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7" r:id="rId2"/>
    <p:sldId id="258" r:id="rId3"/>
    <p:sldId id="267" r:id="rId4"/>
    <p:sldId id="259" r:id="rId5"/>
    <p:sldId id="260" r:id="rId6"/>
    <p:sldId id="265" r:id="rId7"/>
    <p:sldId id="266" r:id="rId8"/>
    <p:sldId id="261" r:id="rId9"/>
    <p:sldId id="262" r:id="rId10"/>
    <p:sldId id="263" r:id="rId11"/>
    <p:sldId id="264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0" d="100"/>
          <a:sy n="110" d="100"/>
        </p:scale>
        <p:origin x="-125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39D976-A492-4878-B71E-DA8E9EF6ACD2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2B558A-F823-4D2C-A7E1-7280EA4E20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794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SV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  <p:custDataLst>
              <p:tags r:id="rId1"/>
            </p:custDataLst>
          </p:nvPr>
        </p:nvSpPr>
        <p:spPr>
          <a:xfrm>
            <a:off x="0" y="1"/>
            <a:ext cx="6858000" cy="457200"/>
          </a:xfrm>
        </p:spPr>
        <p:txBody>
          <a:bodyPr/>
          <a:lstStyle/>
          <a:p>
            <a:r>
              <a:rPr lang="en-US" smtClean="0"/>
              <a:t>Classified as: </a:t>
            </a:r>
            <a:r>
              <a:rPr lang="en-US" smtClean="0">
                <a:solidFill>
                  <a:srgbClr val="FF8000"/>
                </a:solidFill>
              </a:rPr>
              <a:t>PRIVATE AND CONFIDENTIAL</a:t>
            </a:r>
            <a:endParaRPr lang="en-US">
              <a:solidFill>
                <a:srgbClr val="FF8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17EEF-45D6-4ABD-BC62-736629631338}" type="slidenum">
              <a:rPr lang="es-SV" smtClean="0"/>
              <a:t>1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2635131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s-CO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686800" y="6467938"/>
            <a:ext cx="423948" cy="365125"/>
          </a:xfrm>
        </p:spPr>
        <p:txBody>
          <a:bodyPr/>
          <a:lstStyle/>
          <a:p>
            <a:fld id="{CC6188F4-3966-4EF8-9B87-291374FFD0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778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D90-5338-4B4D-B2A5-C2BB72840F32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188F4-3966-4EF8-9B87-291374FFD0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13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D90-5338-4B4D-B2A5-C2BB72840F32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188F4-3966-4EF8-9B87-291374FFD0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516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00015"/>
            <a:ext cx="8610600" cy="7381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3543300"/>
            <a:ext cx="8305800" cy="2171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half" idx="10"/>
          </p:nvPr>
        </p:nvSpPr>
        <p:spPr>
          <a:xfrm>
            <a:off x="304800" y="1295400"/>
            <a:ext cx="8305800" cy="2171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710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46038"/>
            <a:ext cx="7467600" cy="715962"/>
          </a:xfrm>
        </p:spPr>
        <p:txBody>
          <a:bodyPr/>
          <a:lstStyle>
            <a:lvl1pPr>
              <a:defRPr sz="2400">
                <a:solidFill>
                  <a:schemeClr val="bg2">
                    <a:lumMod val="50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Arial" pitchFamily="34" charset="0"/>
              <a:buChar char="•"/>
              <a:defRPr>
                <a:latin typeface="+mj-lt"/>
              </a:defRPr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>
                <a:latin typeface="+mj-lt"/>
              </a:defRPr>
            </a:lvl2pPr>
            <a:lvl3pPr>
              <a:buClr>
                <a:schemeClr val="bg2">
                  <a:lumMod val="25000"/>
                </a:schemeClr>
              </a:buClr>
              <a:defRPr>
                <a:latin typeface="+mj-lt"/>
              </a:defRPr>
            </a:lvl3pPr>
            <a:lvl4pPr>
              <a:buClr>
                <a:schemeClr val="bg2">
                  <a:lumMod val="25000"/>
                </a:schemeClr>
              </a:buCl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CO" dirty="0" smtClean="0"/>
          </a:p>
          <a:p>
            <a:pPr lvl="4"/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3877902" y="6503322"/>
            <a:ext cx="1151298" cy="304800"/>
          </a:xfrm>
        </p:spPr>
        <p:txBody>
          <a:bodyPr/>
          <a:lstStyle/>
          <a:p>
            <a:fld id="{F033DD90-5338-4B4D-B2A5-C2BB72840F32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800600" y="6492877"/>
            <a:ext cx="2895600" cy="365125"/>
          </a:xfr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344979" y="6473160"/>
            <a:ext cx="432261" cy="365125"/>
          </a:xfr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fld id="{CC6188F4-3966-4EF8-9B87-291374FFD0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111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D90-5338-4B4D-B2A5-C2BB72840F32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188F4-3966-4EF8-9B87-291374FFD0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570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5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Wingdings" pitchFamily="2" charset="2"/>
              <a:buChar char="§"/>
              <a:defRPr sz="2100"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Wingdings" pitchFamily="2" charset="2"/>
              <a:buChar char="§"/>
              <a:defRPr sz="2100"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D90-5338-4B4D-B2A5-C2BB72840F32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188F4-3966-4EF8-9B87-291374FFD0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614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D90-5338-4B4D-B2A5-C2BB72840F32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188F4-3966-4EF8-9B87-291374FFD0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784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5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D90-5338-4B4D-B2A5-C2BB72840F32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188F4-3966-4EF8-9B87-291374FFD0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798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D90-5338-4B4D-B2A5-C2BB72840F32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188F4-3966-4EF8-9B87-291374FFD0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171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D90-5338-4B4D-B2A5-C2BB72840F32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52400" y="6492877"/>
            <a:ext cx="415650" cy="365125"/>
          </a:xfrm>
        </p:spPr>
        <p:txBody>
          <a:bodyPr/>
          <a:lstStyle/>
          <a:p>
            <a:fld id="{CC6188F4-3966-4EF8-9B87-291374FFD0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081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s-CO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D90-5338-4B4D-B2A5-C2BB72840F32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188F4-3966-4EF8-9B87-291374FFD0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065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A68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3 Rectángulo"/>
          <p:cNvSpPr/>
          <p:nvPr/>
        </p:nvSpPr>
        <p:spPr>
          <a:xfrm rot="10800000">
            <a:off x="0" y="1"/>
            <a:ext cx="9144000" cy="64302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0" dirty="0">
              <a:solidFill>
                <a:schemeClr val="tx2">
                  <a:lumMod val="75000"/>
                </a:schemeClr>
              </a:solidFill>
              <a:latin typeface="DIN" pitchFamily="2" charset="0"/>
            </a:endParaRPr>
          </a:p>
        </p:txBody>
      </p:sp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685800" y="46038"/>
            <a:ext cx="83820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 smtClean="0"/>
              <a:t>Haga </a:t>
            </a:r>
            <a:r>
              <a:rPr lang="es-ES" noProof="0" dirty="0" smtClean="0"/>
              <a:t>clic</a:t>
            </a:r>
            <a:r>
              <a:rPr lang="es-ES" dirty="0" smtClean="0"/>
              <a:t> para modificar el estilo de título del patrón</a:t>
            </a:r>
            <a:endParaRPr lang="es-CO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3981912" y="645315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>
                    <a:lumMod val="50000"/>
                  </a:schemeClr>
                </a:solidFill>
                <a:latin typeface="DIN" pitchFamily="2" charset="0"/>
              </a:defRPr>
            </a:lvl1pPr>
          </a:lstStyle>
          <a:p>
            <a:fld id="{F033DD90-5338-4B4D-B2A5-C2BB72840F32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44484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DIN" pitchFamily="2" charset="0"/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3089695" y="6492877"/>
            <a:ext cx="4156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>
                    <a:lumMod val="50000"/>
                  </a:schemeClr>
                </a:solidFill>
                <a:latin typeface="DIN" pitchFamily="2" charset="0"/>
              </a:defRPr>
            </a:lvl1pPr>
          </a:lstStyle>
          <a:p>
            <a:fld id="{CC6188F4-3966-4EF8-9B87-291374FFD037}" type="slidenum">
              <a:rPr lang="en-US" smtClean="0"/>
              <a:t>‹#›</a:t>
            </a:fld>
            <a:endParaRPr lang="en-US"/>
          </a:p>
        </p:txBody>
      </p:sp>
      <p:grpSp>
        <p:nvGrpSpPr>
          <p:cNvPr id="8" name="Group 16"/>
          <p:cNvGrpSpPr/>
          <p:nvPr/>
        </p:nvGrpSpPr>
        <p:grpSpPr>
          <a:xfrm>
            <a:off x="76200" y="838200"/>
            <a:ext cx="8991600" cy="152400"/>
            <a:chOff x="914400" y="990600"/>
            <a:chExt cx="8153400" cy="152400"/>
          </a:xfrm>
        </p:grpSpPr>
        <p:sp>
          <p:nvSpPr>
            <p:cNvPr id="13" name="Rectangle 12"/>
            <p:cNvSpPr/>
            <p:nvPr userDrawn="1"/>
          </p:nvSpPr>
          <p:spPr>
            <a:xfrm>
              <a:off x="914400" y="990600"/>
              <a:ext cx="8153400" cy="5486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914400" y="1066800"/>
              <a:ext cx="8153400" cy="36576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914400" y="1088136"/>
              <a:ext cx="8153400" cy="5486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pic>
        <p:nvPicPr>
          <p:cNvPr id="21" name="Picture 20" descr="BCGBravoConsultingG.jpg"/>
          <p:cNvPicPr/>
          <p:nvPr/>
        </p:nvPicPr>
        <p:blipFill>
          <a:blip r:embed="rId14" cstate="screen"/>
          <a:stretch>
            <a:fillRect/>
          </a:stretch>
        </p:blipFill>
        <p:spPr>
          <a:xfrm>
            <a:off x="76200" y="75570"/>
            <a:ext cx="579120" cy="725019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01486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2850" kern="1200" cap="all" baseline="0">
          <a:solidFill>
            <a:schemeClr val="tx2">
              <a:lumMod val="50000"/>
            </a:schemeClr>
          </a:solidFill>
          <a:latin typeface="DIN" pitchFamily="2" charset="0"/>
          <a:ea typeface="+mj-ea"/>
          <a:cs typeface="Arial" pitchFamily="34" charset="0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Clr>
          <a:schemeClr val="bg2">
            <a:lumMod val="25000"/>
          </a:schemeClr>
        </a:buClr>
        <a:buFont typeface="Arial" pitchFamily="34" charset="0"/>
        <a:buChar char="•"/>
        <a:defRPr sz="2400" kern="1200">
          <a:solidFill>
            <a:schemeClr val="tx2">
              <a:lumMod val="50000"/>
            </a:schemeClr>
          </a:solidFill>
          <a:latin typeface="DIN" pitchFamily="2" charset="0"/>
          <a:ea typeface="+mn-ea"/>
          <a:cs typeface="Arial" pitchFamily="34" charset="0"/>
        </a:defRPr>
      </a:lvl1pPr>
      <a:lvl2pPr marL="557213" indent="-214313" algn="l" defTabSz="685800" rtl="0" eaLnBrk="1" latinLnBrk="0" hangingPunct="1">
        <a:spcBef>
          <a:spcPct val="20000"/>
        </a:spcBef>
        <a:buClr>
          <a:schemeClr val="bg2">
            <a:lumMod val="25000"/>
          </a:schemeClr>
        </a:buClr>
        <a:buFont typeface="DIN" pitchFamily="2" charset="0"/>
        <a:buChar char="–"/>
        <a:defRPr sz="2100" kern="1200">
          <a:solidFill>
            <a:srgbClr val="A9A684"/>
          </a:solidFill>
          <a:latin typeface="DIN" pitchFamily="2" charset="0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Clr>
          <a:schemeClr val="bg2">
            <a:lumMod val="25000"/>
          </a:schemeClr>
        </a:buClr>
        <a:buFont typeface="DIN" pitchFamily="2" charset="0"/>
        <a:buChar char="»"/>
        <a:defRPr sz="1800" kern="1200">
          <a:solidFill>
            <a:srgbClr val="A9A684"/>
          </a:solidFill>
          <a:latin typeface="DIN" pitchFamily="2" charset="0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Clr>
          <a:schemeClr val="bg2">
            <a:lumMod val="25000"/>
          </a:schemeClr>
        </a:buClr>
        <a:buFont typeface="Wingdings" pitchFamily="2" charset="2"/>
        <a:buChar char="Ø"/>
        <a:defRPr sz="1500" kern="1200">
          <a:solidFill>
            <a:srgbClr val="A9A684"/>
          </a:solidFill>
          <a:latin typeface="DIN" pitchFamily="2" charset="0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rgbClr val="A9A684"/>
          </a:solidFill>
          <a:latin typeface="DIN" pitchFamily="2" charset="0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86" y="0"/>
            <a:ext cx="8928992" cy="936103"/>
          </a:xfrm>
        </p:spPr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TERPEL COLOMBIA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- 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Network Plan</a:t>
            </a:r>
            <a:endParaRPr lang="es-SV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3882" y="4149080"/>
            <a:ext cx="6400800" cy="17526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MEDELLÍN 2016</a:t>
            </a:r>
            <a:endParaRPr lang="en-US" dirty="0"/>
          </a:p>
          <a:p>
            <a:r>
              <a:rPr lang="en-US" dirty="0" smtClean="0"/>
              <a:t>Market summary</a:t>
            </a:r>
          </a:p>
          <a:p>
            <a:r>
              <a:rPr lang="en-US" dirty="0" smtClean="0"/>
              <a:t>&amp;</a:t>
            </a:r>
          </a:p>
          <a:p>
            <a:r>
              <a:rPr lang="en-US" dirty="0" smtClean="0"/>
              <a:t>Tactics</a:t>
            </a:r>
            <a:endParaRPr lang="es-SV" dirty="0"/>
          </a:p>
          <a:p>
            <a:endParaRPr lang="es-SV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44016" y="2204864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SV" dirty="0"/>
          </a:p>
        </p:txBody>
      </p:sp>
      <p:sp>
        <p:nvSpPr>
          <p:cNvPr id="4" name="AutoShape 2" descr="data:image/jpeg;base64,/9j/4AAQSkZJRgABAQAAAQABAAD/2wCEAAkGBxAQEBIREBIQEBMQEhAWFRUWFxUWFRYXFRYWFhUVFRUYHiggGholGxUVITMhJSktLi4uFx8zODUtNygtLisBCgoKDg0OGxAQGy0lICYtLy0tLS8tKy0tLSsvLS0tLS0tLS0tLS0tLS0tLS0tLS0tLS0tLS0tLS0tLS0tLS0rLf/AABEIAJ0BQgMBEQACEQEDEQH/xAAcAAEAAgMBAQEAAAAAAAAAAAAABgcBAwUEAgj/xAA6EAACAQMABgcGBAYDAQAAAAAAAQIDBBEFBhIhMUEHE1FhcYGRIjKhsbLBJEJycxQzNFJi0VODkoL/xAAbAQEAAgMBAQAAAAAAAAAAAAAABAUCAwYBB//EADcRAQACAQIEAggEBQQDAAAAAAABAgMEEQUSITFBURMiMjM0YXGBI5GxwRRCodHwBlJy4RUkQ//aAAwDAQACEQMRAD8AvEAAAAAAAAAAAAAAAAAAAAAAAAAAAAAAAAAAAAAAAAAAAAAAAAAAAAAAAAAAAAAAAAAAAAAAAAAAAAAAAAAAAAAAAAAAAAAAAAAAAAAAAAAAAAAAAAAAAAAAAAAAAAAAAAAAAAAAAAAAAAAAAAAAAAAAAAMZAZAZAyAAAAAAAAAAAAAAAAAAAAAAAAAAAAAAAAAAAAAAAAADTc3UKcXOpKMIrjKTSXqzyZiI3llSlrztWN5RDSvSNa021RjO4a5r2Yf+n9kR7amkduq3wcEz3je/q/qj9fpNuW/Yo0YLvcpP13GqdXbyWFf9P4o73mft/wBtcOku8XGnQl5SX3PP4q3kytwDDPa0w62juk6m2lXoSh/lCW2vRpM2V1UeMImbgF493bf6xsmWitN210s0KkZ44rhJeMXvRIretuymz6XLgnbJXZ0MmbQyAAAAAAAAAAAAAAAAAAAAAAAAAAAAAAAAAAAAAwwODrTrPSsYe17dSS9imuL732I1ZcsUhO0Wgyaq20dI8ZVDpvTlxeT2q88rPswW6EfBfcr75LXnq7DS6PFpq7Ujr5+LmmtKZAwBtjbVHvUJtfpZhOSkeMMPSUjvMPqjOrRkpx26co8JLKaMq3jfesvLVxZI5bbTCy9TdelWcaF21Go90anCMuxS7JfAsMOoi3SzmOI8InFE5MPWvjHjH/SeZJSiZAAAAAAAAAAAAAAAAAAAAAAAAAAAAAAAAAAAA5msOloWdCdafLdGP90n7sTC94pXdI0umtqMsUr/AJCjdJ39S4qyq1ZOUpvyS5JdiRV2vNp3l3WDBTDjilI6PKYtzIHX0HoGpdPPuU1xl290VzIWq1tNP07yh6nWUw9O8pvo/QVvQXs04ykvzSScvV8Dn82tzZZ6z08oUuXV5ck9ZdHZXDCIkzMo7y3FlGXBLw5G7HntVsrkmJR7SGgaU84XVS7Y7lnvRaYNdkp47wnYtXenfrCWak6YqSTtbl5q0lmE/wDkh255tbs+R1Oi1dc9ek9VPxLTUrPpcXsz4eUpcicqwDTc3EKa2qkowWUsyaSy+G9nk2iO7KlLXnasby0R0rbtpKtRbbwkpxy+7iY+kr4S2Tp8sRvNZ/KXsRm0sgAAAAAAAAAAAAAAAGQAAAAAAAAAAAAwwKk6T9LOrcqhF+xbrf8Arlx9Fu9SBqb7zyx4Os4HpuTF6WY62/RDCKvADr6r6Fle3EaS3RXtTl2RX+9yPfR3vvFO6HrtXGmxc09/BcFroGnCKim0orCSwkiPH+n8Vp5st5mf8+Tjr629p3K2hv7ZeTI+f/Ttdvwrz9Je11c+MOZWpSg8SWGjnM+nyYL8mSNpTKXi0bw+DSyea8o5WVxRsx32naWdLbdHgpS2Zwmvepy2k/mvNbiy0uptgyRerZeItSa+awqNRSSkuDSa8zuKWi9YtHi5+Y2nZsM3iJdJf9F/20/uRdX7v7rfgnxX2lW+gor+Kofu0/qRAw+8h02t+Hv9JXoi5cEyBjIDIDIGcgYyAyAyAyBkAAAxkDIFHaRv6yr1sVaqXW1VunL+595TXvbmnq7zBgxzipvWO0eHyWb0f1ZTsYSlKUnt1N7bb97tZZaad8cOU4rWK6q0RGySG9XAAAAAAAAAD5qTUU2+CTb8gbb9H55v7h1atSo3l1Jzk/NtlRad5mX0TDj9HjrWPCIaDFsALY6K9HqFrKs/erTe/wDxhuS9clhpa7V3cjxzNz54pHasJskSVKYA8mkbVTg+1b0/sVvFNFXU4Z6etHWG3DkmlvkjpwG23Rah4OVWjiTXeTKzvXdIr2S3VurtUF/i3H03r5nZ8Jy+k00fLoptXXlyusWaMiXSY/wX/bT+5F1fu/ut+CfFfaVW0asoSU4vZlFpp9jXBlbWZid4dbekXrNbdpTHVLSWkLy4UHc1FTgtqbxDhyj7vMl4L5cltplR8SwaTTYt4xxvPbv/AHTPWTWGnZU1KS25yyoQXF977ES8uaMcKPRaK+qvy16R4z5K7vdeL6bbVRUlyUYx3eck8lfbVZJ8dnTYuD6akbWjml6NE6+XVOa69qtDPtbkpJdqaM6au0T6zVqeDYbVmcfqysDTV+42U69GW/qlOD8cNP4k7Jfak2hzmnwRbUVxX89pV7o/Xi7jVg61Tbpp5lFRjlrD3Zx24IFNVff1nSZuDYJpMY42n6lbX69c9qPVxjndDZTWO98T2dZeZ6FeCaeK7Tvv5plpTWWdGwpXShFyqqHs5ainJfIl2zcuOLqPDoYyaqcG/SN+qF3Ovl9L3ZU6a7FFP4shzq8k9l7XgumiOu8/dqoa738Xl1Yz7pRjj4HkarJEs7cH0sx2mE41T1tjeZpziqdZLOOUlzcf9E3DqIydJ7qDX8NtpvWid6z/AESSpUUU5Saioptt8ElzN8zt1VtYm07QgOmekRqTja000t23Pn4RXLxIWTV7TtWHQabge9Ytmn7Q5tHpCu08yjRmuzDXxyao1l47wl34HgmPVmYT/V7TdO8pdZDKaeJRfGL7CfiyxkjeHO6vSX02TksprSX8+t+7V+tlPb2p+rt8PuqfSP0Wr0erFhT/AFT+plppfdw4/i3xd/8APBJSQrgAAAAAAAAB5NLP8PWx/wAVT6WY27S2YdvSRv5vz2VD6JHYAAXjqRFLR9rjnSTfi+JaYPdw4XiXxeT6u6jagsgYYEVr+/L9UvmfM9RERmvt5z+q4p7MPg0snOvff8kSsPst9OyRapfyZ/uP6YHW8C9xb/l+0KvX+8j6fvLul2hIf0nf0cf3Y/JkXWe7XHA/iftKu9A0ozuqEZpSjKpFNPg0V+KIm8RLpdbaa6e9q99lz2WjKFDa6mnCntYzsrGccMlxWta9ocPkz5MntzuqTXG+de8qyfCEtiK7FHd88lVqLzbJPydlwzDGLTVjxnr+buao1dH21u61xKlKrNvEHiUlFbklDlnfvN+CcdKb27q7iNdVnzejxRPLHih93UjOpOUI7MZSbjFck3uRDv1mZheYomlIi09oWde0ZU9CqEt0o20Mrs4bvsWdo2wdfJyWO0X4jzR/un9VWJZ3dpVw7GZ26rPtdQbR0YqfWObim5qWN+OS4YLKNLTl693I34zqPSzNdtt+zza9WnUaNo0k9rq50457cJ7zzU15cURDbwrL6TW2v57oNoKlGdzRhJKUZVIpp8Gs8CDjje8Q6HV2muC0x32TbXzVuhTt+vowjTlTktpLg4vdvXbnBM1WGsV5ojsoOEa/LbN6O87xKEaEuXRuaNRbtmpH0bw/g2Q8c7XiV/q8cZMF6z5J70m6TlCjToQeOubcv0x5eba9CdrL7Vivm53gmni+S2Sf5f1Q/VHRdO5uFGq1GnCLlPLxnG5LPiRMFIvfaV1xLU3w4d6d56Q366qzVaMbNR9mOJuG+OeWO/tMtTyc3qNfC/4mcc2z/Z3+imMsXL/K3SXmlP7NeqN+i39ZXcfmOakePX9kGv3mtV76tT6mQbe1P1dDhj8Ov0j9Fr9H39BS8Z/Uy103uocdxb4u/wDngkhvVwAAAAAAAAA13FPbhKL/ADRa9VgPYnad354r03GUovjGUovybX2KeY2nZ9Ex2i1YmPKGs8ZgFwdGV8qlioc6E5Ra7n7Ufg/gWOmtvRxvGcXJqpnz6pciQqWQNF5cKEHL08SJrdTXBhm8/b6s8dJtbZGG+b5nzq1ptMzPitttugYvXLuZZmyZjjarfWOiVarU9mhn+6cn8EvsdhwWnLp9/Od/6RH7KnWzvl+jsFsiId0nP8JH92PyZF1nu1xwP4n7Sr7V+ajd0G3hKrDL8yvxTtkh0muiZ094jyXg2XTglGaag43NdPiqs/myly9Ly+gaSYnBSY8odPV3VSpewdSFWlGKk008uS8kvubcWnnJG8Sha3iddNfktWZTPQ2pVtbSVStLrZRaa2sRgnyeOb8SXj01adZ6qPU8XzZ4mtekOlrm/wABcfo+6Nmf3co3DviqfVTlP3l4r5lRHd3Fu0r8oe7HwXyLyOz53bvKJdJ7/CQ760flIi6v3a34HH/sT9EB1Y/rLf8AdiQcPvIdFr/hr/RZHSFcxhYzi3vqSjGPe85fwRY6mdscuZ4PSbaqJjwVXYUnOrTiuMpwXqyspHrQ63PO2K0/KUu6UYNVqD5dW0vJrJK1sdYUvAZ9S/1RXRejatzU6qilKTTeG1HcuPEjY8c3naFxqdRj09efJ2SnR3R3Xk119SnTj2QzKXxSXzJNdHafaVGfjuOI/CrMz81gaL0bStqSpUo7MV6t823zZOpSKRtDnc+e+e/Peeqkb7+bV/cqfUymt3n6u8w+7r9I/RbWoT/AUf8A7+plrpvdQ43ivxV0hyb1eyAAAAAAAAAwwKY6Q9Fuhezkl7FfNSPZl++vXf5lbqK7XdnwfU+l08VnvXp9vBGDQtQCS6i6e/g7jE/5VbEZ9z/LL13eZspn9DE223hWcV0f8Ri3r7Udv7LepaSpNZ2ks9pnj4tpLR7cR8pcfOC8Tts+a2lKceD2vD/Zpz8b0mON625p+TKunvPg413dSqPL3Lkjk9dr8mrvvbpEdoTsWKKR0aCC2tNzV2V3vgZ0rzSyrG8uak20lxk0l3t7kifjxzktFK+LfM7Run9nQVOEYL8qSO7wY4x44pHg569ua0y3m1i4mtuipXdrOlHG2mpR8Y8vM058fPTZM0GpjT54vPbtKobnR1elJxqUqkWuTi/h2lVNLVnrDtMepxZK71tH5pV0fXF1G4w4V50px2ZN7WzDG+LzLcvAlaWbxbtOyn4xTBOLeJiLR/V79edVKlWo7m3jtOSW3BcW0sbUe3gtxnqNPMzzVR+FcSrjr6HLO0eEoVbVrm2k3B1qMuD3Si/NMhxz0npuvb1wZ6+ttaPq3zq311KOf4is004rEmk1weOCMt8t58WqK6TBWduWI+yyNYetqaLltwkqrpQ2oLe1LdtLd5lhl3nF17uY0s0prY2n1Ynv8lXUrCttRzRre8vyS7fArIpbfs6+2fHyz60fnC86PurwXyLqOzgJ7yiPSj/SU/3o/TIi6z2PuueB/ET9P7KxpTlGSlFtSTymuKa7CtjfwdVeKzExbs3Xl/WrtOrUnVa3LaeceCMrXtbu14sGLBHqREbpdqFq1UdWNzWi4Qp5cIyTTlLDSeHyWfUlabBO/NZTcW4hTknBjneZ77JPrtoF3lBbH82k3KP+W7fHz3ehJ1GLnr07qnhmtjTZd7dp6SqpOtbVU/bo1Kb3ZTi0+BWetSfKXX/haim3SYl162ul9KOz1qXfGMVL1Ns6rJMbboVeD6Wtuaa/16Jl0cXdWdCpCqqnsTzGclL2lLe0m+OGviTNLa012so+M4sdcsWpMdY7R4K/1hsJ29zVhNNZnJxfJqTbTT58SBlpNbzu6TQ56ZsNZifDaXzaaauaMOrpVZwjnOynz7jyua9Y2iWWXRYMlufJWN/NcWgr7+It6dVxlFyisqSaeVufHkW9Lc1YlxOpxeiy2pv2l0TNoAAAAAAAAAEf100Ar23cVjraeZU33491vsf+jVmx89U/h2snTZebwnpP0UlVpyjJxknGUW00+Ka4plZMbdJdxW0Wjmr1iXyePWQJPq7rR1SVKvlwXuy4uPc+1FRreG+k3vj7qzV6Dn3vj7ppb3EKkVKElJPmmUF8dsc7WjZTWras7WhtMGLTWrqPe+wzrSbSyisy4+kNIQh7VSSXYufkifg09rdKwlYsFrztSHT1Js53E1d1I7NOOVQjzbe51H8l5nU8N0MYY557ofEstccehrO8/wA39k5LdSgGGgMOKfHeAUQGAPmVKL4pPxWTx7EzD6jFLgkvA9eM4AYAICGdKb/C0v3l9EyHrPYj6rvgXv7f8f3hBdVkne26e9dYiHg95C+4j8NdckbGinlU6afbsrJbclfJxM5bzG0zL04MmDDQGqvZ06n8yEJ/qSfzPJrE92dMl6ezMw00tEW0Pdo0l4RieclfJnOoyz0m0/m9agjJpabqypVVirCFRdkkn8zGaxPdnTJek71mYea30FaU3mFvRi+1QWTyMdY8Gy2qzWja15/N71EzaH0AAAAAAAAAAYYEM121MV1mvQxGulvXKou/sl3kbPgi/WO644bxS2n/AA79a/oqi4oTpycKkZQlF4cWsNECYms7OupkrkrzVneGs8ZAG63uqlN5pzlB9za9TC+Ol+lo3YXx0vHrRu6UdZrtLHWZ8UvmRf8Ax2n78qN/AYJ7Q0VdN3EuNRrwwvibKaTDXtVnXSYq+CS6o6mVLqSr3W1GlxUZZ26nZx4R+ZZYNN49oVfEOK0wxOPB1nz8lq0qailGKSUUkkuCSJ8Rt2crMzM7y2HrwAAAAAAAAAAAHD1r0C76lCmp9Xsz2s7O1yaxjK7TTmxekjZO0Gs/hbzfbfeNnD0RqC6FenWddT6uWdnq8Z89o049LyWi26dquM+mxTj5Nt/mm5MUbIAAAAAAAAAAAAAAAAAAAAMNAcrTer9teRxWgm1wmt014P7GF8dbx1SdNq8unnfHP28ED0p0aVotu2qRqL+2fsy8MrcyJbSz/LK/wcepPTLXb5wj9fU/SMHvtpv9LjJfBmqcF48FhTimktHt/q+IaqaQfC1q+aS+bPPQ5PJnPEtJH/0h1dH9Hd7Ua6zq6C75KUvSP+zZXTXnv0Q8vHNPX2N5TXQOo1rbNTknXqLHtT4J/wCMSTjwVr81HquLZ8/TtHySnBvVj6AAAAAAAAAAAAAAAAAAAAAAAAAAAAAAAAAAAAAAAADGAGAGAGAMgAAAAAAAAAAAAAAAAAAAAAAAAAAAAAAAAAAAAAAAAAAAAAAAAAAAAAAAAAAAAAAAAAAAAAAAAAAAAAAAAAAAAAAAAAAAAAAAAAAAAAAAAAAAAAAAAAAAAAAAAAAAAAAAAAAAAAAAAAAAAAAAAAAAAAAAAAAAAAAAAAAAAAAAAAAAAAAAAAAAAAAAAAAAAAAAAAAAAAAAAAAAAAAAAAAAAAAAAAAAAAAAAAP/2Q=="/>
          <p:cNvSpPr>
            <a:spLocks noChangeAspect="1" noChangeArrowheads="1"/>
          </p:cNvSpPr>
          <p:nvPr/>
        </p:nvSpPr>
        <p:spPr bwMode="auto">
          <a:xfrm>
            <a:off x="155575" y="-936625"/>
            <a:ext cx="4000500" cy="1952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4" descr="data:image/jpeg;base64,/9j/4AAQSkZJRgABAQAAAQABAAD/2wCEAAkGBxAQEBIREBIQEBMQEhAWFRUWFxUWFRYXFRYWFhUVFRUYHiggGholGxUVITMhJSktLi4uFx8zODUtNygtLisBCgoKDg0OGxAQGy0lICYtLy0tLS8tKy0tLSsvLS0tLS0tLS0tLS0tLS0tLS0tLS0tLS0tLS0tLS0tLS0tLS0rLf/AABEIAJ0BQgMBEQACEQEDEQH/xAAcAAEAAgMBAQEAAAAAAAAAAAAABgcBAwUEAgj/xAA6EAACAQMABgcGBAYDAQAAAAAAAQIDBBEFBhIhMUEHE1FhcYGRIjKhsbLBJEJycxQzNFJi0VODkoL/xAAbAQEAAgMBAQAAAAAAAAAAAAAABAUCAwYBB//EADcRAQACAQIEAggEBQQDAAAAAAABAgMEEQUSITFBURMiMjM0YXGBI5GxwRRCodHwBlJy4RUkQ//aAAwDAQACEQMRAD8AvEAAAAAAAAAAAAAAAAAAAAAAAAAAAAAAAAAAAAAAAAAAAAAAAAAAAAAAAAAAAAAAAAAAAAAAAAAAAAAAAAAAAAAAAAAAAAAAAAAAAAAAAAAAAAAAAAAAAAAAAAAAAAAAAAAAAAAAAAAAAAAAAAAAAAAAAAMZAZAZAyAAAAAAAAAAAAAAAAAAAAAAAAAAAAAAAAAAAAAAAAADTc3UKcXOpKMIrjKTSXqzyZiI3llSlrztWN5RDSvSNa021RjO4a5r2Yf+n9kR7amkduq3wcEz3je/q/qj9fpNuW/Yo0YLvcpP13GqdXbyWFf9P4o73mft/wBtcOku8XGnQl5SX3PP4q3kytwDDPa0w62juk6m2lXoSh/lCW2vRpM2V1UeMImbgF493bf6xsmWitN210s0KkZ44rhJeMXvRIretuymz6XLgnbJXZ0MmbQyAAAAAAAAAAAAAAAAAAAAAAAAAAAAAAAAAAAAAwwODrTrPSsYe17dSS9imuL732I1ZcsUhO0Wgyaq20dI8ZVDpvTlxeT2q88rPswW6EfBfcr75LXnq7DS6PFpq7Ujr5+LmmtKZAwBtjbVHvUJtfpZhOSkeMMPSUjvMPqjOrRkpx26co8JLKaMq3jfesvLVxZI5bbTCy9TdelWcaF21Go90anCMuxS7JfAsMOoi3SzmOI8InFE5MPWvjHjH/SeZJSiZAAAAAAAAAAAAAAAAAAAAAAAAAAAAAAAAAAAA5msOloWdCdafLdGP90n7sTC94pXdI0umtqMsUr/AJCjdJ39S4qyq1ZOUpvyS5JdiRV2vNp3l3WDBTDjilI6PKYtzIHX0HoGpdPPuU1xl290VzIWq1tNP07yh6nWUw9O8pvo/QVvQXs04ykvzSScvV8Dn82tzZZ6z08oUuXV5ck9ZdHZXDCIkzMo7y3FlGXBLw5G7HntVsrkmJR7SGgaU84XVS7Y7lnvRaYNdkp47wnYtXenfrCWak6YqSTtbl5q0lmE/wDkh255tbs+R1Oi1dc9ek9VPxLTUrPpcXsz4eUpcicqwDTc3EKa2qkowWUsyaSy+G9nk2iO7KlLXnasby0R0rbtpKtRbbwkpxy+7iY+kr4S2Tp8sRvNZ/KXsRm0sgAAAAAAAAAAAAAAAGQAAAAAAAAAAAAwwKk6T9LOrcqhF+xbrf8Arlx9Fu9SBqb7zyx4Os4HpuTF6WY62/RDCKvADr6r6Fle3EaS3RXtTl2RX+9yPfR3vvFO6HrtXGmxc09/BcFroGnCKim0orCSwkiPH+n8Vp5st5mf8+Tjr629p3K2hv7ZeTI+f/Ttdvwrz9Je11c+MOZWpSg8SWGjnM+nyYL8mSNpTKXi0bw+DSyea8o5WVxRsx32naWdLbdHgpS2Zwmvepy2k/mvNbiy0uptgyRerZeItSa+awqNRSSkuDSa8zuKWi9YtHi5+Y2nZsM3iJdJf9F/20/uRdX7v7rfgnxX2lW+gor+Kofu0/qRAw+8h02t+Hv9JXoi5cEyBjIDIDIGcgYyAyAyAyBkAAAxkDIFHaRv6yr1sVaqXW1VunL+595TXvbmnq7zBgxzipvWO0eHyWb0f1ZTsYSlKUnt1N7bb97tZZaad8cOU4rWK6q0RGySG9XAAAAAAAAAD5qTUU2+CTb8gbb9H55v7h1atSo3l1Jzk/NtlRad5mX0TDj9HjrWPCIaDFsALY6K9HqFrKs/erTe/wDxhuS9clhpa7V3cjxzNz54pHasJskSVKYA8mkbVTg+1b0/sVvFNFXU4Z6etHWG3DkmlvkjpwG23Rah4OVWjiTXeTKzvXdIr2S3VurtUF/i3H03r5nZ8Jy+k00fLoptXXlyusWaMiXSY/wX/bT+5F1fu/ut+CfFfaVW0asoSU4vZlFpp9jXBlbWZid4dbekXrNbdpTHVLSWkLy4UHc1FTgtqbxDhyj7vMl4L5cltplR8SwaTTYt4xxvPbv/AHTPWTWGnZU1KS25yyoQXF977ES8uaMcKPRaK+qvy16R4z5K7vdeL6bbVRUlyUYx3eck8lfbVZJ8dnTYuD6akbWjml6NE6+XVOa69qtDPtbkpJdqaM6au0T6zVqeDYbVmcfqysDTV+42U69GW/qlOD8cNP4k7Jfak2hzmnwRbUVxX89pV7o/Xi7jVg61Tbpp5lFRjlrD3Zx24IFNVff1nSZuDYJpMY42n6lbX69c9qPVxjndDZTWO98T2dZeZ6FeCaeK7Tvv5plpTWWdGwpXShFyqqHs5ainJfIl2zcuOLqPDoYyaqcG/SN+qF3Ovl9L3ZU6a7FFP4shzq8k9l7XgumiOu8/dqoa738Xl1Yz7pRjj4HkarJEs7cH0sx2mE41T1tjeZpziqdZLOOUlzcf9E3DqIydJ7qDX8NtpvWid6z/AESSpUUU5Saioptt8ElzN8zt1VtYm07QgOmekRqTja000t23Pn4RXLxIWTV7TtWHQabge9Ytmn7Q5tHpCu08yjRmuzDXxyao1l47wl34HgmPVmYT/V7TdO8pdZDKaeJRfGL7CfiyxkjeHO6vSX02TksprSX8+t+7V+tlPb2p+rt8PuqfSP0Wr0erFhT/AFT+plppfdw4/i3xd/8APBJSQrgAAAAAAAAB5NLP8PWx/wAVT6WY27S2YdvSRv5vz2VD6JHYAAXjqRFLR9rjnSTfi+JaYPdw4XiXxeT6u6jagsgYYEVr+/L9UvmfM9RERmvt5z+q4p7MPg0snOvff8kSsPst9OyRapfyZ/uP6YHW8C9xb/l+0KvX+8j6fvLul2hIf0nf0cf3Y/JkXWe7XHA/iftKu9A0ozuqEZpSjKpFNPg0V+KIm8RLpdbaa6e9q99lz2WjKFDa6mnCntYzsrGccMlxWta9ocPkz5MntzuqTXG+de8qyfCEtiK7FHd88lVqLzbJPydlwzDGLTVjxnr+buao1dH21u61xKlKrNvEHiUlFbklDlnfvN+CcdKb27q7iNdVnzejxRPLHih93UjOpOUI7MZSbjFck3uRDv1mZheYomlIi09oWde0ZU9CqEt0o20Mrs4bvsWdo2wdfJyWO0X4jzR/un9VWJZ3dpVw7GZ26rPtdQbR0YqfWObim5qWN+OS4YLKNLTl693I34zqPSzNdtt+zza9WnUaNo0k9rq50457cJ7zzU15cURDbwrL6TW2v57oNoKlGdzRhJKUZVIpp8Gs8CDjje8Q6HV2muC0x32TbXzVuhTt+vowjTlTktpLg4vdvXbnBM1WGsV5ojsoOEa/LbN6O87xKEaEuXRuaNRbtmpH0bw/g2Q8c7XiV/q8cZMF6z5J70m6TlCjToQeOubcv0x5eba9CdrL7Vivm53gmni+S2Sf5f1Q/VHRdO5uFGq1GnCLlPLxnG5LPiRMFIvfaV1xLU3w4d6d56Q366qzVaMbNR9mOJuG+OeWO/tMtTyc3qNfC/4mcc2z/Z3+imMsXL/K3SXmlP7NeqN+i39ZXcfmOakePX9kGv3mtV76tT6mQbe1P1dDhj8Ov0j9Fr9H39BS8Z/Uy103uocdxb4u/wDngkhvVwAAAAAAAAA13FPbhKL/ADRa9VgPYnad354r03GUovjGUovybX2KeY2nZ9Ex2i1YmPKGs8ZgFwdGV8qlioc6E5Ra7n7Ufg/gWOmtvRxvGcXJqpnz6pciQqWQNF5cKEHL08SJrdTXBhm8/b6s8dJtbZGG+b5nzq1ptMzPitttugYvXLuZZmyZjjarfWOiVarU9mhn+6cn8EvsdhwWnLp9/Od/6RH7KnWzvl+jsFsiId0nP8JH92PyZF1nu1xwP4n7Sr7V+ajd0G3hKrDL8yvxTtkh0muiZ094jyXg2XTglGaag43NdPiqs/myly9Ly+gaSYnBSY8odPV3VSpewdSFWlGKk008uS8kvubcWnnJG8Sha3iddNfktWZTPQ2pVtbSVStLrZRaa2sRgnyeOb8SXj01adZ6qPU8XzZ4mtekOlrm/wABcfo+6Nmf3co3DviqfVTlP3l4r5lRHd3Fu0r8oe7HwXyLyOz53bvKJdJ7/CQ760flIi6v3a34HH/sT9EB1Y/rLf8AdiQcPvIdFr/hr/RZHSFcxhYzi3vqSjGPe85fwRY6mdscuZ4PSbaqJjwVXYUnOrTiuMpwXqyspHrQ63PO2K0/KUu6UYNVqD5dW0vJrJK1sdYUvAZ9S/1RXRejatzU6qilKTTeG1HcuPEjY8c3naFxqdRj09efJ2SnR3R3Xk119SnTj2QzKXxSXzJNdHafaVGfjuOI/CrMz81gaL0bStqSpUo7MV6t823zZOpSKRtDnc+e+e/Peeqkb7+bV/cqfUymt3n6u8w+7r9I/RbWoT/AUf8A7+plrpvdQ43ivxV0hyb1eyAAAAAAAAAwwKY6Q9Fuhezkl7FfNSPZl++vXf5lbqK7XdnwfU+l08VnvXp9vBGDQtQCS6i6e/g7jE/5VbEZ9z/LL13eZspn9DE223hWcV0f8Ri3r7Udv7LepaSpNZ2ks9pnj4tpLR7cR8pcfOC8Tts+a2lKceD2vD/Zpz8b0mON625p+TKunvPg413dSqPL3Lkjk9dr8mrvvbpEdoTsWKKR0aCC2tNzV2V3vgZ0rzSyrG8uak20lxk0l3t7kifjxzktFK+LfM7Run9nQVOEYL8qSO7wY4x44pHg569ua0y3m1i4mtuipXdrOlHG2mpR8Y8vM058fPTZM0GpjT54vPbtKobnR1elJxqUqkWuTi/h2lVNLVnrDtMepxZK71tH5pV0fXF1G4w4V50px2ZN7WzDG+LzLcvAlaWbxbtOyn4xTBOLeJiLR/V79edVKlWo7m3jtOSW3BcW0sbUe3gtxnqNPMzzVR+FcSrjr6HLO0eEoVbVrm2k3B1qMuD3Si/NMhxz0npuvb1wZ6+ttaPq3zq311KOf4is004rEmk1weOCMt8t58WqK6TBWduWI+yyNYetqaLltwkqrpQ2oLe1LdtLd5lhl3nF17uY0s0prY2n1Ynv8lXUrCttRzRre8vyS7fArIpbfs6+2fHyz60fnC86PurwXyLqOzgJ7yiPSj/SU/3o/TIi6z2PuueB/ET9P7KxpTlGSlFtSTymuKa7CtjfwdVeKzExbs3Xl/WrtOrUnVa3LaeceCMrXtbu14sGLBHqREbpdqFq1UdWNzWi4Qp5cIyTTlLDSeHyWfUlabBO/NZTcW4hTknBjneZ77JPrtoF3lBbH82k3KP+W7fHz3ehJ1GLnr07qnhmtjTZd7dp6SqpOtbVU/bo1Kb3ZTi0+BWetSfKXX/haim3SYl162ul9KOz1qXfGMVL1Ns6rJMbboVeD6Wtuaa/16Jl0cXdWdCpCqqnsTzGclL2lLe0m+OGviTNLa012so+M4sdcsWpMdY7R4K/1hsJ29zVhNNZnJxfJqTbTT58SBlpNbzu6TQ56ZsNZifDaXzaaauaMOrpVZwjnOynz7jyua9Y2iWWXRYMlufJWN/NcWgr7+It6dVxlFyisqSaeVufHkW9Lc1YlxOpxeiy2pv2l0TNoAAAAAAAAAEf100Ar23cVjraeZU33491vsf+jVmx89U/h2snTZebwnpP0UlVpyjJxknGUW00+Ka4plZMbdJdxW0Wjmr1iXyePWQJPq7rR1SVKvlwXuy4uPc+1FRreG+k3vj7qzV6Dn3vj7ppb3EKkVKElJPmmUF8dsc7WjZTWras7WhtMGLTWrqPe+wzrSbSyisy4+kNIQh7VSSXYufkifg09rdKwlYsFrztSHT1Js53E1d1I7NOOVQjzbe51H8l5nU8N0MYY557ofEstccehrO8/wA39k5LdSgGGgMOKfHeAUQGAPmVKL4pPxWTx7EzD6jFLgkvA9eM4AYAICGdKb/C0v3l9EyHrPYj6rvgXv7f8f3hBdVkne26e9dYiHg95C+4j8NdckbGinlU6afbsrJbclfJxM5bzG0zL04MmDDQGqvZ06n8yEJ/qSfzPJrE92dMl6ezMw00tEW0Pdo0l4RieclfJnOoyz0m0/m9agjJpabqypVVirCFRdkkn8zGaxPdnTJek71mYea30FaU3mFvRi+1QWTyMdY8Gy2qzWja15/N71EzaH0AAAAAAAAAAYYEM121MV1mvQxGulvXKou/sl3kbPgi/WO644bxS2n/AA79a/oqi4oTpycKkZQlF4cWsNECYms7OupkrkrzVneGs8ZAG63uqlN5pzlB9za9TC+Ol+lo3YXx0vHrRu6UdZrtLHWZ8UvmRf8Ax2n78qN/AYJ7Q0VdN3EuNRrwwvibKaTDXtVnXSYq+CS6o6mVLqSr3W1GlxUZZ26nZx4R+ZZYNN49oVfEOK0wxOPB1nz8lq0qailGKSUUkkuCSJ8Rt2crMzM7y2HrwAAAAAAAAAAAHD1r0C76lCmp9Xsz2s7O1yaxjK7TTmxekjZO0Gs/hbzfbfeNnD0RqC6FenWddT6uWdnq8Z89o049LyWi26dquM+mxTj5Nt/mm5MUbIAAAAAAAAAAAAAAAAAAAAMNAcrTer9teRxWgm1wmt014P7GF8dbx1SdNq8unnfHP28ED0p0aVotu2qRqL+2fsy8MrcyJbSz/LK/wcepPTLXb5wj9fU/SMHvtpv9LjJfBmqcF48FhTimktHt/q+IaqaQfC1q+aS+bPPQ5PJnPEtJH/0h1dH9Hd7Ua6zq6C75KUvSP+zZXTXnv0Q8vHNPX2N5TXQOo1rbNTknXqLHtT4J/wCMSTjwVr81HquLZ8/TtHySnBvVj6AAAAAAAAAAAAAAAAAAAAAAAAAAAAAAAAAAAAAAAADGAGAGAGAMgAAAAAAAAAAAAAAAAAAAAAAAAAAAAAAAAAAAAAAAAAAAAAAAAAAAAAAAAAAAAAAAAAAAAAAAAAAAAAAAAAAAAAAAAAAAAAAAAAAAAAAAAAAAAAAAAAAAAAAAAAAAAAAAAAAAAAAAAAAAAAAAAAAAAAAAAAAAAAAAAAAAAAAAAAAAAAAAAAAAAAAAAAAAAAAAAAAAAAAAAAAAAAAAAAAAAAAAAAAAAAAAAAP/2Q=="/>
          <p:cNvSpPr>
            <a:spLocks noChangeAspect="1" noChangeArrowheads="1"/>
          </p:cNvSpPr>
          <p:nvPr/>
        </p:nvSpPr>
        <p:spPr bwMode="auto">
          <a:xfrm>
            <a:off x="307975" y="-784225"/>
            <a:ext cx="4000500" cy="1952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0" name="Picture 6" descr="https://portal.terpelpanama.com/npw/images/LOGO%20TERPEL%20HORIZONTAL%20PARA%20FONDOS%20CLARO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722264"/>
            <a:ext cx="4000500" cy="1952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5496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multiservicios</a:t>
            </a:r>
            <a:endParaRPr 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990600"/>
            <a:ext cx="846985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6764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raya</a:t>
            </a:r>
            <a:endParaRPr lang="en-US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836" y="1600200"/>
            <a:ext cx="7034328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1485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95" y="1143000"/>
            <a:ext cx="8981005" cy="1773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Market summary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048000"/>
            <a:ext cx="8945564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932390"/>
            <a:ext cx="8807345" cy="1544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124200" y="2907268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DIESEL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429000" y="4812268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GNV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565172" y="1058677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GASOLINE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3629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Tactic summary</a:t>
            </a:r>
            <a:endParaRPr lang="en-US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066800"/>
            <a:ext cx="8822684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5181600"/>
            <a:ext cx="8747403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3128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reaperturas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945" y="1600200"/>
            <a:ext cx="803811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1774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375" y="1676400"/>
            <a:ext cx="834923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1300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Consolidated tactic</a:t>
            </a:r>
            <a:endParaRPr lang="en-US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762" y="990600"/>
            <a:ext cx="7485438" cy="53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2896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Consolidated tactic</a:t>
            </a:r>
            <a:endParaRPr lang="en-US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371600"/>
            <a:ext cx="86868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1" y="3778704"/>
            <a:ext cx="8763000" cy="1345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9351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panamericana</a:t>
            </a:r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066800"/>
            <a:ext cx="8526468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2823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Cra</a:t>
            </a:r>
            <a:r>
              <a:rPr lang="en-US" dirty="0" smtClean="0"/>
              <a:t> 80 81 - </a:t>
            </a:r>
            <a:r>
              <a:rPr lang="en-US" dirty="0" err="1" smtClean="0"/>
              <a:t>reapertura</a:t>
            </a:r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990600"/>
            <a:ext cx="838200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6579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</p:tagLst>
</file>

<file path=ppt/theme/theme1.xml><?xml version="1.0" encoding="utf-8"?>
<a:theme xmlns:a="http://schemas.openxmlformats.org/drawingml/2006/main" name="BCG STANDAR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Gill Sans MT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BCG Training EN</Template>
  <TotalTime>168</TotalTime>
  <Words>38</Words>
  <Application>Microsoft Office PowerPoint</Application>
  <PresentationFormat>On-screen Show (4:3)</PresentationFormat>
  <Paragraphs>19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BCG STANDARD</vt:lpstr>
      <vt:lpstr>TERPEL COLOMBIA- Network Plan</vt:lpstr>
      <vt:lpstr>Market summary</vt:lpstr>
      <vt:lpstr>Tactic summary</vt:lpstr>
      <vt:lpstr>reaperturas</vt:lpstr>
      <vt:lpstr>PowerPoint Presentation</vt:lpstr>
      <vt:lpstr>Consolidated tactic</vt:lpstr>
      <vt:lpstr>Consolidated tactic</vt:lpstr>
      <vt:lpstr>panamericana</vt:lpstr>
      <vt:lpstr>Cra 80 81 - reapertura</vt:lpstr>
      <vt:lpstr>multiservicios</vt:lpstr>
      <vt:lpstr>La raya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TERPEL COLOMBIA- Network Plan</dc:title>
  <dc:creator>HPBCG</dc:creator>
  <cp:lastModifiedBy>HPBCG</cp:lastModifiedBy>
  <cp:revision>9</cp:revision>
  <dcterms:created xsi:type="dcterms:W3CDTF">2016-06-16T16:46:23Z</dcterms:created>
  <dcterms:modified xsi:type="dcterms:W3CDTF">2016-06-16T19:35:22Z</dcterms:modified>
</cp:coreProperties>
</file>