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467936"/>
            <a:ext cx="423948" cy="365125"/>
          </a:xfrm>
        </p:spPr>
        <p:txBody>
          <a:bodyPr/>
          <a:lstStyle/>
          <a:p>
            <a:fld id="{01546B06-ADE0-4342-A326-E99499540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CA41-3DFD-4843-A4B6-585FBFF6956A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6B06-ADE0-4342-A326-E99499540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CA41-3DFD-4843-A4B6-585FBFF6956A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6B06-ADE0-4342-A326-E99499540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0013"/>
            <a:ext cx="8610600" cy="738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5433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04800" y="12954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  <a:lvl4pPr>
              <a:buClr>
                <a:schemeClr val="bg2">
                  <a:lumMod val="25000"/>
                </a:schemeClr>
              </a:buClr>
              <a:defRPr/>
            </a:lvl4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  <a:p>
            <a:pPr lvl="4"/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877902" y="6503322"/>
            <a:ext cx="1151298" cy="304800"/>
          </a:xfrm>
        </p:spPr>
        <p:txBody>
          <a:bodyPr/>
          <a:lstStyle/>
          <a:p>
            <a:fld id="{1523CA41-3DFD-4843-A4B6-585FBFF6956A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1739" y="6492875"/>
            <a:ext cx="432261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01546B06-ADE0-4342-A326-E99499540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CA41-3DFD-4843-A4B6-585FBFF6956A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6B06-ADE0-4342-A326-E99499540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CA41-3DFD-4843-A4B6-585FBFF6956A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6B06-ADE0-4342-A326-E99499540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CA41-3DFD-4843-A4B6-585FBFF6956A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6B06-ADE0-4342-A326-E99499540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CA41-3DFD-4843-A4B6-585FBFF6956A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6B06-ADE0-4342-A326-E99499540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CA41-3DFD-4843-A4B6-585FBFF6956A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6B06-ADE0-4342-A326-E99499540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CA41-3DFD-4843-A4B6-585FBFF6956A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415650" cy="365125"/>
          </a:xfrm>
        </p:spPr>
        <p:txBody>
          <a:bodyPr/>
          <a:lstStyle/>
          <a:p>
            <a:fld id="{01546B06-ADE0-4342-A326-E99499540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CA41-3DFD-4843-A4B6-585FBFF6956A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6B06-ADE0-4342-A326-E99499540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-65" y="0"/>
            <a:ext cx="9144000" cy="643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2">
                  <a:lumMod val="75000"/>
                </a:schemeClr>
              </a:solidFill>
              <a:latin typeface="DIN" pitchFamily="2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400" y="46038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981912" y="64531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1523CA41-3DFD-4843-A4B6-585FBFF6956A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44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" pitchFamily="2" charset="0"/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81000" y="6477000"/>
            <a:ext cx="415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01546B06-ADE0-4342-A326-E99499540D21}" type="slidenum">
              <a:rPr lang="en-US" smtClean="0"/>
              <a:t>‹#›</a:t>
            </a:fld>
            <a:endParaRPr lang="en-US"/>
          </a:p>
        </p:txBody>
      </p:sp>
      <p:pic>
        <p:nvPicPr>
          <p:cNvPr id="40963" name="Picture 3" descr="https://encrypted-tbn2.gstatic.com/images?q=tbn:ANd9GcSCm2eHtEKgtriwfmMUelJvxZlJ4AmxTzH84m6228-7OiNBk9oZsA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6201" y="57954"/>
            <a:ext cx="685800" cy="763074"/>
          </a:xfrm>
          <a:prstGeom prst="rect">
            <a:avLst/>
          </a:prstGeom>
          <a:noFill/>
        </p:spPr>
      </p:pic>
      <p:pic>
        <p:nvPicPr>
          <p:cNvPr id="14" name="Picture 13" descr="BCGBravoConsultingG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8656320" y="6446520"/>
            <a:ext cx="411480" cy="41148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grpSp>
        <p:nvGrpSpPr>
          <p:cNvPr id="8" name="Group 16"/>
          <p:cNvGrpSpPr/>
          <p:nvPr/>
        </p:nvGrpSpPr>
        <p:grpSpPr>
          <a:xfrm>
            <a:off x="76200" y="838200"/>
            <a:ext cx="8991600" cy="152400"/>
            <a:chOff x="914400" y="990600"/>
            <a:chExt cx="81534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14400" y="990600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14400" y="1066800"/>
              <a:ext cx="8153400" cy="365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400" y="1088136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800" kern="1200" cap="all" baseline="0">
          <a:solidFill>
            <a:schemeClr val="tx2">
              <a:lumMod val="50000"/>
            </a:schemeClr>
          </a:solidFill>
          <a:latin typeface="DIN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DIN" pitchFamily="2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–"/>
        <a:defRPr sz="2800" kern="1200">
          <a:solidFill>
            <a:srgbClr val="A9A684"/>
          </a:solidFill>
          <a:latin typeface="DIN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»"/>
        <a:defRPr sz="2400" kern="1200">
          <a:solidFill>
            <a:srgbClr val="A9A684"/>
          </a:solidFill>
          <a:latin typeface="DIN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Wingdings" pitchFamily="2" charset="2"/>
        <a:buChar char="Ø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NOVA Project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greater Bogotá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Prepared by 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Bravo Consulting Group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for</a:t>
            </a:r>
          </a:p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Organización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Terpel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Outlet share</a:t>
            </a:r>
            <a:endParaRPr lang="en-US" dirty="0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0600" y="1066800"/>
            <a:ext cx="745522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347" y="3733800"/>
            <a:ext cx="745522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share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8200" y="1048905"/>
            <a:ext cx="7508606" cy="26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821" y="3715904"/>
            <a:ext cx="7505244" cy="26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effectiveness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052365"/>
            <a:ext cx="7543800" cy="26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733800"/>
            <a:ext cx="7543800" cy="26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volume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028700"/>
            <a:ext cx="75617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95700"/>
            <a:ext cx="75617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location volume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1" y="1035112"/>
            <a:ext cx="7543799" cy="26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3702112"/>
            <a:ext cx="7543799" cy="26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facility score</a:t>
            </a:r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8200" y="1018692"/>
            <a:ext cx="7696200" cy="275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57600"/>
            <a:ext cx="7696200" cy="275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 - coco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62" y="1828800"/>
            <a:ext cx="8954651" cy="35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 - </a:t>
            </a:r>
            <a:r>
              <a:rPr lang="en-US" dirty="0" smtClean="0"/>
              <a:t>dodo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92" y="1981200"/>
            <a:ext cx="895480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G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Bogotá</Template>
  <TotalTime>4199</TotalTime>
  <Words>32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BCG STANDARD</vt:lpstr>
      <vt:lpstr>NOVA Project greater Bogotá</vt:lpstr>
      <vt:lpstr>Outlet share</vt:lpstr>
      <vt:lpstr>Market share</vt:lpstr>
      <vt:lpstr>Market effectiveness</vt:lpstr>
      <vt:lpstr>Average volume</vt:lpstr>
      <vt:lpstr>Average location volume</vt:lpstr>
      <vt:lpstr>Average facility score</vt:lpstr>
      <vt:lpstr>Performance analysis - coco</vt:lpstr>
      <vt:lpstr>Performance analysis - dodo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Outlet share</dc:title>
  <dc:creator>Bravo</dc:creator>
  <cp:lastModifiedBy>Bravo</cp:lastModifiedBy>
  <cp:revision>4</cp:revision>
  <dcterms:created xsi:type="dcterms:W3CDTF">2013-07-05T14:36:24Z</dcterms:created>
  <dcterms:modified xsi:type="dcterms:W3CDTF">2013-07-08T12:35:30Z</dcterms:modified>
</cp:coreProperties>
</file>