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80" r:id="rId4"/>
    <p:sldId id="269" r:id="rId5"/>
    <p:sldId id="268" r:id="rId6"/>
    <p:sldId id="270" r:id="rId7"/>
    <p:sldId id="257" r:id="rId8"/>
    <p:sldId id="258" r:id="rId9"/>
    <p:sldId id="265" r:id="rId10"/>
    <p:sldId id="275" r:id="rId11"/>
    <p:sldId id="278" r:id="rId12"/>
    <p:sldId id="266" r:id="rId13"/>
    <p:sldId id="274" r:id="rId14"/>
    <p:sldId id="267" r:id="rId15"/>
    <p:sldId id="271" r:id="rId16"/>
    <p:sldId id="272" r:id="rId17"/>
    <p:sldId id="281" r:id="rId18"/>
    <p:sldId id="273" r:id="rId19"/>
    <p:sldId id="279" r:id="rId20"/>
    <p:sldId id="276" r:id="rId21"/>
    <p:sldId id="277"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B81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499" autoAdjust="0"/>
  </p:normalViewPr>
  <p:slideViewPr>
    <p:cSldViewPr>
      <p:cViewPr varScale="1">
        <p:scale>
          <a:sx n="115" d="100"/>
          <a:sy n="115" d="100"/>
        </p:scale>
        <p:origin x="-152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s-CO"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O" dirty="0"/>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a:xfrm>
            <a:off x="8686800" y="6467936"/>
            <a:ext cx="423948" cy="365125"/>
          </a:xfrm>
        </p:spPr>
        <p:txBody>
          <a:bodyPr/>
          <a:lstStyle/>
          <a:p>
            <a:fld id="{6B8893EB-38E8-44FA-B812-D3998983CE7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s-CO" dirty="0"/>
          </a:p>
        </p:txBody>
      </p:sp>
      <p:sp>
        <p:nvSpPr>
          <p:cNvPr id="3" name="2 Marcador de texto vertical"/>
          <p:cNvSpPr>
            <a:spLocks noGrp="1"/>
          </p:cNvSpPr>
          <p:nvPr>
            <p:ph type="body" orient="vert" idx="1"/>
          </p:nvPr>
        </p:nvSpPr>
        <p:spPr/>
        <p:txBody>
          <a:bodyPr vert="eaVert"/>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dirty="0"/>
          </a:p>
        </p:txBody>
      </p:sp>
      <p:sp>
        <p:nvSpPr>
          <p:cNvPr id="4" name="3 Marcador de fecha"/>
          <p:cNvSpPr>
            <a:spLocks noGrp="1"/>
          </p:cNvSpPr>
          <p:nvPr>
            <p:ph type="dt" sz="half" idx="10"/>
          </p:nvPr>
        </p:nvSpPr>
        <p:spPr/>
        <p:txBody>
          <a:bodyPr/>
          <a:lstStyle/>
          <a:p>
            <a:fld id="{355118EC-C7D0-4E7C-949B-0CB085F86AC9}" type="datetimeFigureOut">
              <a:rPr lang="en-US" smtClean="0"/>
              <a:pPr/>
              <a:t>7/2/2013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B8893EB-38E8-44FA-B812-D3998983CE7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defRPr/>
            </a:lvl1pPr>
          </a:lstStyle>
          <a:p>
            <a:r>
              <a:rPr lang="en-US" smtClean="0"/>
              <a:t>Click to edit Master title style</a:t>
            </a:r>
            <a:endParaRPr lang="es-CO" dirty="0"/>
          </a:p>
        </p:txBody>
      </p:sp>
      <p:sp>
        <p:nvSpPr>
          <p:cNvPr id="3" name="2 Marcador de texto vertical"/>
          <p:cNvSpPr>
            <a:spLocks noGrp="1"/>
          </p:cNvSpPr>
          <p:nvPr>
            <p:ph type="body" orient="vert" idx="1"/>
          </p:nvPr>
        </p:nvSpPr>
        <p:spPr>
          <a:xfrm>
            <a:off x="457200" y="274638"/>
            <a:ext cx="6019800" cy="5851525"/>
          </a:xfrm>
        </p:spPr>
        <p:txBody>
          <a:bodyPr vert="eaVert"/>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dirty="0"/>
          </a:p>
        </p:txBody>
      </p:sp>
      <p:sp>
        <p:nvSpPr>
          <p:cNvPr id="4" name="3 Marcador de fecha"/>
          <p:cNvSpPr>
            <a:spLocks noGrp="1"/>
          </p:cNvSpPr>
          <p:nvPr>
            <p:ph type="dt" sz="half" idx="10"/>
          </p:nvPr>
        </p:nvSpPr>
        <p:spPr/>
        <p:txBody>
          <a:bodyPr/>
          <a:lstStyle/>
          <a:p>
            <a:fld id="{355118EC-C7D0-4E7C-949B-0CB085F86AC9}" type="datetimeFigureOut">
              <a:rPr lang="en-US" smtClean="0"/>
              <a:pPr/>
              <a:t>7/2/2013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B8893EB-38E8-44FA-B812-D3998983CE7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0013"/>
            <a:ext cx="8610600" cy="738187"/>
          </a:xfrm>
        </p:spPr>
        <p:txBody>
          <a:bodyPr/>
          <a:lstStyle/>
          <a:p>
            <a:r>
              <a:rPr lang="en-US" smtClean="0"/>
              <a:t>Click to edit Master title style</a:t>
            </a:r>
            <a:endParaRPr lang="en-US"/>
          </a:p>
        </p:txBody>
      </p:sp>
      <p:sp>
        <p:nvSpPr>
          <p:cNvPr id="4" name="Content Placeholder 3"/>
          <p:cNvSpPr>
            <a:spLocks noGrp="1"/>
          </p:cNvSpPr>
          <p:nvPr>
            <p:ph sz="half" idx="2"/>
          </p:nvPr>
        </p:nvSpPr>
        <p:spPr>
          <a:xfrm>
            <a:off x="304800" y="3543300"/>
            <a:ext cx="8305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10"/>
          </p:nvPr>
        </p:nvSpPr>
        <p:spPr>
          <a:xfrm>
            <a:off x="304800" y="1295400"/>
            <a:ext cx="8305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tx2">
                    <a:lumMod val="50000"/>
                  </a:schemeClr>
                </a:solidFill>
                <a:latin typeface="DIN" pitchFamily="2" charset="0"/>
                <a:cs typeface="Arial" pitchFamily="34" charset="0"/>
              </a:defRPr>
            </a:lvl1pPr>
          </a:lstStyle>
          <a:p>
            <a:r>
              <a:rPr lang="en-US" smtClean="0"/>
              <a:t>Click to edit Master title style</a:t>
            </a:r>
            <a:endParaRPr lang="es-CO" dirty="0"/>
          </a:p>
        </p:txBody>
      </p:sp>
      <p:sp>
        <p:nvSpPr>
          <p:cNvPr id="3" name="2 Marcador de contenido"/>
          <p:cNvSpPr>
            <a:spLocks noGrp="1"/>
          </p:cNvSpPr>
          <p:nvPr>
            <p:ph idx="1" hasCustomPrompt="1"/>
          </p:nvPr>
        </p:nvSpPr>
        <p:spPr/>
        <p:txBody>
          <a:bodyPr/>
          <a:lstStyle>
            <a:lvl1pPr>
              <a:buClr>
                <a:schemeClr val="bg2">
                  <a:lumMod val="25000"/>
                </a:schemeClr>
              </a:buClr>
              <a:buFont typeface="Arial" pitchFamily="34" charset="0"/>
              <a:buChar char="•"/>
              <a:defRPr/>
            </a:lvl1pPr>
            <a:lvl2pPr>
              <a:buClr>
                <a:schemeClr val="bg2">
                  <a:lumMod val="25000"/>
                </a:schemeClr>
              </a:buClr>
              <a:buFont typeface="DIN" pitchFamily="2" charset="0"/>
              <a:buChar char="–"/>
              <a:defRPr/>
            </a:lvl2pPr>
            <a:lvl3pPr>
              <a:buClr>
                <a:schemeClr val="bg2">
                  <a:lumMod val="25000"/>
                </a:schemeClr>
              </a:buClr>
              <a:defRPr/>
            </a:lvl3pPr>
            <a:lvl4pPr>
              <a:buClr>
                <a:schemeClr val="bg2">
                  <a:lumMod val="25000"/>
                </a:schemeClr>
              </a:buClr>
              <a:defRPr/>
            </a:lvl4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smtClean="0"/>
          </a:p>
          <a:p>
            <a:pPr lvl="4"/>
            <a:endParaRPr lang="es-CO" dirty="0"/>
          </a:p>
        </p:txBody>
      </p:sp>
      <p:sp>
        <p:nvSpPr>
          <p:cNvPr id="4" name="3 Marcador de fecha"/>
          <p:cNvSpPr>
            <a:spLocks noGrp="1"/>
          </p:cNvSpPr>
          <p:nvPr>
            <p:ph type="dt" sz="half" idx="10"/>
          </p:nvPr>
        </p:nvSpPr>
        <p:spPr>
          <a:xfrm>
            <a:off x="3877902" y="6503322"/>
            <a:ext cx="1151298" cy="304800"/>
          </a:xfrm>
        </p:spPr>
        <p:txBody>
          <a:bodyPr/>
          <a:lstStyle/>
          <a:p>
            <a:fld id="{355118EC-C7D0-4E7C-949B-0CB085F86AC9}" type="datetimeFigureOut">
              <a:rPr lang="en-US" smtClean="0"/>
              <a:pPr/>
              <a:t>7/2/2013</a:t>
            </a:fld>
            <a:endParaRPr lang="en-US"/>
          </a:p>
        </p:txBody>
      </p:sp>
      <p:sp>
        <p:nvSpPr>
          <p:cNvPr id="5" name="4 Marcador de pie de página"/>
          <p:cNvSpPr>
            <a:spLocks noGrp="1"/>
          </p:cNvSpPr>
          <p:nvPr>
            <p:ph type="ftr" sz="quarter" idx="11"/>
          </p:nvPr>
        </p:nvSpPr>
        <p:spPr>
          <a:xfrm>
            <a:off x="4800600" y="6492875"/>
            <a:ext cx="2895600" cy="365125"/>
          </a:xfrm>
        </p:spPr>
        <p:txBody>
          <a:bodyPr/>
          <a:lstStyle>
            <a:lvl1pPr>
              <a:defRPr>
                <a:solidFill>
                  <a:schemeClr val="tx2">
                    <a:lumMod val="50000"/>
                  </a:schemeClr>
                </a:solidFill>
              </a:defRPr>
            </a:lvl1pPr>
          </a:lstStyle>
          <a:p>
            <a:endParaRPr lang="en-US"/>
          </a:p>
        </p:txBody>
      </p:sp>
      <p:sp>
        <p:nvSpPr>
          <p:cNvPr id="6" name="5 Marcador de número de diapositiva"/>
          <p:cNvSpPr>
            <a:spLocks noGrp="1"/>
          </p:cNvSpPr>
          <p:nvPr>
            <p:ph type="sldNum" sz="quarter" idx="12"/>
          </p:nvPr>
        </p:nvSpPr>
        <p:spPr>
          <a:xfrm>
            <a:off x="8711739" y="6492875"/>
            <a:ext cx="432261" cy="365125"/>
          </a:xfrm>
        </p:spPr>
        <p:txBody>
          <a:bodyPr/>
          <a:lstStyle>
            <a:lvl1pPr>
              <a:defRPr>
                <a:solidFill>
                  <a:schemeClr val="tx2">
                    <a:lumMod val="50000"/>
                  </a:schemeClr>
                </a:solidFill>
              </a:defRPr>
            </a:lvl1pPr>
          </a:lstStyle>
          <a:p>
            <a:fld id="{6B8893EB-38E8-44FA-B812-D3998983CE7F}"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CO"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355118EC-C7D0-4E7C-949B-0CB085F86AC9}" type="datetimeFigureOut">
              <a:rPr lang="en-US" smtClean="0"/>
              <a:pPr/>
              <a:t>7/2/2013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B8893EB-38E8-44FA-B812-D3998983CE7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lvl1pPr>
              <a:defRPr sz="3800">
                <a:solidFill>
                  <a:schemeClr val="bg2">
                    <a:lumMod val="50000"/>
                  </a:schemeClr>
                </a:solidFill>
              </a:defRPr>
            </a:lvl1pPr>
          </a:lstStyle>
          <a:p>
            <a:r>
              <a:rPr lang="en-US" smtClean="0"/>
              <a:t>Click to edit Master title style</a:t>
            </a:r>
            <a:endParaRPr lang="es-CO" dirty="0"/>
          </a:p>
        </p:txBody>
      </p:sp>
      <p:sp>
        <p:nvSpPr>
          <p:cNvPr id="3" name="2 Marcador de contenido"/>
          <p:cNvSpPr>
            <a:spLocks noGrp="1"/>
          </p:cNvSpPr>
          <p:nvPr>
            <p:ph sz="half" idx="1"/>
          </p:nvPr>
        </p:nvSpPr>
        <p:spPr>
          <a:xfrm>
            <a:off x="457200" y="1600200"/>
            <a:ext cx="4038600" cy="4525963"/>
          </a:xfrm>
        </p:spPr>
        <p:txBody>
          <a:bodyPr/>
          <a:lstStyle>
            <a:lvl1pPr>
              <a:buClr>
                <a:schemeClr val="bg2">
                  <a:lumMod val="25000"/>
                </a:schemeClr>
              </a:buClr>
              <a:buFont typeface="Wingdings" pitchFamily="2" charset="2"/>
              <a:buChar char="§"/>
              <a:defRPr sz="2800"/>
            </a:lvl1pPr>
            <a:lvl2pPr>
              <a:buClr>
                <a:schemeClr val="bg2">
                  <a:lumMod val="25000"/>
                </a:schemeClr>
              </a:buClr>
              <a:buFont typeface="DIN" pitchFamily="2" charset="0"/>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dirty="0"/>
          </a:p>
        </p:txBody>
      </p:sp>
      <p:sp>
        <p:nvSpPr>
          <p:cNvPr id="4" name="3 Marcador de contenido"/>
          <p:cNvSpPr>
            <a:spLocks noGrp="1"/>
          </p:cNvSpPr>
          <p:nvPr>
            <p:ph sz="half" idx="2"/>
          </p:nvPr>
        </p:nvSpPr>
        <p:spPr>
          <a:xfrm>
            <a:off x="4648200" y="1600200"/>
            <a:ext cx="4038600" cy="4525963"/>
          </a:xfrm>
        </p:spPr>
        <p:txBody>
          <a:bodyPr/>
          <a:lstStyle>
            <a:lvl1pPr>
              <a:buClr>
                <a:schemeClr val="bg2">
                  <a:lumMod val="25000"/>
                </a:schemeClr>
              </a:buClr>
              <a:buFont typeface="Wingdings" pitchFamily="2" charset="2"/>
              <a:buChar char="§"/>
              <a:defRPr sz="2800"/>
            </a:lvl1pPr>
            <a:lvl2pPr>
              <a:buClr>
                <a:schemeClr val="bg2">
                  <a:lumMod val="25000"/>
                </a:schemeClr>
              </a:buClr>
              <a:buFont typeface="DIN" pitchFamily="2" charset="0"/>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dirty="0"/>
          </a:p>
        </p:txBody>
      </p:sp>
      <p:sp>
        <p:nvSpPr>
          <p:cNvPr id="5" name="4 Marcador de fecha"/>
          <p:cNvSpPr>
            <a:spLocks noGrp="1"/>
          </p:cNvSpPr>
          <p:nvPr>
            <p:ph type="dt" sz="half" idx="10"/>
          </p:nvPr>
        </p:nvSpPr>
        <p:spPr/>
        <p:txBody>
          <a:bodyPr/>
          <a:lstStyle/>
          <a:p>
            <a:fld id="{355118EC-C7D0-4E7C-949B-0CB085F86AC9}" type="datetimeFigureOut">
              <a:rPr lang="en-US" smtClean="0"/>
              <a:pPr/>
              <a:t>7/2/2013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6B8893EB-38E8-44FA-B812-D3998983CE7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s-CO" dirty="0"/>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dirty="0"/>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dirty="0"/>
          </a:p>
        </p:txBody>
      </p:sp>
      <p:sp>
        <p:nvSpPr>
          <p:cNvPr id="7" name="6 Marcador de fecha"/>
          <p:cNvSpPr>
            <a:spLocks noGrp="1"/>
          </p:cNvSpPr>
          <p:nvPr>
            <p:ph type="dt" sz="half" idx="10"/>
          </p:nvPr>
        </p:nvSpPr>
        <p:spPr/>
        <p:txBody>
          <a:bodyPr/>
          <a:lstStyle/>
          <a:p>
            <a:fld id="{355118EC-C7D0-4E7C-949B-0CB085F86AC9}" type="datetimeFigureOut">
              <a:rPr lang="en-US" smtClean="0"/>
              <a:pPr/>
              <a:t>7/2/2013</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6B8893EB-38E8-44FA-B812-D3998983CE7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lvl1pPr>
              <a:defRPr sz="3800">
                <a:solidFill>
                  <a:schemeClr val="bg2">
                    <a:lumMod val="50000"/>
                  </a:schemeClr>
                </a:solidFill>
              </a:defRPr>
            </a:lvl1pPr>
          </a:lstStyle>
          <a:p>
            <a:r>
              <a:rPr lang="en-US" smtClean="0"/>
              <a:t>Click to edit Master title style</a:t>
            </a:r>
            <a:endParaRPr lang="es-CO" dirty="0"/>
          </a:p>
        </p:txBody>
      </p:sp>
      <p:sp>
        <p:nvSpPr>
          <p:cNvPr id="3" name="2 Marcador de fecha"/>
          <p:cNvSpPr>
            <a:spLocks noGrp="1"/>
          </p:cNvSpPr>
          <p:nvPr>
            <p:ph type="dt" sz="half" idx="10"/>
          </p:nvPr>
        </p:nvSpPr>
        <p:spPr/>
        <p:txBody>
          <a:bodyPr/>
          <a:lstStyle/>
          <a:p>
            <a:fld id="{355118EC-C7D0-4E7C-949B-0CB085F86AC9}" type="datetimeFigureOut">
              <a:rPr lang="en-US" smtClean="0"/>
              <a:pPr/>
              <a:t>7/2/2013</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6B8893EB-38E8-44FA-B812-D3998983CE7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55118EC-C7D0-4E7C-949B-0CB085F86AC9}" type="datetimeFigureOut">
              <a:rPr lang="en-US" smtClean="0"/>
              <a:pPr/>
              <a:t>7/2/2013</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6B8893EB-38E8-44FA-B812-D3998983CE7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O"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355118EC-C7D0-4E7C-949B-0CB085F86AC9}" type="datetimeFigureOut">
              <a:rPr lang="en-US" smtClean="0"/>
              <a:pPr/>
              <a:t>7/2/2013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a:xfrm>
            <a:off x="152400" y="6492875"/>
            <a:ext cx="415650" cy="365125"/>
          </a:xfrm>
        </p:spPr>
        <p:txBody>
          <a:bodyPr/>
          <a:lstStyle/>
          <a:p>
            <a:fld id="{6B8893EB-38E8-44FA-B812-D3998983CE7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O" dirty="0"/>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355118EC-C7D0-4E7C-949B-0CB085F86AC9}" type="datetimeFigureOut">
              <a:rPr lang="en-US" smtClean="0"/>
              <a:pPr/>
              <a:t>7/2/2013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6B8893EB-38E8-44FA-B812-D3998983CE7F}"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9A684"/>
        </a:solidFill>
        <a:effectLst/>
      </p:bgPr>
    </p:bg>
    <p:spTree>
      <p:nvGrpSpPr>
        <p:cNvPr id="1" name=""/>
        <p:cNvGrpSpPr/>
        <p:nvPr/>
      </p:nvGrpSpPr>
      <p:grpSpPr>
        <a:xfrm>
          <a:off x="0" y="0"/>
          <a:ext cx="0" cy="0"/>
          <a:chOff x="0" y="0"/>
          <a:chExt cx="0" cy="0"/>
        </a:xfrm>
      </p:grpSpPr>
      <p:sp>
        <p:nvSpPr>
          <p:cNvPr id="7" name="3 Rectángulo"/>
          <p:cNvSpPr/>
          <p:nvPr/>
        </p:nvSpPr>
        <p:spPr>
          <a:xfrm rot="10800000">
            <a:off x="-65" y="0"/>
            <a:ext cx="9144000" cy="6430297"/>
          </a:xfrm>
          <a:prstGeom prst="rect">
            <a:avLst/>
          </a:prstGeom>
          <a:solidFill>
            <a:schemeClr val="bg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s-CO" dirty="0">
              <a:solidFill>
                <a:schemeClr val="tx2">
                  <a:lumMod val="75000"/>
                </a:schemeClr>
              </a:solidFill>
              <a:latin typeface="DIN" pitchFamily="2" charset="0"/>
            </a:endParaRPr>
          </a:p>
        </p:txBody>
      </p:sp>
      <p:sp>
        <p:nvSpPr>
          <p:cNvPr id="2" name="1 Marcador de título"/>
          <p:cNvSpPr>
            <a:spLocks noGrp="1"/>
          </p:cNvSpPr>
          <p:nvPr>
            <p:ph type="title"/>
          </p:nvPr>
        </p:nvSpPr>
        <p:spPr>
          <a:xfrm>
            <a:off x="914400" y="46038"/>
            <a:ext cx="8153400" cy="715962"/>
          </a:xfrm>
          <a:prstGeom prst="rect">
            <a:avLst/>
          </a:prstGeom>
        </p:spPr>
        <p:txBody>
          <a:bodyPr vert="horz" lIns="91440" tIns="45720" rIns="91440" bIns="45720" rtlCol="0" anchor="ctr">
            <a:noAutofit/>
          </a:bodyPr>
          <a:lstStyle/>
          <a:p>
            <a:r>
              <a:rPr lang="es-ES" dirty="0" smtClean="0"/>
              <a:t>Haga </a:t>
            </a:r>
            <a:r>
              <a:rPr lang="es-ES" noProof="0" dirty="0" smtClean="0"/>
              <a:t>clic</a:t>
            </a:r>
            <a:r>
              <a:rPr lang="es-ES" dirty="0" smtClean="0"/>
              <a:t> para modificar el estilo de título del patrón</a:t>
            </a:r>
            <a:endParaRPr lang="es-CO"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fecha"/>
          <p:cNvSpPr>
            <a:spLocks noGrp="1"/>
          </p:cNvSpPr>
          <p:nvPr>
            <p:ph type="dt" sz="half" idx="2"/>
          </p:nvPr>
        </p:nvSpPr>
        <p:spPr>
          <a:xfrm>
            <a:off x="3981912" y="6453151"/>
            <a:ext cx="2133600" cy="365125"/>
          </a:xfrm>
          <a:prstGeom prst="rect">
            <a:avLst/>
          </a:prstGeom>
        </p:spPr>
        <p:txBody>
          <a:bodyPr vert="horz" lIns="91440" tIns="45720" rIns="91440" bIns="45720" rtlCol="0" anchor="ctr"/>
          <a:lstStyle>
            <a:lvl1pPr algn="l">
              <a:defRPr sz="1200">
                <a:solidFill>
                  <a:schemeClr val="tx2">
                    <a:lumMod val="50000"/>
                  </a:schemeClr>
                </a:solidFill>
                <a:latin typeface="DIN" pitchFamily="2" charset="0"/>
              </a:defRPr>
            </a:lvl1pPr>
          </a:lstStyle>
          <a:p>
            <a:fld id="{355118EC-C7D0-4E7C-949B-0CB085F86AC9}" type="datetimeFigureOut">
              <a:rPr lang="en-US" smtClean="0"/>
              <a:pPr/>
              <a:t>7/2/2013</a:t>
            </a:fld>
            <a:endParaRPr lang="en-US"/>
          </a:p>
        </p:txBody>
      </p:sp>
      <p:sp>
        <p:nvSpPr>
          <p:cNvPr id="5" name="4 Marcador de pie de página"/>
          <p:cNvSpPr>
            <a:spLocks noGrp="1"/>
          </p:cNvSpPr>
          <p:nvPr>
            <p:ph type="ftr" sz="quarter" idx="3"/>
          </p:nvPr>
        </p:nvSpPr>
        <p:spPr>
          <a:xfrm>
            <a:off x="3124200" y="6444838"/>
            <a:ext cx="2895600" cy="365125"/>
          </a:xfrm>
          <a:prstGeom prst="rect">
            <a:avLst/>
          </a:prstGeom>
        </p:spPr>
        <p:txBody>
          <a:bodyPr vert="horz" lIns="91440" tIns="45720" rIns="91440" bIns="45720" rtlCol="0" anchor="ctr"/>
          <a:lstStyle>
            <a:lvl1pPr algn="ctr">
              <a:defRPr sz="1200">
                <a:solidFill>
                  <a:schemeClr val="tx1">
                    <a:tint val="75000"/>
                  </a:schemeClr>
                </a:solidFill>
                <a:latin typeface="DIN" pitchFamily="2" charset="0"/>
              </a:defRPr>
            </a:lvl1pPr>
          </a:lstStyle>
          <a:p>
            <a:endParaRPr lang="en-US"/>
          </a:p>
        </p:txBody>
      </p:sp>
      <p:sp>
        <p:nvSpPr>
          <p:cNvPr id="6" name="5 Marcador de número de diapositiva"/>
          <p:cNvSpPr>
            <a:spLocks noGrp="1"/>
          </p:cNvSpPr>
          <p:nvPr>
            <p:ph type="sldNum" sz="quarter" idx="4"/>
          </p:nvPr>
        </p:nvSpPr>
        <p:spPr>
          <a:xfrm>
            <a:off x="381000" y="6477000"/>
            <a:ext cx="415650" cy="365125"/>
          </a:xfrm>
          <a:prstGeom prst="rect">
            <a:avLst/>
          </a:prstGeom>
        </p:spPr>
        <p:txBody>
          <a:bodyPr vert="horz" lIns="91440" tIns="45720" rIns="91440" bIns="45720" rtlCol="0" anchor="ctr"/>
          <a:lstStyle>
            <a:lvl1pPr algn="r">
              <a:defRPr sz="1200">
                <a:solidFill>
                  <a:schemeClr val="tx2">
                    <a:lumMod val="50000"/>
                  </a:schemeClr>
                </a:solidFill>
                <a:latin typeface="DIN" pitchFamily="2" charset="0"/>
              </a:defRPr>
            </a:lvl1pPr>
          </a:lstStyle>
          <a:p>
            <a:fld id="{6B8893EB-38E8-44FA-B812-D3998983CE7F}" type="slidenum">
              <a:rPr lang="en-US" smtClean="0"/>
              <a:pPr/>
              <a:t>‹#›</a:t>
            </a:fld>
            <a:endParaRPr lang="en-US"/>
          </a:p>
        </p:txBody>
      </p:sp>
      <p:pic>
        <p:nvPicPr>
          <p:cNvPr id="40963" name="Picture 3" descr="https://encrypted-tbn2.gstatic.com/images?q=tbn:ANd9GcSCm2eHtEKgtriwfmMUelJvxZlJ4AmxTzH84m6228-7OiNBk9oZsA"/>
          <p:cNvPicPr>
            <a:picLocks noChangeAspect="1" noChangeArrowheads="1"/>
          </p:cNvPicPr>
          <p:nvPr/>
        </p:nvPicPr>
        <p:blipFill>
          <a:blip r:embed="rId14" cstate="screen"/>
          <a:srcRect/>
          <a:stretch>
            <a:fillRect/>
          </a:stretch>
        </p:blipFill>
        <p:spPr bwMode="auto">
          <a:xfrm>
            <a:off x="76201" y="57954"/>
            <a:ext cx="685800" cy="763074"/>
          </a:xfrm>
          <a:prstGeom prst="rect">
            <a:avLst/>
          </a:prstGeom>
          <a:noFill/>
        </p:spPr>
      </p:pic>
      <p:pic>
        <p:nvPicPr>
          <p:cNvPr id="14" name="Picture 13" descr="BCGBravoConsultingG.jpg"/>
          <p:cNvPicPr>
            <a:picLocks noChangeAspect="1"/>
          </p:cNvPicPr>
          <p:nvPr/>
        </p:nvPicPr>
        <p:blipFill>
          <a:blip r:embed="rId15" cstate="screen"/>
          <a:stretch>
            <a:fillRect/>
          </a:stretch>
        </p:blipFill>
        <p:spPr>
          <a:xfrm>
            <a:off x="8656320" y="6446520"/>
            <a:ext cx="411480" cy="411480"/>
          </a:xfrm>
          <a:prstGeom prst="rect">
            <a:avLst/>
          </a:prstGeom>
          <a:ln>
            <a:solidFill>
              <a:schemeClr val="bg2">
                <a:lumMod val="50000"/>
              </a:schemeClr>
            </a:solidFill>
          </a:ln>
        </p:spPr>
      </p:pic>
      <p:grpSp>
        <p:nvGrpSpPr>
          <p:cNvPr id="8" name="Group 16"/>
          <p:cNvGrpSpPr/>
          <p:nvPr/>
        </p:nvGrpSpPr>
        <p:grpSpPr>
          <a:xfrm>
            <a:off x="76200" y="838200"/>
            <a:ext cx="8991600" cy="152400"/>
            <a:chOff x="914400" y="990600"/>
            <a:chExt cx="8153400" cy="152400"/>
          </a:xfrm>
        </p:grpSpPr>
        <p:sp>
          <p:nvSpPr>
            <p:cNvPr id="13" name="Rectangle 12"/>
            <p:cNvSpPr/>
            <p:nvPr userDrawn="1"/>
          </p:nvSpPr>
          <p:spPr>
            <a:xfrm>
              <a:off x="914400" y="990600"/>
              <a:ext cx="8153400" cy="54864"/>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14400" y="1066800"/>
              <a:ext cx="8153400" cy="36576"/>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914400" y="1088136"/>
              <a:ext cx="8153400" cy="54864"/>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blinds dir="vert"/>
  </p:transition>
  <p:timing>
    <p:tnLst>
      <p:par>
        <p:cTn id="1" dur="indefinite" restart="never" nodeType="tmRoot"/>
      </p:par>
    </p:tnLst>
  </p:timing>
  <p:txStyles>
    <p:titleStyle>
      <a:lvl1pPr algn="ctr" defTabSz="914400" rtl="0" eaLnBrk="1" latinLnBrk="0" hangingPunct="1">
        <a:spcBef>
          <a:spcPct val="0"/>
        </a:spcBef>
        <a:buNone/>
        <a:defRPr sz="3800" kern="1200" cap="all" baseline="0">
          <a:solidFill>
            <a:schemeClr val="tx2">
              <a:lumMod val="50000"/>
            </a:schemeClr>
          </a:solidFill>
          <a:latin typeface="DIN" pitchFamily="2" charset="0"/>
          <a:ea typeface="+mj-ea"/>
          <a:cs typeface="Arial" pitchFamily="34" charset="0"/>
        </a:defRPr>
      </a:lvl1pPr>
    </p:titleStyle>
    <p:bodyStyle>
      <a:lvl1pPr marL="342900" indent="-342900" algn="l" defTabSz="914400" rtl="0" eaLnBrk="1" latinLnBrk="0" hangingPunct="1">
        <a:spcBef>
          <a:spcPct val="20000"/>
        </a:spcBef>
        <a:buClr>
          <a:schemeClr val="bg2">
            <a:lumMod val="25000"/>
          </a:schemeClr>
        </a:buClr>
        <a:buFont typeface="Arial" pitchFamily="34" charset="0"/>
        <a:buChar char="•"/>
        <a:defRPr sz="3200" kern="1200">
          <a:solidFill>
            <a:schemeClr val="tx2">
              <a:lumMod val="50000"/>
            </a:schemeClr>
          </a:solidFill>
          <a:latin typeface="DIN" pitchFamily="2" charset="0"/>
          <a:ea typeface="+mn-ea"/>
          <a:cs typeface="Arial" pitchFamily="34" charset="0"/>
        </a:defRPr>
      </a:lvl1pPr>
      <a:lvl2pPr marL="742950" indent="-285750" algn="l" defTabSz="914400" rtl="0" eaLnBrk="1" latinLnBrk="0" hangingPunct="1">
        <a:spcBef>
          <a:spcPct val="20000"/>
        </a:spcBef>
        <a:buClr>
          <a:schemeClr val="bg2">
            <a:lumMod val="25000"/>
          </a:schemeClr>
        </a:buClr>
        <a:buFont typeface="DIN" pitchFamily="2" charset="0"/>
        <a:buChar char="–"/>
        <a:defRPr sz="2800" kern="1200">
          <a:solidFill>
            <a:srgbClr val="A9A684"/>
          </a:solidFill>
          <a:latin typeface="DIN" pitchFamily="2" charset="0"/>
          <a:ea typeface="+mn-ea"/>
          <a:cs typeface="+mn-cs"/>
        </a:defRPr>
      </a:lvl2pPr>
      <a:lvl3pPr marL="1143000" indent="-228600" algn="l" defTabSz="914400" rtl="0" eaLnBrk="1" latinLnBrk="0" hangingPunct="1">
        <a:spcBef>
          <a:spcPct val="20000"/>
        </a:spcBef>
        <a:buClr>
          <a:schemeClr val="bg2">
            <a:lumMod val="25000"/>
          </a:schemeClr>
        </a:buClr>
        <a:buFont typeface="DIN" pitchFamily="2" charset="0"/>
        <a:buChar char="»"/>
        <a:defRPr sz="2400" kern="1200">
          <a:solidFill>
            <a:srgbClr val="A9A684"/>
          </a:solidFill>
          <a:latin typeface="DIN" pitchFamily="2" charset="0"/>
          <a:ea typeface="+mn-ea"/>
          <a:cs typeface="+mn-cs"/>
        </a:defRPr>
      </a:lvl3pPr>
      <a:lvl4pPr marL="1600200" indent="-228600" algn="l" defTabSz="914400" rtl="0" eaLnBrk="1" latinLnBrk="0" hangingPunct="1">
        <a:spcBef>
          <a:spcPct val="20000"/>
        </a:spcBef>
        <a:buClr>
          <a:schemeClr val="bg2">
            <a:lumMod val="25000"/>
          </a:schemeClr>
        </a:buClr>
        <a:buFont typeface="Wingdings" pitchFamily="2" charset="2"/>
        <a:buChar char="Ø"/>
        <a:defRPr sz="2000" kern="1200">
          <a:solidFill>
            <a:srgbClr val="A9A684"/>
          </a:solidFill>
          <a:latin typeface="DIN"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A9A684"/>
          </a:solidFill>
          <a:latin typeface="DIN"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2">
                    <a:lumMod val="50000"/>
                  </a:schemeClr>
                </a:solidFill>
              </a:rPr>
              <a:t>NOVA </a:t>
            </a:r>
            <a:r>
              <a:rPr lang="en-US" dirty="0" smtClean="0">
                <a:solidFill>
                  <a:schemeClr val="tx2">
                    <a:lumMod val="50000"/>
                  </a:schemeClr>
                </a:solidFill>
              </a:rPr>
              <a:t>Project</a:t>
            </a:r>
            <a:r>
              <a:rPr lang="en-US" dirty="0" smtClean="0">
                <a:solidFill>
                  <a:schemeClr val="tx2">
                    <a:lumMod val="50000"/>
                  </a:schemeClr>
                </a:solidFill>
              </a:rPr>
              <a:t/>
            </a:r>
            <a:br>
              <a:rPr lang="en-US" dirty="0" smtClean="0">
                <a:solidFill>
                  <a:schemeClr val="tx2">
                    <a:lumMod val="50000"/>
                  </a:schemeClr>
                </a:solidFill>
              </a:rPr>
            </a:br>
            <a:r>
              <a:rPr lang="en-US" dirty="0" smtClean="0">
                <a:solidFill>
                  <a:schemeClr val="tx2">
                    <a:lumMod val="50000"/>
                  </a:schemeClr>
                </a:solidFill>
              </a:rPr>
              <a:t>greater Bogotá</a:t>
            </a:r>
            <a:endParaRPr lang="en-US" dirty="0">
              <a:solidFill>
                <a:schemeClr val="tx2">
                  <a:lumMod val="50000"/>
                </a:schemeClr>
              </a:solidFill>
            </a:endParaRPr>
          </a:p>
        </p:txBody>
      </p:sp>
      <p:sp>
        <p:nvSpPr>
          <p:cNvPr id="3" name="Subtitle 2"/>
          <p:cNvSpPr>
            <a:spLocks noGrp="1"/>
          </p:cNvSpPr>
          <p:nvPr>
            <p:ph type="subTitle" idx="1"/>
          </p:nvPr>
        </p:nvSpPr>
        <p:spPr/>
        <p:txBody>
          <a:bodyPr>
            <a:normAutofit fontScale="85000" lnSpcReduction="20000"/>
          </a:bodyPr>
          <a:lstStyle/>
          <a:p>
            <a:r>
              <a:rPr lang="en-US" dirty="0" smtClean="0">
                <a:solidFill>
                  <a:schemeClr val="bg2">
                    <a:lumMod val="50000"/>
                  </a:schemeClr>
                </a:solidFill>
              </a:rPr>
              <a:t>Prepared by </a:t>
            </a:r>
          </a:p>
          <a:p>
            <a:r>
              <a:rPr lang="en-US" dirty="0" smtClean="0">
                <a:solidFill>
                  <a:schemeClr val="bg2">
                    <a:lumMod val="50000"/>
                  </a:schemeClr>
                </a:solidFill>
              </a:rPr>
              <a:t>Bravo Consulting Group</a:t>
            </a:r>
          </a:p>
          <a:p>
            <a:r>
              <a:rPr lang="en-US" dirty="0" smtClean="0">
                <a:solidFill>
                  <a:schemeClr val="bg2">
                    <a:lumMod val="50000"/>
                  </a:schemeClr>
                </a:solidFill>
              </a:rPr>
              <a:t>for</a:t>
            </a:r>
          </a:p>
          <a:p>
            <a:r>
              <a:rPr lang="en-US" dirty="0" err="1" smtClean="0">
                <a:solidFill>
                  <a:schemeClr val="bg2">
                    <a:lumMod val="50000"/>
                  </a:schemeClr>
                </a:solidFill>
              </a:rPr>
              <a:t>Organización</a:t>
            </a:r>
            <a:r>
              <a:rPr lang="en-US" dirty="0" smtClean="0">
                <a:solidFill>
                  <a:schemeClr val="bg2">
                    <a:lumMod val="50000"/>
                  </a:schemeClr>
                </a:solidFill>
              </a:rPr>
              <a:t> </a:t>
            </a:r>
            <a:r>
              <a:rPr lang="en-US" dirty="0" err="1" smtClean="0">
                <a:solidFill>
                  <a:schemeClr val="bg2">
                    <a:lumMod val="50000"/>
                  </a:schemeClr>
                </a:solidFill>
              </a:rPr>
              <a:t>Terpel</a:t>
            </a:r>
            <a:endParaRPr lang="en-US"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Quadrant analysis</a:t>
            </a:r>
            <a:endParaRPr lang="en-US" dirty="0"/>
          </a:p>
        </p:txBody>
      </p:sp>
      <p:pic>
        <p:nvPicPr>
          <p:cNvPr id="32770" name="Picture 2"/>
          <p:cNvPicPr>
            <a:picLocks noGrp="1" noChangeAspect="1" noChangeArrowheads="1"/>
          </p:cNvPicPr>
          <p:nvPr>
            <p:ph idx="1"/>
          </p:nvPr>
        </p:nvPicPr>
        <p:blipFill>
          <a:blip r:embed="rId2" cstate="screen"/>
          <a:srcRect/>
          <a:stretch>
            <a:fillRect/>
          </a:stretch>
        </p:blipFill>
        <p:spPr bwMode="auto">
          <a:xfrm>
            <a:off x="130619" y="1066800"/>
            <a:ext cx="8814352" cy="3886200"/>
          </a:xfrm>
          <a:prstGeom prst="rect">
            <a:avLst/>
          </a:prstGeom>
          <a:noFill/>
          <a:ln w="9525">
            <a:noFill/>
            <a:miter lim="800000"/>
            <a:headEnd/>
            <a:tailEnd/>
          </a:ln>
        </p:spPr>
      </p:pic>
      <p:sp>
        <p:nvSpPr>
          <p:cNvPr id="5" name="TextBox 4"/>
          <p:cNvSpPr txBox="1"/>
          <p:nvPr/>
        </p:nvSpPr>
        <p:spPr>
          <a:xfrm>
            <a:off x="381000" y="5045095"/>
            <a:ext cx="6629400" cy="1508105"/>
          </a:xfrm>
          <a:prstGeom prst="rect">
            <a:avLst/>
          </a:prstGeom>
          <a:noFill/>
        </p:spPr>
        <p:txBody>
          <a:bodyPr wrap="square" rtlCol="0">
            <a:spAutoFit/>
          </a:bodyPr>
          <a:lstStyle/>
          <a:p>
            <a:pPr marL="342900" indent="-342900">
              <a:buFont typeface="+mj-lt"/>
              <a:buAutoNum type="arabicPeriod"/>
            </a:pPr>
            <a:r>
              <a:rPr lang="en-US" sz="1400" dirty="0" smtClean="0">
                <a:solidFill>
                  <a:schemeClr val="bg2">
                    <a:lumMod val="50000"/>
                  </a:schemeClr>
                </a:solidFill>
                <a:latin typeface="DIN" pitchFamily="2" charset="0"/>
              </a:rPr>
              <a:t>High Potential – High-Performance – 13 outlets – 26%  </a:t>
            </a:r>
            <a:r>
              <a:rPr lang="en-US" sz="1400" dirty="0" smtClean="0">
                <a:solidFill>
                  <a:schemeClr val="bg2">
                    <a:lumMod val="50000"/>
                  </a:schemeClr>
                </a:solidFill>
                <a:latin typeface="DIN" pitchFamily="2" charset="0"/>
                <a:sym typeface="Wingdings" pitchFamily="2" charset="2"/>
              </a:rPr>
              <a:t></a:t>
            </a:r>
            <a:r>
              <a:rPr lang="en-US" sz="1400" dirty="0" smtClean="0">
                <a:solidFill>
                  <a:schemeClr val="bg2">
                    <a:lumMod val="50000"/>
                  </a:schemeClr>
                </a:solidFill>
                <a:latin typeface="DIN" pitchFamily="2" charset="0"/>
              </a:rPr>
              <a:t> 41.4%  volume</a:t>
            </a:r>
          </a:p>
          <a:p>
            <a:pPr marL="342900" indent="-342900">
              <a:buFont typeface="+mj-lt"/>
              <a:buAutoNum type="arabicPeriod"/>
            </a:pPr>
            <a:r>
              <a:rPr lang="en-US" sz="1400" dirty="0" smtClean="0">
                <a:solidFill>
                  <a:schemeClr val="bg2">
                    <a:lumMod val="50000"/>
                  </a:schemeClr>
                </a:solidFill>
                <a:latin typeface="DIN" pitchFamily="2" charset="0"/>
              </a:rPr>
              <a:t>High Potential – </a:t>
            </a:r>
            <a:r>
              <a:rPr lang="en-US" sz="1400" dirty="0" smtClean="0">
                <a:solidFill>
                  <a:schemeClr val="bg2">
                    <a:lumMod val="50000"/>
                  </a:schemeClr>
                </a:solidFill>
                <a:latin typeface="DIN" pitchFamily="2" charset="0"/>
              </a:rPr>
              <a:t>Low-Performance </a:t>
            </a:r>
            <a:r>
              <a:rPr lang="en-US" sz="1400" dirty="0" smtClean="0">
                <a:solidFill>
                  <a:schemeClr val="bg2">
                    <a:lumMod val="50000"/>
                  </a:schemeClr>
                </a:solidFill>
                <a:latin typeface="DIN" pitchFamily="2" charset="0"/>
              </a:rPr>
              <a:t>– </a:t>
            </a:r>
            <a:r>
              <a:rPr lang="en-US" sz="1400" dirty="0" smtClean="0">
                <a:solidFill>
                  <a:schemeClr val="bg2">
                    <a:lumMod val="50000"/>
                  </a:schemeClr>
                </a:solidFill>
                <a:latin typeface="DIN" pitchFamily="2" charset="0"/>
              </a:rPr>
              <a:t> 15 </a:t>
            </a:r>
            <a:r>
              <a:rPr lang="en-US" sz="1400" dirty="0" smtClean="0">
                <a:solidFill>
                  <a:schemeClr val="bg2">
                    <a:lumMod val="50000"/>
                  </a:schemeClr>
                </a:solidFill>
                <a:latin typeface="DIN" pitchFamily="2" charset="0"/>
              </a:rPr>
              <a:t>outlets – </a:t>
            </a:r>
            <a:r>
              <a:rPr lang="en-US" sz="1400" dirty="0" smtClean="0">
                <a:solidFill>
                  <a:schemeClr val="bg2">
                    <a:lumMod val="50000"/>
                  </a:schemeClr>
                </a:solidFill>
                <a:latin typeface="DIN" pitchFamily="2" charset="0"/>
              </a:rPr>
              <a:t> 30% &gt; 18.7%  volume</a:t>
            </a:r>
            <a:endParaRPr lang="en-US" sz="1400" dirty="0" smtClean="0">
              <a:solidFill>
                <a:schemeClr val="bg2">
                  <a:lumMod val="50000"/>
                </a:schemeClr>
              </a:solidFill>
              <a:latin typeface="DIN" pitchFamily="2" charset="0"/>
            </a:endParaRPr>
          </a:p>
          <a:p>
            <a:pPr marL="342900" indent="-342900">
              <a:buFont typeface="+mj-lt"/>
              <a:buAutoNum type="arabicPeriod"/>
            </a:pPr>
            <a:r>
              <a:rPr lang="en-US" sz="1400" dirty="0" smtClean="0">
                <a:solidFill>
                  <a:schemeClr val="bg2">
                    <a:lumMod val="50000"/>
                  </a:schemeClr>
                </a:solidFill>
                <a:latin typeface="DIN" pitchFamily="2" charset="0"/>
              </a:rPr>
              <a:t>Low </a:t>
            </a:r>
            <a:r>
              <a:rPr lang="en-US" sz="1400" dirty="0" smtClean="0">
                <a:solidFill>
                  <a:schemeClr val="bg2">
                    <a:lumMod val="50000"/>
                  </a:schemeClr>
                </a:solidFill>
                <a:latin typeface="DIN" pitchFamily="2" charset="0"/>
              </a:rPr>
              <a:t>Potential – </a:t>
            </a:r>
            <a:r>
              <a:rPr lang="en-US" sz="1400" dirty="0" smtClean="0">
                <a:solidFill>
                  <a:schemeClr val="bg2">
                    <a:lumMod val="50000"/>
                  </a:schemeClr>
                </a:solidFill>
                <a:latin typeface="DIN" pitchFamily="2" charset="0"/>
              </a:rPr>
              <a:t>Low-Performance  –  10 </a:t>
            </a:r>
            <a:r>
              <a:rPr lang="en-US" sz="1400" dirty="0" smtClean="0">
                <a:solidFill>
                  <a:schemeClr val="bg2">
                    <a:lumMod val="50000"/>
                  </a:schemeClr>
                </a:solidFill>
                <a:latin typeface="DIN" pitchFamily="2" charset="0"/>
              </a:rPr>
              <a:t>outlets – </a:t>
            </a:r>
            <a:r>
              <a:rPr lang="en-US" sz="1400" dirty="0" smtClean="0">
                <a:solidFill>
                  <a:schemeClr val="bg2">
                    <a:lumMod val="50000"/>
                  </a:schemeClr>
                </a:solidFill>
                <a:latin typeface="DIN" pitchFamily="2" charset="0"/>
              </a:rPr>
              <a:t> 20% &gt; 14.2%  </a:t>
            </a:r>
            <a:r>
              <a:rPr lang="en-US" sz="1400" dirty="0" smtClean="0">
                <a:solidFill>
                  <a:schemeClr val="bg2">
                    <a:lumMod val="50000"/>
                  </a:schemeClr>
                </a:solidFill>
                <a:latin typeface="DIN" pitchFamily="2" charset="0"/>
              </a:rPr>
              <a:t>volume</a:t>
            </a:r>
          </a:p>
          <a:p>
            <a:pPr marL="342900" indent="-342900">
              <a:buFont typeface="+mj-lt"/>
              <a:buAutoNum type="arabicPeriod"/>
            </a:pPr>
            <a:r>
              <a:rPr lang="en-US" sz="1400" dirty="0" smtClean="0">
                <a:solidFill>
                  <a:schemeClr val="bg2">
                    <a:lumMod val="50000"/>
                  </a:schemeClr>
                </a:solidFill>
                <a:latin typeface="DIN" pitchFamily="2" charset="0"/>
              </a:rPr>
              <a:t>Low </a:t>
            </a:r>
            <a:r>
              <a:rPr lang="en-US" sz="1400" dirty="0" smtClean="0">
                <a:solidFill>
                  <a:schemeClr val="bg2">
                    <a:lumMod val="50000"/>
                  </a:schemeClr>
                </a:solidFill>
                <a:latin typeface="DIN" pitchFamily="2" charset="0"/>
              </a:rPr>
              <a:t>Potential – High-Performance – </a:t>
            </a:r>
            <a:r>
              <a:rPr lang="en-US" sz="1400" dirty="0" smtClean="0">
                <a:solidFill>
                  <a:schemeClr val="bg2">
                    <a:lumMod val="50000"/>
                  </a:schemeClr>
                </a:solidFill>
                <a:latin typeface="DIN" pitchFamily="2" charset="0"/>
              </a:rPr>
              <a:t>  8 </a:t>
            </a:r>
            <a:r>
              <a:rPr lang="en-US" sz="1400" dirty="0" smtClean="0">
                <a:solidFill>
                  <a:schemeClr val="bg2">
                    <a:lumMod val="50000"/>
                  </a:schemeClr>
                </a:solidFill>
                <a:latin typeface="DIN" pitchFamily="2" charset="0"/>
              </a:rPr>
              <a:t>outlets – </a:t>
            </a:r>
            <a:r>
              <a:rPr lang="en-US" sz="1400" dirty="0" smtClean="0">
                <a:solidFill>
                  <a:schemeClr val="bg2">
                    <a:lumMod val="50000"/>
                  </a:schemeClr>
                </a:solidFill>
                <a:latin typeface="DIN" pitchFamily="2" charset="0"/>
              </a:rPr>
              <a:t> 16%  &gt; 25.6%  </a:t>
            </a:r>
            <a:r>
              <a:rPr lang="en-US" sz="1400" dirty="0" smtClean="0">
                <a:solidFill>
                  <a:schemeClr val="bg2">
                    <a:lumMod val="50000"/>
                  </a:schemeClr>
                </a:solidFill>
                <a:latin typeface="DIN" pitchFamily="2" charset="0"/>
              </a:rPr>
              <a:t>volume</a:t>
            </a:r>
          </a:p>
          <a:p>
            <a:pPr marL="342900" indent="-342900">
              <a:buFont typeface="+mj-lt"/>
              <a:buAutoNum type="arabicPeriod"/>
            </a:pPr>
            <a:endParaRPr lang="en-US" dirty="0" smtClean="0">
              <a:solidFill>
                <a:schemeClr val="bg2">
                  <a:lumMod val="50000"/>
                </a:schemeClr>
              </a:solidFill>
              <a:latin typeface="DIN" pitchFamily="2" charset="0"/>
            </a:endParaRPr>
          </a:p>
          <a:p>
            <a:pPr marL="342900" indent="-342900">
              <a:buFont typeface="+mj-lt"/>
              <a:buAutoNum type="arabicPeriod"/>
            </a:pPr>
            <a:endParaRPr lang="en-US" dirty="0" smtClean="0">
              <a:solidFill>
                <a:schemeClr val="bg2">
                  <a:lumMod val="50000"/>
                </a:schemeClr>
              </a:solidFill>
              <a:latin typeface="DIN" pitchFamily="2" charset="0"/>
            </a:endParaRPr>
          </a:p>
        </p:txBody>
      </p:sp>
      <p:sp>
        <p:nvSpPr>
          <p:cNvPr id="6" name="Oval 5"/>
          <p:cNvSpPr/>
          <p:nvPr/>
        </p:nvSpPr>
        <p:spPr>
          <a:xfrm>
            <a:off x="4953000" y="3048000"/>
            <a:ext cx="3429000" cy="1371600"/>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7391400" y="4343400"/>
            <a:ext cx="381000" cy="914400"/>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62800" y="5334000"/>
            <a:ext cx="1676400" cy="923330"/>
          </a:xfrm>
          <a:prstGeom prst="rect">
            <a:avLst/>
          </a:prstGeom>
          <a:noFill/>
        </p:spPr>
        <p:txBody>
          <a:bodyPr wrap="square" rtlCol="0">
            <a:spAutoFit/>
          </a:bodyPr>
          <a:lstStyle/>
          <a:p>
            <a:r>
              <a:rPr lang="en-US" dirty="0" smtClean="0"/>
              <a:t>Outlets  with Potential for improvement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Quadrant analysis</a:t>
            </a:r>
            <a:endParaRPr lang="en-US" dirty="0">
              <a:solidFill>
                <a:schemeClr val="bg2">
                  <a:lumMod val="50000"/>
                </a:schemeClr>
              </a:solidFill>
            </a:endParaRPr>
          </a:p>
        </p:txBody>
      </p:sp>
      <p:pic>
        <p:nvPicPr>
          <p:cNvPr id="35843" name="Picture 3"/>
          <p:cNvPicPr>
            <a:picLocks noGrp="1" noChangeAspect="1" noChangeArrowheads="1"/>
          </p:cNvPicPr>
          <p:nvPr>
            <p:ph idx="1"/>
          </p:nvPr>
        </p:nvPicPr>
        <p:blipFill>
          <a:blip r:embed="rId2" cstate="print"/>
          <a:srcRect/>
          <a:stretch>
            <a:fillRect/>
          </a:stretch>
        </p:blipFill>
        <p:spPr bwMode="auto">
          <a:xfrm>
            <a:off x="1289516" y="1212850"/>
            <a:ext cx="6711018" cy="51879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Facility Score</a:t>
            </a:r>
            <a:endParaRPr lang="en-US" dirty="0">
              <a:solidFill>
                <a:schemeClr val="bg2">
                  <a:lumMod val="50000"/>
                </a:schemeClr>
              </a:solidFill>
            </a:endParaRPr>
          </a:p>
        </p:txBody>
      </p:sp>
      <p:sp>
        <p:nvSpPr>
          <p:cNvPr id="5" name="Text Placeholder 4"/>
          <p:cNvSpPr>
            <a:spLocks noGrp="1"/>
          </p:cNvSpPr>
          <p:nvPr>
            <p:ph type="body" idx="1"/>
          </p:nvPr>
        </p:nvSpPr>
        <p:spPr>
          <a:xfrm>
            <a:off x="304800" y="1524000"/>
            <a:ext cx="8153400" cy="639762"/>
          </a:xfrm>
        </p:spPr>
        <p:txBody>
          <a:bodyPr>
            <a:normAutofit/>
          </a:bodyPr>
          <a:lstStyle/>
          <a:p>
            <a:r>
              <a:rPr lang="en-US" dirty="0" err="1" smtClean="0"/>
              <a:t>Petrobras</a:t>
            </a:r>
            <a:r>
              <a:rPr lang="en-US" dirty="0" smtClean="0"/>
              <a:t> </a:t>
            </a:r>
            <a:r>
              <a:rPr lang="en-US" dirty="0" smtClean="0"/>
              <a:t>boasts the best </a:t>
            </a:r>
            <a:r>
              <a:rPr lang="en-US" dirty="0" smtClean="0"/>
              <a:t>facilities in the market.</a:t>
            </a:r>
            <a:endParaRPr lang="en-US" dirty="0"/>
          </a:p>
        </p:txBody>
      </p:sp>
      <p:pic>
        <p:nvPicPr>
          <p:cNvPr id="5122" name="Picture 2"/>
          <p:cNvPicPr>
            <a:picLocks noGrp="1" noChangeAspect="1" noChangeArrowheads="1"/>
          </p:cNvPicPr>
          <p:nvPr>
            <p:ph sz="half" idx="2"/>
          </p:nvPr>
        </p:nvPicPr>
        <p:blipFill>
          <a:blip r:embed="rId2" cstate="screen"/>
          <a:stretch>
            <a:fillRect/>
          </a:stretch>
        </p:blipFill>
        <p:spPr bwMode="auto">
          <a:xfrm>
            <a:off x="76200" y="2855757"/>
            <a:ext cx="4466043" cy="2364098"/>
          </a:xfrm>
          <a:prstGeom prst="rect">
            <a:avLst/>
          </a:prstGeom>
          <a:noFill/>
          <a:ln w="9525">
            <a:noFill/>
            <a:miter lim="800000"/>
            <a:headEnd/>
            <a:tailEnd/>
          </a:ln>
        </p:spPr>
      </p:pic>
      <p:pic>
        <p:nvPicPr>
          <p:cNvPr id="5123" name="Picture 3"/>
          <p:cNvPicPr>
            <a:picLocks noGrp="1" noChangeAspect="1" noChangeArrowheads="1"/>
          </p:cNvPicPr>
          <p:nvPr>
            <p:ph sz="quarter" idx="4"/>
          </p:nvPr>
        </p:nvPicPr>
        <p:blipFill>
          <a:blip r:embed="rId3" cstate="screen"/>
          <a:srcRect/>
          <a:stretch>
            <a:fillRect/>
          </a:stretch>
        </p:blipFill>
        <p:spPr bwMode="auto">
          <a:xfrm>
            <a:off x="4568795" y="2855248"/>
            <a:ext cx="4467798" cy="2365027"/>
          </a:xfrm>
          <a:prstGeom prst="rect">
            <a:avLst/>
          </a:prstGeom>
          <a:noFill/>
          <a:ln w="9525">
            <a:noFill/>
            <a:miter lim="800000"/>
            <a:headEnd/>
            <a:tailEnd/>
          </a:ln>
        </p:spPr>
      </p:pic>
      <p:sp>
        <p:nvSpPr>
          <p:cNvPr id="6" name="Text Box 4"/>
          <p:cNvSpPr txBox="1">
            <a:spLocks noChangeArrowheads="1"/>
          </p:cNvSpPr>
          <p:nvPr/>
        </p:nvSpPr>
        <p:spPr bwMode="auto">
          <a:xfrm>
            <a:off x="0" y="5867400"/>
            <a:ext cx="9144000" cy="846386"/>
          </a:xfrm>
          <a:prstGeom prst="rect">
            <a:avLst/>
          </a:prstGeom>
          <a:noFill/>
          <a:ln w="9525">
            <a:noFill/>
            <a:miter lim="800000"/>
            <a:headEnd/>
            <a:tailEnd/>
          </a:ln>
        </p:spPr>
        <p:txBody>
          <a:bodyPr wrap="square">
            <a:spAutoFit/>
          </a:bodyPr>
          <a:lstStyle/>
          <a:p>
            <a:pPr>
              <a:spcBef>
                <a:spcPct val="50000"/>
              </a:spcBef>
            </a:pPr>
            <a:r>
              <a:rPr lang="en-US" sz="1400" b="1" dirty="0">
                <a:solidFill>
                  <a:schemeClr val="bg2">
                    <a:lumMod val="50000"/>
                  </a:schemeClr>
                </a:solidFill>
                <a:latin typeface="DIN" pitchFamily="2" charset="0"/>
              </a:rPr>
              <a:t>Facility Score represents the physical characteristics of each site. It includes factors such as fueling positions, lot size, appearance rating, accessibility rating and the attributes of the facilities of the ancillary offering.</a:t>
            </a:r>
          </a:p>
          <a:p>
            <a:pPr>
              <a:spcBef>
                <a:spcPct val="50000"/>
              </a:spcBef>
            </a:pPr>
            <a:endParaRPr lang="en-US" sz="1400" b="1" dirty="0">
              <a:solidFill>
                <a:schemeClr val="bg2">
                  <a:lumMod val="50000"/>
                </a:schemeClr>
              </a:solidFill>
              <a:latin typeface="DIN"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038"/>
            <a:ext cx="8382000" cy="715962"/>
          </a:xfrm>
        </p:spPr>
        <p:txBody>
          <a:bodyPr/>
          <a:lstStyle/>
          <a:p>
            <a:r>
              <a:rPr lang="en-US" sz="3200" dirty="0" smtClean="0">
                <a:solidFill>
                  <a:schemeClr val="bg2">
                    <a:lumMod val="50000"/>
                  </a:schemeClr>
                </a:solidFill>
              </a:rPr>
              <a:t>Facility &amp; merchandising score detail</a:t>
            </a:r>
            <a:endParaRPr lang="en-US" sz="3200" dirty="0">
              <a:solidFill>
                <a:schemeClr val="bg2">
                  <a:lumMod val="50000"/>
                </a:schemeClr>
              </a:solidFill>
            </a:endParaRPr>
          </a:p>
        </p:txBody>
      </p:sp>
      <p:pic>
        <p:nvPicPr>
          <p:cNvPr id="1025" name="Picture 1"/>
          <p:cNvPicPr>
            <a:picLocks noGrp="1" noChangeAspect="1" noChangeArrowheads="1"/>
          </p:cNvPicPr>
          <p:nvPr>
            <p:ph idx="1"/>
          </p:nvPr>
        </p:nvPicPr>
        <p:blipFill>
          <a:blip r:embed="rId2" cstate="screen"/>
          <a:srcRect/>
          <a:stretch>
            <a:fillRect/>
          </a:stretch>
        </p:blipFill>
        <p:spPr bwMode="auto">
          <a:xfrm>
            <a:off x="0" y="1324253"/>
            <a:ext cx="8991600" cy="1571347"/>
          </a:xfrm>
          <a:prstGeom prst="rect">
            <a:avLst/>
          </a:prstGeom>
          <a:noFill/>
          <a:ln w="9525">
            <a:noFill/>
            <a:miter lim="800000"/>
            <a:headEnd/>
            <a:tailEnd/>
          </a:ln>
          <a:effectLst/>
        </p:spPr>
      </p:pic>
      <p:sp>
        <p:nvSpPr>
          <p:cNvPr id="10" name="TextBox 9"/>
          <p:cNvSpPr txBox="1"/>
          <p:nvPr/>
        </p:nvSpPr>
        <p:spPr>
          <a:xfrm>
            <a:off x="5334000" y="3048000"/>
            <a:ext cx="1219199" cy="830997"/>
          </a:xfrm>
          <a:prstGeom prst="rect">
            <a:avLst/>
          </a:prstGeom>
          <a:noFill/>
        </p:spPr>
        <p:txBody>
          <a:bodyPr wrap="square" rtlCol="0">
            <a:spAutoFit/>
          </a:bodyPr>
          <a:lstStyle/>
          <a:p>
            <a:r>
              <a:rPr lang="en-US" sz="800" dirty="0" smtClean="0">
                <a:latin typeface="DIN" pitchFamily="2" charset="0"/>
              </a:rPr>
              <a:t>Lot depth/Lot Front</a:t>
            </a:r>
          </a:p>
          <a:p>
            <a:pPr marL="342900" indent="-342900">
              <a:buFont typeface="+mj-lt"/>
              <a:buAutoNum type="arabicPeriod"/>
            </a:pPr>
            <a:r>
              <a:rPr lang="en-US" sz="800" dirty="0" smtClean="0">
                <a:latin typeface="DIN" pitchFamily="2" charset="0"/>
              </a:rPr>
              <a:t>&lt; 20M</a:t>
            </a:r>
          </a:p>
          <a:p>
            <a:pPr marL="342900" indent="-342900">
              <a:buFont typeface="+mj-lt"/>
              <a:buAutoNum type="arabicPeriod"/>
            </a:pPr>
            <a:r>
              <a:rPr lang="en-US" sz="800" dirty="0" smtClean="0">
                <a:latin typeface="DIN" pitchFamily="2" charset="0"/>
              </a:rPr>
              <a:t>20-40 M</a:t>
            </a:r>
          </a:p>
          <a:p>
            <a:pPr marL="342900" indent="-342900">
              <a:buFont typeface="+mj-lt"/>
              <a:buAutoNum type="arabicPeriod"/>
            </a:pPr>
            <a:r>
              <a:rPr lang="en-US" sz="800" dirty="0" smtClean="0">
                <a:latin typeface="DIN" pitchFamily="2" charset="0"/>
              </a:rPr>
              <a:t>41-60 M</a:t>
            </a:r>
          </a:p>
          <a:p>
            <a:pPr marL="342900" indent="-342900">
              <a:buFont typeface="+mj-lt"/>
              <a:buAutoNum type="arabicPeriod"/>
            </a:pPr>
            <a:r>
              <a:rPr lang="en-US" sz="800" dirty="0" smtClean="0">
                <a:latin typeface="DIN" pitchFamily="2" charset="0"/>
              </a:rPr>
              <a:t>61-100 M</a:t>
            </a:r>
          </a:p>
          <a:p>
            <a:pPr marL="342900" indent="-342900">
              <a:buFont typeface="+mj-lt"/>
              <a:buAutoNum type="arabicPeriod"/>
            </a:pPr>
            <a:r>
              <a:rPr lang="en-US" sz="800" dirty="0" smtClean="0">
                <a:latin typeface="DIN" pitchFamily="2" charset="0"/>
              </a:rPr>
              <a:t>&gt;100 M</a:t>
            </a:r>
            <a:endParaRPr lang="en-US" sz="800" dirty="0">
              <a:latin typeface="DIN" pitchFamily="2" charset="0"/>
            </a:endParaRPr>
          </a:p>
        </p:txBody>
      </p:sp>
      <p:sp>
        <p:nvSpPr>
          <p:cNvPr id="11" name="TextBox 10"/>
          <p:cNvSpPr txBox="1"/>
          <p:nvPr/>
        </p:nvSpPr>
        <p:spPr>
          <a:xfrm>
            <a:off x="7239000" y="3124200"/>
            <a:ext cx="1371600" cy="861774"/>
          </a:xfrm>
          <a:prstGeom prst="rect">
            <a:avLst/>
          </a:prstGeom>
          <a:noFill/>
        </p:spPr>
        <p:txBody>
          <a:bodyPr wrap="square" rtlCol="0">
            <a:spAutoFit/>
          </a:bodyPr>
          <a:lstStyle/>
          <a:p>
            <a:r>
              <a:rPr lang="en-US" sz="800" dirty="0" smtClean="0">
                <a:latin typeface="DIN" pitchFamily="2" charset="0"/>
              </a:rPr>
              <a:t>Evaluations</a:t>
            </a:r>
            <a:endParaRPr lang="en-US" sz="700" dirty="0" smtClean="0">
              <a:latin typeface="DIN" pitchFamily="2" charset="0"/>
            </a:endParaRPr>
          </a:p>
          <a:p>
            <a:pPr marL="342900" indent="-342900">
              <a:buFont typeface="+mj-lt"/>
              <a:buAutoNum type="arabicPeriod"/>
            </a:pPr>
            <a:r>
              <a:rPr lang="en-US" sz="700" dirty="0" smtClean="0">
                <a:latin typeface="DIN" pitchFamily="2" charset="0"/>
              </a:rPr>
              <a:t>Poor</a:t>
            </a:r>
          </a:p>
          <a:p>
            <a:pPr marL="342900" indent="-342900">
              <a:buFont typeface="+mj-lt"/>
              <a:buAutoNum type="arabicPeriod"/>
            </a:pPr>
            <a:r>
              <a:rPr lang="en-US" sz="700" dirty="0" smtClean="0">
                <a:latin typeface="DIN" pitchFamily="2" charset="0"/>
              </a:rPr>
              <a:t>Below Avg.</a:t>
            </a:r>
          </a:p>
          <a:p>
            <a:pPr marL="342900" indent="-342900">
              <a:buFont typeface="+mj-lt"/>
              <a:buAutoNum type="arabicPeriod"/>
            </a:pPr>
            <a:r>
              <a:rPr lang="en-US" sz="700" dirty="0" smtClean="0">
                <a:latin typeface="DIN" pitchFamily="2" charset="0"/>
              </a:rPr>
              <a:t>Average</a:t>
            </a:r>
          </a:p>
          <a:p>
            <a:pPr marL="342900" indent="-342900">
              <a:buFont typeface="+mj-lt"/>
              <a:buAutoNum type="arabicPeriod"/>
            </a:pPr>
            <a:r>
              <a:rPr lang="en-US" sz="700" dirty="0" smtClean="0">
                <a:latin typeface="DIN" pitchFamily="2" charset="0"/>
              </a:rPr>
              <a:t>Above Avg.</a:t>
            </a:r>
          </a:p>
          <a:p>
            <a:pPr marL="342900" indent="-342900">
              <a:buFont typeface="+mj-lt"/>
              <a:buAutoNum type="arabicPeriod"/>
            </a:pPr>
            <a:r>
              <a:rPr lang="en-US" sz="700" dirty="0" smtClean="0">
                <a:latin typeface="DIN" pitchFamily="2" charset="0"/>
              </a:rPr>
              <a:t>Superior</a:t>
            </a:r>
          </a:p>
          <a:p>
            <a:endParaRPr lang="en-US" sz="700" dirty="0">
              <a:latin typeface="DIN" pitchFamily="2" charset="0"/>
            </a:endParaRPr>
          </a:p>
        </p:txBody>
      </p:sp>
      <p:pic>
        <p:nvPicPr>
          <p:cNvPr id="1026" name="Picture 2"/>
          <p:cNvPicPr>
            <a:picLocks noChangeAspect="1" noChangeArrowheads="1"/>
          </p:cNvPicPr>
          <p:nvPr/>
        </p:nvPicPr>
        <p:blipFill>
          <a:blip r:embed="rId3" cstate="screen"/>
          <a:srcRect/>
          <a:stretch>
            <a:fillRect/>
          </a:stretch>
        </p:blipFill>
        <p:spPr bwMode="auto">
          <a:xfrm>
            <a:off x="152400" y="4419600"/>
            <a:ext cx="8396288" cy="1263871"/>
          </a:xfrm>
          <a:prstGeom prst="rect">
            <a:avLst/>
          </a:prstGeom>
          <a:noFill/>
          <a:ln w="9525">
            <a:noFill/>
            <a:miter lim="800000"/>
            <a:headEnd/>
            <a:tailEnd/>
          </a:ln>
          <a:effectLst/>
        </p:spPr>
      </p:pic>
      <p:sp>
        <p:nvSpPr>
          <p:cNvPr id="14" name="Left Brace 13"/>
          <p:cNvSpPr/>
          <p:nvPr/>
        </p:nvSpPr>
        <p:spPr>
          <a:xfrm rot="16200000">
            <a:off x="7620000" y="2092422"/>
            <a:ext cx="228600" cy="1752600"/>
          </a:xfrm>
          <a:prstGeom prst="leftBrace">
            <a:avLst>
              <a:gd name="adj1" fmla="val 10651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p:cNvSpPr/>
          <p:nvPr/>
        </p:nvSpPr>
        <p:spPr>
          <a:xfrm rot="16200000">
            <a:off x="5867400" y="2438400"/>
            <a:ext cx="228600" cy="990600"/>
          </a:xfrm>
          <a:prstGeom prst="leftBrace">
            <a:avLst>
              <a:gd name="adj1" fmla="val 10651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Brand contribution</a:t>
            </a:r>
            <a:endParaRPr lang="en-US" dirty="0"/>
          </a:p>
        </p:txBody>
      </p:sp>
      <p:pic>
        <p:nvPicPr>
          <p:cNvPr id="6146" name="Picture 2"/>
          <p:cNvPicPr>
            <a:picLocks noGrp="1" noChangeAspect="1" noChangeArrowheads="1"/>
          </p:cNvPicPr>
          <p:nvPr>
            <p:ph sz="half" idx="1"/>
          </p:nvPr>
        </p:nvPicPr>
        <p:blipFill>
          <a:blip r:embed="rId2" cstate="screen"/>
          <a:stretch>
            <a:fillRect/>
          </a:stretch>
        </p:blipFill>
        <p:spPr bwMode="auto">
          <a:xfrm>
            <a:off x="149030" y="2438400"/>
            <a:ext cx="4422970" cy="2341297"/>
          </a:xfrm>
          <a:prstGeom prst="rect">
            <a:avLst/>
          </a:prstGeom>
          <a:noFill/>
          <a:ln w="9525">
            <a:noFill/>
            <a:miter lim="800000"/>
            <a:headEnd/>
            <a:tailEnd/>
          </a:ln>
        </p:spPr>
      </p:pic>
      <p:pic>
        <p:nvPicPr>
          <p:cNvPr id="6147" name="Picture 3"/>
          <p:cNvPicPr>
            <a:picLocks noGrp="1" noChangeAspect="1" noChangeArrowheads="1"/>
          </p:cNvPicPr>
          <p:nvPr>
            <p:ph sz="half" idx="2"/>
          </p:nvPr>
        </p:nvPicPr>
        <p:blipFill>
          <a:blip r:embed="rId3" cstate="screen"/>
          <a:srcRect/>
          <a:stretch>
            <a:fillRect/>
          </a:stretch>
        </p:blipFill>
        <p:spPr bwMode="auto">
          <a:xfrm>
            <a:off x="4644830" y="2438400"/>
            <a:ext cx="4422970" cy="2341297"/>
          </a:xfrm>
          <a:prstGeom prst="rect">
            <a:avLst/>
          </a:prstGeom>
          <a:noFill/>
          <a:ln w="9525">
            <a:noFill/>
            <a:miter lim="800000"/>
            <a:headEnd/>
            <a:tailEnd/>
          </a:ln>
        </p:spPr>
      </p:pic>
      <p:sp>
        <p:nvSpPr>
          <p:cNvPr id="11" name="TextBox 10"/>
          <p:cNvSpPr txBox="1"/>
          <p:nvPr/>
        </p:nvSpPr>
        <p:spPr>
          <a:xfrm>
            <a:off x="1066800" y="1447800"/>
            <a:ext cx="5791200" cy="369332"/>
          </a:xfrm>
          <a:prstGeom prst="rect">
            <a:avLst/>
          </a:prstGeom>
          <a:noFill/>
        </p:spPr>
        <p:txBody>
          <a:bodyPr wrap="square" rtlCol="0">
            <a:spAutoFit/>
          </a:bodyPr>
          <a:lstStyle/>
          <a:p>
            <a:r>
              <a:rPr lang="en-US" dirty="0" err="1" smtClean="0"/>
              <a:t>Petrobras</a:t>
            </a:r>
            <a:r>
              <a:rPr lang="en-US" dirty="0" smtClean="0"/>
              <a:t>’  Brand performance is slightly below average.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Merger simulation</a:t>
            </a:r>
            <a:endParaRPr lang="en-US" dirty="0"/>
          </a:p>
        </p:txBody>
      </p:sp>
      <p:sp>
        <p:nvSpPr>
          <p:cNvPr id="6" name="Text Placeholder 5"/>
          <p:cNvSpPr>
            <a:spLocks noGrp="1"/>
          </p:cNvSpPr>
          <p:nvPr>
            <p:ph type="body" idx="1"/>
          </p:nvPr>
        </p:nvSpPr>
        <p:spPr/>
        <p:txBody>
          <a:bodyPr/>
          <a:lstStyle/>
          <a:p>
            <a:r>
              <a:rPr lang="en-US" dirty="0" smtClean="0"/>
              <a:t>Using the 2013 volume update of </a:t>
            </a:r>
            <a:r>
              <a:rPr lang="en-US" dirty="0" smtClean="0"/>
              <a:t>the Bogotá’s   </a:t>
            </a:r>
            <a:r>
              <a:rPr lang="en-US" dirty="0" smtClean="0"/>
              <a:t>Planner Model, BCG simulated the brand acquisition of the </a:t>
            </a:r>
            <a:r>
              <a:rPr lang="en-US" dirty="0" err="1" smtClean="0"/>
              <a:t>Petrobras</a:t>
            </a:r>
            <a:r>
              <a:rPr lang="en-US" dirty="0" smtClean="0"/>
              <a:t> </a:t>
            </a:r>
            <a:r>
              <a:rPr lang="en-US" dirty="0" smtClean="0"/>
              <a:t>Network.</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err="1" smtClean="0">
                <a:solidFill>
                  <a:schemeClr val="bg2">
                    <a:lumMod val="50000"/>
                  </a:schemeClr>
                </a:solidFill>
              </a:rPr>
              <a:t>Terpel</a:t>
            </a:r>
            <a:r>
              <a:rPr lang="en-US" dirty="0" smtClean="0">
                <a:solidFill>
                  <a:schemeClr val="bg2">
                    <a:lumMod val="50000"/>
                  </a:schemeClr>
                </a:solidFill>
              </a:rPr>
              <a:t> outlet density</a:t>
            </a:r>
            <a:endParaRPr lang="en-US" dirty="0">
              <a:solidFill>
                <a:schemeClr val="bg2">
                  <a:lumMod val="50000"/>
                </a:schemeClr>
              </a:solidFill>
            </a:endParaRPr>
          </a:p>
        </p:txBody>
      </p:sp>
      <p:sp>
        <p:nvSpPr>
          <p:cNvPr id="16" name="Text Placeholder 15"/>
          <p:cNvSpPr>
            <a:spLocks noGrp="1"/>
          </p:cNvSpPr>
          <p:nvPr>
            <p:ph type="body" idx="1"/>
          </p:nvPr>
        </p:nvSpPr>
        <p:spPr>
          <a:xfrm>
            <a:off x="2895600" y="990600"/>
            <a:ext cx="1676400" cy="639762"/>
          </a:xfrm>
        </p:spPr>
        <p:txBody>
          <a:bodyPr/>
          <a:lstStyle/>
          <a:p>
            <a:pPr algn="ctr"/>
            <a:r>
              <a:rPr lang="en-US" dirty="0" smtClean="0"/>
              <a:t>July 2013</a:t>
            </a:r>
            <a:endParaRPr lang="en-US" dirty="0"/>
          </a:p>
        </p:txBody>
      </p:sp>
      <p:pic>
        <p:nvPicPr>
          <p:cNvPr id="10245" name="Picture 5"/>
          <p:cNvPicPr>
            <a:picLocks noGrp="1" noChangeAspect="1" noChangeArrowheads="1"/>
          </p:cNvPicPr>
          <p:nvPr>
            <p:ph sz="half" idx="2"/>
          </p:nvPr>
        </p:nvPicPr>
        <p:blipFill>
          <a:blip r:embed="rId2" cstate="screen"/>
          <a:stretch>
            <a:fillRect/>
          </a:stretch>
        </p:blipFill>
        <p:spPr bwMode="auto">
          <a:xfrm>
            <a:off x="267544" y="1606748"/>
            <a:ext cx="4308245" cy="4641652"/>
          </a:xfrm>
          <a:prstGeom prst="rect">
            <a:avLst/>
          </a:prstGeom>
          <a:noFill/>
          <a:ln w="9525">
            <a:noFill/>
            <a:miter lim="800000"/>
            <a:headEnd/>
            <a:tailEnd/>
          </a:ln>
        </p:spPr>
      </p:pic>
      <p:sp>
        <p:nvSpPr>
          <p:cNvPr id="17" name="Text Placeholder 16"/>
          <p:cNvSpPr>
            <a:spLocks noGrp="1"/>
          </p:cNvSpPr>
          <p:nvPr>
            <p:ph type="body" sz="quarter" idx="3"/>
          </p:nvPr>
        </p:nvSpPr>
        <p:spPr>
          <a:xfrm>
            <a:off x="6629400" y="990600"/>
            <a:ext cx="2286000" cy="639762"/>
          </a:xfrm>
        </p:spPr>
        <p:txBody>
          <a:bodyPr>
            <a:normAutofit fontScale="92500"/>
          </a:bodyPr>
          <a:lstStyle/>
          <a:p>
            <a:pPr algn="ctr"/>
            <a:r>
              <a:rPr lang="en-US" dirty="0" smtClean="0"/>
              <a:t>After Acquisition</a:t>
            </a:r>
            <a:endParaRPr lang="en-US" dirty="0"/>
          </a:p>
        </p:txBody>
      </p:sp>
      <p:pic>
        <p:nvPicPr>
          <p:cNvPr id="10247" name="Picture 7"/>
          <p:cNvPicPr>
            <a:picLocks noGrp="1" noChangeAspect="1" noChangeArrowheads="1"/>
          </p:cNvPicPr>
          <p:nvPr>
            <p:ph sz="quarter" idx="4"/>
          </p:nvPr>
        </p:nvPicPr>
        <p:blipFill>
          <a:blip r:embed="rId3" cstate="screen"/>
          <a:stretch>
            <a:fillRect/>
          </a:stretch>
        </p:blipFill>
        <p:spPr bwMode="auto">
          <a:xfrm>
            <a:off x="4713287" y="1606746"/>
            <a:ext cx="4125913" cy="4641653"/>
          </a:xfrm>
          <a:prstGeom prst="rect">
            <a:avLst/>
          </a:prstGeom>
          <a:noFill/>
          <a:ln w="9525">
            <a:noFill/>
            <a:miter lim="800000"/>
            <a:headEnd/>
            <a:tailEnd/>
          </a:ln>
        </p:spPr>
      </p:pic>
      <p:sp>
        <p:nvSpPr>
          <p:cNvPr id="7" name="TextBox 6"/>
          <p:cNvSpPr txBox="1"/>
          <p:nvPr/>
        </p:nvSpPr>
        <p:spPr>
          <a:xfrm>
            <a:off x="152400" y="1063823"/>
            <a:ext cx="2895600" cy="307777"/>
          </a:xfrm>
          <a:prstGeom prst="rect">
            <a:avLst/>
          </a:prstGeom>
          <a:noFill/>
        </p:spPr>
        <p:txBody>
          <a:bodyPr wrap="square" rtlCol="0">
            <a:spAutoFit/>
          </a:bodyPr>
          <a:lstStyle/>
          <a:p>
            <a:r>
              <a:rPr lang="en-US" sz="1400" dirty="0" smtClean="0">
                <a:solidFill>
                  <a:schemeClr val="tx2">
                    <a:lumMod val="75000"/>
                  </a:schemeClr>
                </a:solidFill>
                <a:latin typeface="DIN" pitchFamily="2" charset="0"/>
              </a:rPr>
              <a:t>Blue:   TERPEL COCO’s Network</a:t>
            </a:r>
            <a:endParaRPr lang="en-US" sz="1400" dirty="0">
              <a:solidFill>
                <a:schemeClr val="tx2">
                  <a:lumMod val="75000"/>
                </a:schemeClr>
              </a:solidFill>
              <a:latin typeface="DIN" pitchFamily="2" charset="0"/>
            </a:endParaRPr>
          </a:p>
        </p:txBody>
      </p:sp>
      <p:sp>
        <p:nvSpPr>
          <p:cNvPr id="8" name="TextBox 7"/>
          <p:cNvSpPr txBox="1"/>
          <p:nvPr/>
        </p:nvSpPr>
        <p:spPr>
          <a:xfrm>
            <a:off x="152400" y="1295400"/>
            <a:ext cx="2895600" cy="307777"/>
          </a:xfrm>
          <a:prstGeom prst="rect">
            <a:avLst/>
          </a:prstGeom>
          <a:noFill/>
        </p:spPr>
        <p:txBody>
          <a:bodyPr wrap="square" rtlCol="0">
            <a:spAutoFit/>
          </a:bodyPr>
          <a:lstStyle/>
          <a:p>
            <a:r>
              <a:rPr lang="en-US" sz="1400" dirty="0" smtClean="0">
                <a:solidFill>
                  <a:schemeClr val="accent3">
                    <a:lumMod val="75000"/>
                  </a:schemeClr>
                </a:solidFill>
                <a:latin typeface="DIN" pitchFamily="2" charset="0"/>
              </a:rPr>
              <a:t>Green: TERPEL DODO’s Network </a:t>
            </a:r>
            <a:endParaRPr lang="en-US" sz="1400" dirty="0">
              <a:solidFill>
                <a:schemeClr val="accent3">
                  <a:lumMod val="75000"/>
                </a:schemeClr>
              </a:solidFill>
              <a:latin typeface="DIN" pitchFamily="2" charset="0"/>
            </a:endParaRPr>
          </a:p>
        </p:txBody>
      </p:sp>
      <p:sp>
        <p:nvSpPr>
          <p:cNvPr id="9" name="TextBox 8"/>
          <p:cNvSpPr txBox="1"/>
          <p:nvPr/>
        </p:nvSpPr>
        <p:spPr>
          <a:xfrm>
            <a:off x="4648200" y="1219200"/>
            <a:ext cx="2057400" cy="304800"/>
          </a:xfrm>
          <a:prstGeom prst="rect">
            <a:avLst/>
          </a:prstGeom>
          <a:noFill/>
        </p:spPr>
        <p:txBody>
          <a:bodyPr wrap="square" rtlCol="0">
            <a:spAutoFit/>
          </a:bodyPr>
          <a:lstStyle/>
          <a:p>
            <a:r>
              <a:rPr lang="en-US" sz="1400" dirty="0" smtClean="0">
                <a:solidFill>
                  <a:srgbClr val="B4B818"/>
                </a:solidFill>
                <a:latin typeface="DIN" pitchFamily="2" charset="0"/>
              </a:rPr>
              <a:t>Yellow: </a:t>
            </a:r>
            <a:r>
              <a:rPr lang="en-US" sz="1400" dirty="0" err="1" smtClean="0">
                <a:solidFill>
                  <a:srgbClr val="B4B818"/>
                </a:solidFill>
                <a:latin typeface="DIN" pitchFamily="2" charset="0"/>
              </a:rPr>
              <a:t>Petrobras</a:t>
            </a:r>
            <a:r>
              <a:rPr lang="en-US" sz="1400" dirty="0" smtClean="0">
                <a:solidFill>
                  <a:srgbClr val="B4B818"/>
                </a:solidFill>
                <a:latin typeface="DIN" pitchFamily="2" charset="0"/>
              </a:rPr>
              <a:t> </a:t>
            </a:r>
            <a:endParaRPr lang="en-US" sz="1400" dirty="0">
              <a:solidFill>
                <a:srgbClr val="B4B818"/>
              </a:solidFill>
              <a:latin typeface="DIN"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bg2">
                    <a:lumMod val="50000"/>
                  </a:schemeClr>
                </a:solidFill>
              </a:rPr>
              <a:t>New </a:t>
            </a:r>
            <a:r>
              <a:rPr lang="en-US" sz="3200" dirty="0" err="1" smtClean="0">
                <a:solidFill>
                  <a:schemeClr val="bg2">
                    <a:lumMod val="50000"/>
                  </a:schemeClr>
                </a:solidFill>
              </a:rPr>
              <a:t>terpel</a:t>
            </a:r>
            <a:r>
              <a:rPr lang="en-US" sz="3200" dirty="0" smtClean="0">
                <a:solidFill>
                  <a:schemeClr val="bg2">
                    <a:lumMod val="50000"/>
                  </a:schemeClr>
                </a:solidFill>
              </a:rPr>
              <a:t> network after merger</a:t>
            </a:r>
            <a:endParaRPr lang="en-US" sz="3200" dirty="0">
              <a:solidFill>
                <a:schemeClr val="bg2">
                  <a:lumMod val="50000"/>
                </a:schemeClr>
              </a:solidFill>
            </a:endParaRPr>
          </a:p>
        </p:txBody>
      </p:sp>
      <p:pic>
        <p:nvPicPr>
          <p:cNvPr id="37890" name="Picture 2"/>
          <p:cNvPicPr>
            <a:picLocks noGrp="1" noChangeAspect="1" noChangeArrowheads="1"/>
          </p:cNvPicPr>
          <p:nvPr>
            <p:ph idx="1"/>
          </p:nvPr>
        </p:nvPicPr>
        <p:blipFill>
          <a:blip r:embed="rId2" cstate="screen"/>
          <a:srcRect/>
          <a:stretch>
            <a:fillRect/>
          </a:stretch>
        </p:blipFill>
        <p:spPr bwMode="auto">
          <a:xfrm>
            <a:off x="1905000" y="1066800"/>
            <a:ext cx="6816976" cy="5130301"/>
          </a:xfrm>
          <a:prstGeom prst="rect">
            <a:avLst/>
          </a:prstGeom>
          <a:noFill/>
          <a:ln w="9525">
            <a:noFill/>
            <a:miter lim="800000"/>
            <a:headEnd/>
            <a:tailEnd/>
          </a:ln>
        </p:spPr>
      </p:pic>
      <p:sp>
        <p:nvSpPr>
          <p:cNvPr id="5" name="TextBox 4"/>
          <p:cNvSpPr txBox="1"/>
          <p:nvPr/>
        </p:nvSpPr>
        <p:spPr>
          <a:xfrm>
            <a:off x="152400" y="1905000"/>
            <a:ext cx="1676400" cy="369332"/>
          </a:xfrm>
          <a:prstGeom prst="rect">
            <a:avLst/>
          </a:prstGeom>
          <a:noFill/>
        </p:spPr>
        <p:txBody>
          <a:bodyPr wrap="square" rtlCol="0">
            <a:spAutoFit/>
          </a:bodyPr>
          <a:lstStyle/>
          <a:p>
            <a:r>
              <a:rPr lang="en-US" dirty="0" smtClean="0">
                <a:solidFill>
                  <a:schemeClr val="tx2">
                    <a:lumMod val="75000"/>
                  </a:schemeClr>
                </a:solidFill>
                <a:latin typeface="DIN" pitchFamily="2" charset="0"/>
              </a:rPr>
              <a:t>Blue:   COCO’s</a:t>
            </a:r>
            <a:endParaRPr lang="en-US" dirty="0">
              <a:solidFill>
                <a:schemeClr val="tx2">
                  <a:lumMod val="75000"/>
                </a:schemeClr>
              </a:solidFill>
              <a:latin typeface="DIN" pitchFamily="2" charset="0"/>
            </a:endParaRPr>
          </a:p>
        </p:txBody>
      </p:sp>
      <p:sp>
        <p:nvSpPr>
          <p:cNvPr id="6" name="TextBox 5"/>
          <p:cNvSpPr txBox="1"/>
          <p:nvPr/>
        </p:nvSpPr>
        <p:spPr>
          <a:xfrm>
            <a:off x="152400" y="2297668"/>
            <a:ext cx="1905000" cy="369332"/>
          </a:xfrm>
          <a:prstGeom prst="rect">
            <a:avLst/>
          </a:prstGeom>
          <a:noFill/>
        </p:spPr>
        <p:txBody>
          <a:bodyPr wrap="square" rtlCol="0">
            <a:spAutoFit/>
          </a:bodyPr>
          <a:lstStyle/>
          <a:p>
            <a:r>
              <a:rPr lang="en-US" dirty="0" smtClean="0">
                <a:solidFill>
                  <a:schemeClr val="accent3">
                    <a:lumMod val="75000"/>
                  </a:schemeClr>
                </a:solidFill>
                <a:latin typeface="DIN" pitchFamily="2" charset="0"/>
              </a:rPr>
              <a:t>Green: DODO’s</a:t>
            </a:r>
            <a:endParaRPr lang="en-US" dirty="0">
              <a:solidFill>
                <a:schemeClr val="accent3">
                  <a:lumMod val="75000"/>
                </a:schemeClr>
              </a:solidFill>
              <a:latin typeface="DIN"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solidFill>
                  <a:schemeClr val="bg2">
                    <a:lumMod val="50000"/>
                  </a:schemeClr>
                </a:solidFill>
              </a:rPr>
              <a:t>Case 1–brand </a:t>
            </a:r>
            <a:r>
              <a:rPr lang="en-US" sz="4000" dirty="0" smtClean="0">
                <a:solidFill>
                  <a:schemeClr val="bg2">
                    <a:lumMod val="50000"/>
                  </a:schemeClr>
                </a:solidFill>
              </a:rPr>
              <a:t>Acquisition</a:t>
            </a:r>
            <a:endParaRPr lang="en-US" dirty="0">
              <a:solidFill>
                <a:schemeClr val="bg2">
                  <a:lumMod val="50000"/>
                </a:schemeClr>
              </a:solidFill>
            </a:endParaRPr>
          </a:p>
        </p:txBody>
      </p:sp>
      <p:pic>
        <p:nvPicPr>
          <p:cNvPr id="6146" name="Picture 2"/>
          <p:cNvPicPr>
            <a:picLocks noGrp="1" noChangeAspect="1" noChangeArrowheads="1"/>
          </p:cNvPicPr>
          <p:nvPr>
            <p:ph idx="1"/>
          </p:nvPr>
        </p:nvPicPr>
        <p:blipFill>
          <a:blip r:embed="rId2" cstate="screen"/>
          <a:srcRect/>
          <a:stretch>
            <a:fillRect/>
          </a:stretch>
        </p:blipFill>
        <p:spPr bwMode="auto">
          <a:xfrm>
            <a:off x="152400" y="1676400"/>
            <a:ext cx="8812953" cy="2667000"/>
          </a:xfrm>
          <a:prstGeom prst="rect">
            <a:avLst/>
          </a:prstGeom>
          <a:noFill/>
          <a:ln w="9525">
            <a:noFill/>
            <a:miter lim="800000"/>
            <a:headEnd/>
            <a:tailEnd/>
          </a:ln>
        </p:spPr>
      </p:pic>
      <p:sp>
        <p:nvSpPr>
          <p:cNvPr id="6" name="TextBox 5"/>
          <p:cNvSpPr txBox="1"/>
          <p:nvPr/>
        </p:nvSpPr>
        <p:spPr>
          <a:xfrm>
            <a:off x="152400" y="1219200"/>
            <a:ext cx="2438400" cy="369332"/>
          </a:xfrm>
          <a:prstGeom prst="rect">
            <a:avLst/>
          </a:prstGeom>
          <a:noFill/>
        </p:spPr>
        <p:txBody>
          <a:bodyPr wrap="square" rtlCol="0">
            <a:spAutoFit/>
          </a:bodyPr>
          <a:lstStyle/>
          <a:p>
            <a:r>
              <a:rPr lang="en-US" b="1" dirty="0" smtClean="0">
                <a:latin typeface="DIN" pitchFamily="2" charset="0"/>
              </a:rPr>
              <a:t>Gasoline &amp; Diesel</a:t>
            </a:r>
            <a:endParaRPr lang="en-US" b="1" dirty="0">
              <a:latin typeface="DIN" pitchFamily="2" charset="0"/>
            </a:endParaRPr>
          </a:p>
        </p:txBody>
      </p:sp>
      <p:sp>
        <p:nvSpPr>
          <p:cNvPr id="9" name="Oval 8"/>
          <p:cNvSpPr/>
          <p:nvPr/>
        </p:nvSpPr>
        <p:spPr>
          <a:xfrm>
            <a:off x="2362200" y="2133600"/>
            <a:ext cx="457200" cy="2286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400800" y="2133600"/>
            <a:ext cx="457200" cy="2286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696200" y="2133600"/>
            <a:ext cx="457200" cy="2286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8600" y="2133600"/>
            <a:ext cx="609600" cy="2286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52400" y="4114800"/>
            <a:ext cx="762000" cy="2286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solidFill>
                  <a:schemeClr val="bg2">
                    <a:lumMod val="50000"/>
                  </a:schemeClr>
                </a:solidFill>
              </a:rPr>
              <a:t>Case 1–brand Acquisition</a:t>
            </a:r>
            <a:endParaRPr lang="en-US" dirty="0">
              <a:solidFill>
                <a:schemeClr val="bg2">
                  <a:lumMod val="50000"/>
                </a:schemeClr>
              </a:solidFill>
            </a:endParaRPr>
          </a:p>
        </p:txBody>
      </p:sp>
      <p:pic>
        <p:nvPicPr>
          <p:cNvPr id="36867" name="Picture 3"/>
          <p:cNvPicPr>
            <a:picLocks noGrp="1" noChangeAspect="1" noChangeArrowheads="1"/>
          </p:cNvPicPr>
          <p:nvPr>
            <p:ph sz="half" idx="2"/>
          </p:nvPr>
        </p:nvPicPr>
        <p:blipFill>
          <a:blip r:embed="rId2" cstate="screen"/>
          <a:srcRect/>
          <a:stretch>
            <a:fillRect/>
          </a:stretch>
        </p:blipFill>
        <p:spPr bwMode="auto">
          <a:xfrm>
            <a:off x="152400" y="4067139"/>
            <a:ext cx="8816053" cy="2333661"/>
          </a:xfrm>
          <a:prstGeom prst="rect">
            <a:avLst/>
          </a:prstGeom>
          <a:noFill/>
          <a:ln w="9525">
            <a:noFill/>
            <a:miter lim="800000"/>
            <a:headEnd/>
            <a:tailEnd/>
          </a:ln>
        </p:spPr>
      </p:pic>
      <p:sp>
        <p:nvSpPr>
          <p:cNvPr id="9" name="TextBox 8"/>
          <p:cNvSpPr txBox="1"/>
          <p:nvPr/>
        </p:nvSpPr>
        <p:spPr>
          <a:xfrm>
            <a:off x="152400" y="1066800"/>
            <a:ext cx="1905000" cy="381000"/>
          </a:xfrm>
          <a:prstGeom prst="rect">
            <a:avLst/>
          </a:prstGeom>
          <a:noFill/>
        </p:spPr>
        <p:txBody>
          <a:bodyPr wrap="square" rtlCol="0">
            <a:spAutoFit/>
          </a:bodyPr>
          <a:lstStyle/>
          <a:p>
            <a:r>
              <a:rPr lang="en-US" dirty="0" smtClean="0">
                <a:latin typeface="DIN" pitchFamily="2" charset="0"/>
              </a:rPr>
              <a:t>Gasoline</a:t>
            </a:r>
            <a:endParaRPr lang="en-US" dirty="0">
              <a:latin typeface="DIN" pitchFamily="2" charset="0"/>
            </a:endParaRPr>
          </a:p>
        </p:txBody>
      </p:sp>
      <p:sp>
        <p:nvSpPr>
          <p:cNvPr id="10" name="TextBox 9"/>
          <p:cNvSpPr txBox="1"/>
          <p:nvPr/>
        </p:nvSpPr>
        <p:spPr>
          <a:xfrm>
            <a:off x="152400" y="3733800"/>
            <a:ext cx="1905000" cy="381000"/>
          </a:xfrm>
          <a:prstGeom prst="rect">
            <a:avLst/>
          </a:prstGeom>
          <a:noFill/>
        </p:spPr>
        <p:txBody>
          <a:bodyPr wrap="square" rtlCol="0">
            <a:spAutoFit/>
          </a:bodyPr>
          <a:lstStyle/>
          <a:p>
            <a:r>
              <a:rPr lang="en-US" dirty="0" smtClean="0">
                <a:latin typeface="DIN" pitchFamily="2" charset="0"/>
              </a:rPr>
              <a:t>Diesel</a:t>
            </a:r>
            <a:endParaRPr lang="en-US" dirty="0">
              <a:latin typeface="DIN" pitchFamily="2" charset="0"/>
            </a:endParaRPr>
          </a:p>
        </p:txBody>
      </p:sp>
      <p:pic>
        <p:nvPicPr>
          <p:cNvPr id="36868" name="Picture 4"/>
          <p:cNvPicPr>
            <a:picLocks noGrp="1" noChangeAspect="1" noChangeArrowheads="1"/>
          </p:cNvPicPr>
          <p:nvPr>
            <p:ph sz="half" idx="10"/>
          </p:nvPr>
        </p:nvPicPr>
        <p:blipFill>
          <a:blip r:embed="rId3" cstate="screen"/>
          <a:srcRect/>
          <a:stretch>
            <a:fillRect/>
          </a:stretch>
        </p:blipFill>
        <p:spPr bwMode="auto">
          <a:xfrm>
            <a:off x="177800" y="1371600"/>
            <a:ext cx="8776820" cy="2280153"/>
          </a:xfrm>
          <a:prstGeom prst="rect">
            <a:avLst/>
          </a:prstGeom>
          <a:noFill/>
          <a:ln w="9525">
            <a:noFill/>
            <a:miter lim="800000"/>
            <a:headEnd/>
            <a:tailEnd/>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Greater Bogotá - boundary</a:t>
            </a:r>
            <a:endParaRPr lang="en-US" dirty="0">
              <a:solidFill>
                <a:schemeClr val="bg2">
                  <a:lumMod val="50000"/>
                </a:schemeClr>
              </a:solidFill>
            </a:endParaRPr>
          </a:p>
        </p:txBody>
      </p:sp>
      <p:pic>
        <p:nvPicPr>
          <p:cNvPr id="1026" name="Picture 2"/>
          <p:cNvPicPr>
            <a:picLocks noGrp="1" noChangeAspect="1" noChangeArrowheads="1"/>
          </p:cNvPicPr>
          <p:nvPr>
            <p:ph idx="1"/>
          </p:nvPr>
        </p:nvPicPr>
        <p:blipFill>
          <a:blip r:embed="rId2" cstate="screen"/>
          <a:srcRect/>
          <a:stretch>
            <a:fillRect/>
          </a:stretch>
        </p:blipFill>
        <p:spPr bwMode="auto">
          <a:xfrm>
            <a:off x="1352155" y="1600200"/>
            <a:ext cx="643968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New network performance</a:t>
            </a:r>
            <a:endParaRPr lang="en-US" dirty="0">
              <a:solidFill>
                <a:schemeClr val="bg2">
                  <a:lumMod val="50000"/>
                </a:schemeClr>
              </a:solidFill>
            </a:endParaRPr>
          </a:p>
        </p:txBody>
      </p:sp>
      <p:pic>
        <p:nvPicPr>
          <p:cNvPr id="33794" name="Picture 2"/>
          <p:cNvPicPr>
            <a:picLocks noGrp="1" noChangeAspect="1" noChangeArrowheads="1"/>
          </p:cNvPicPr>
          <p:nvPr>
            <p:ph idx="1"/>
          </p:nvPr>
        </p:nvPicPr>
        <p:blipFill>
          <a:blip r:embed="rId2" cstate="screen"/>
          <a:srcRect/>
          <a:stretch>
            <a:fillRect/>
          </a:stretch>
        </p:blipFill>
        <p:spPr bwMode="auto">
          <a:xfrm>
            <a:off x="209609" y="1676400"/>
            <a:ext cx="8705791" cy="3810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038"/>
            <a:ext cx="8305800" cy="715962"/>
          </a:xfrm>
        </p:spPr>
        <p:txBody>
          <a:bodyPr/>
          <a:lstStyle/>
          <a:p>
            <a:r>
              <a:rPr lang="en-US" sz="3200" dirty="0" smtClean="0">
                <a:solidFill>
                  <a:schemeClr val="bg2">
                    <a:lumMod val="50000"/>
                  </a:schemeClr>
                </a:solidFill>
              </a:rPr>
              <a:t>New network </a:t>
            </a:r>
            <a:r>
              <a:rPr lang="en-US" sz="3200" dirty="0" smtClean="0">
                <a:solidFill>
                  <a:schemeClr val="bg2">
                    <a:lumMod val="50000"/>
                  </a:schemeClr>
                </a:solidFill>
              </a:rPr>
              <a:t>performance- </a:t>
            </a:r>
            <a:r>
              <a:rPr lang="en-US" sz="3200" dirty="0" err="1" smtClean="0">
                <a:solidFill>
                  <a:schemeClr val="bg2">
                    <a:lumMod val="50000"/>
                  </a:schemeClr>
                </a:solidFill>
              </a:rPr>
              <a:t>CoCO</a:t>
            </a:r>
            <a:endParaRPr lang="en-US" sz="3200" dirty="0">
              <a:solidFill>
                <a:schemeClr val="bg2">
                  <a:lumMod val="50000"/>
                </a:schemeClr>
              </a:solidFill>
            </a:endParaRPr>
          </a:p>
        </p:txBody>
      </p:sp>
      <p:pic>
        <p:nvPicPr>
          <p:cNvPr id="34818" name="Picture 2"/>
          <p:cNvPicPr>
            <a:picLocks noGrp="1" noChangeAspect="1" noChangeArrowheads="1"/>
          </p:cNvPicPr>
          <p:nvPr>
            <p:ph idx="1"/>
          </p:nvPr>
        </p:nvPicPr>
        <p:blipFill>
          <a:blip r:embed="rId2" cstate="screen"/>
          <a:srcRect/>
          <a:stretch>
            <a:fillRect/>
          </a:stretch>
        </p:blipFill>
        <p:spPr bwMode="auto">
          <a:xfrm>
            <a:off x="152399" y="1371600"/>
            <a:ext cx="8879907" cy="3886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0013"/>
            <a:ext cx="8153400" cy="738187"/>
          </a:xfrm>
        </p:spPr>
        <p:txBody>
          <a:bodyPr/>
          <a:lstStyle/>
          <a:p>
            <a:r>
              <a:rPr lang="en-US" sz="3200" dirty="0" smtClean="0">
                <a:solidFill>
                  <a:schemeClr val="bg2">
                    <a:lumMod val="50000"/>
                  </a:schemeClr>
                </a:solidFill>
              </a:rPr>
              <a:t>market summary</a:t>
            </a:r>
            <a:r>
              <a:rPr lang="en-US" sz="3200" dirty="0" smtClean="0">
                <a:solidFill>
                  <a:schemeClr val="bg2">
                    <a:lumMod val="50000"/>
                  </a:schemeClr>
                </a:solidFill>
              </a:rPr>
              <a:t> </a:t>
            </a:r>
            <a:r>
              <a:rPr lang="en-US" sz="3200" dirty="0" smtClean="0">
                <a:solidFill>
                  <a:schemeClr val="bg2">
                    <a:lumMod val="50000"/>
                  </a:schemeClr>
                </a:solidFill>
              </a:rPr>
              <a:t>– brand </a:t>
            </a:r>
            <a:r>
              <a:rPr lang="en-US" sz="3200" dirty="0" smtClean="0">
                <a:solidFill>
                  <a:schemeClr val="bg2">
                    <a:lumMod val="50000"/>
                  </a:schemeClr>
                </a:solidFill>
              </a:rPr>
              <a:t>Acquisition</a:t>
            </a:r>
            <a:endParaRPr lang="en-US" sz="3200" dirty="0">
              <a:solidFill>
                <a:schemeClr val="bg2">
                  <a:lumMod val="50000"/>
                </a:schemeClr>
              </a:solidFill>
            </a:endParaRPr>
          </a:p>
        </p:txBody>
      </p:sp>
      <p:pic>
        <p:nvPicPr>
          <p:cNvPr id="3076" name="Picture 4"/>
          <p:cNvPicPr>
            <a:picLocks noGrp="1" noChangeAspect="1" noChangeArrowheads="1"/>
          </p:cNvPicPr>
          <p:nvPr>
            <p:ph sz="half" idx="2"/>
          </p:nvPr>
        </p:nvPicPr>
        <p:blipFill>
          <a:blip r:embed="rId2" cstate="screen"/>
          <a:srcRect/>
          <a:stretch>
            <a:fillRect/>
          </a:stretch>
        </p:blipFill>
        <p:spPr bwMode="auto">
          <a:xfrm>
            <a:off x="1048168" y="3733800"/>
            <a:ext cx="7943432" cy="2552700"/>
          </a:xfrm>
          <a:prstGeom prst="rect">
            <a:avLst/>
          </a:prstGeom>
          <a:noFill/>
          <a:ln w="9525">
            <a:noFill/>
            <a:miter lim="800000"/>
            <a:headEnd/>
            <a:tailEnd/>
          </a:ln>
        </p:spPr>
      </p:pic>
      <p:pic>
        <p:nvPicPr>
          <p:cNvPr id="3077" name="Picture 5"/>
          <p:cNvPicPr>
            <a:picLocks noGrp="1" noChangeAspect="1" noChangeArrowheads="1"/>
          </p:cNvPicPr>
          <p:nvPr>
            <p:ph sz="half" idx="10"/>
          </p:nvPr>
        </p:nvPicPr>
        <p:blipFill>
          <a:blip r:embed="rId3" cstate="screen"/>
          <a:srcRect/>
          <a:stretch>
            <a:fillRect/>
          </a:stretch>
        </p:blipFill>
        <p:spPr bwMode="auto">
          <a:xfrm>
            <a:off x="1048168" y="1066800"/>
            <a:ext cx="7943432" cy="2552700"/>
          </a:xfrm>
          <a:prstGeom prst="rect">
            <a:avLst/>
          </a:prstGeom>
          <a:noFill/>
          <a:ln w="9525">
            <a:noFill/>
            <a:miter lim="800000"/>
            <a:headEnd/>
            <a:tailEnd/>
          </a:ln>
        </p:spPr>
      </p:pic>
      <p:sp>
        <p:nvSpPr>
          <p:cNvPr id="12" name="TextBox 11"/>
          <p:cNvSpPr txBox="1"/>
          <p:nvPr/>
        </p:nvSpPr>
        <p:spPr>
          <a:xfrm>
            <a:off x="0" y="1066800"/>
            <a:ext cx="1143000" cy="369332"/>
          </a:xfrm>
          <a:prstGeom prst="rect">
            <a:avLst/>
          </a:prstGeom>
          <a:noFill/>
        </p:spPr>
        <p:txBody>
          <a:bodyPr wrap="square" rtlCol="0">
            <a:spAutoFit/>
          </a:bodyPr>
          <a:lstStyle/>
          <a:p>
            <a:r>
              <a:rPr lang="en-US" dirty="0" smtClean="0">
                <a:latin typeface="DIN" pitchFamily="2" charset="0"/>
              </a:rPr>
              <a:t>Gasoline</a:t>
            </a:r>
            <a:endParaRPr lang="en-US" dirty="0">
              <a:latin typeface="DIN" pitchFamily="2" charset="0"/>
            </a:endParaRPr>
          </a:p>
        </p:txBody>
      </p:sp>
      <p:sp>
        <p:nvSpPr>
          <p:cNvPr id="13" name="TextBox 12"/>
          <p:cNvSpPr txBox="1"/>
          <p:nvPr/>
        </p:nvSpPr>
        <p:spPr>
          <a:xfrm>
            <a:off x="0" y="3733800"/>
            <a:ext cx="1143000" cy="381000"/>
          </a:xfrm>
          <a:prstGeom prst="rect">
            <a:avLst/>
          </a:prstGeom>
          <a:noFill/>
        </p:spPr>
        <p:txBody>
          <a:bodyPr wrap="square" rtlCol="0">
            <a:spAutoFit/>
          </a:bodyPr>
          <a:lstStyle/>
          <a:p>
            <a:r>
              <a:rPr lang="en-US" dirty="0" smtClean="0">
                <a:latin typeface="DIN" pitchFamily="2" charset="0"/>
              </a:rPr>
              <a:t>Diesel</a:t>
            </a:r>
            <a:endParaRPr lang="en-US" dirty="0">
              <a:latin typeface="DIN" pitchFamily="2"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Bogotá update</a:t>
            </a:r>
            <a:endParaRPr lang="en-US" dirty="0"/>
          </a:p>
        </p:txBody>
      </p:sp>
      <p:sp>
        <p:nvSpPr>
          <p:cNvPr id="6" name="Text Placeholder 5"/>
          <p:cNvSpPr>
            <a:spLocks noGrp="1"/>
          </p:cNvSpPr>
          <p:nvPr>
            <p:ph type="body" idx="1"/>
          </p:nvPr>
        </p:nvSpPr>
        <p:spPr/>
        <p:txBody>
          <a:bodyPr>
            <a:normAutofit/>
          </a:bodyPr>
          <a:lstStyle/>
          <a:p>
            <a:r>
              <a:rPr lang="en-US" dirty="0" smtClean="0"/>
              <a:t>BCG updated the Bogotá Planner ©.  The update considered recent volumes for both the </a:t>
            </a:r>
            <a:r>
              <a:rPr lang="en-US" dirty="0" err="1" smtClean="0"/>
              <a:t>Petrobras</a:t>
            </a:r>
            <a:r>
              <a:rPr lang="en-US" dirty="0" smtClean="0"/>
              <a:t> and </a:t>
            </a:r>
            <a:r>
              <a:rPr lang="en-US" dirty="0" err="1" smtClean="0"/>
              <a:t>Terpel</a:t>
            </a:r>
            <a:r>
              <a:rPr lang="en-US" dirty="0" smtClean="0"/>
              <a:t> networks.  It also included major market changes that have </a:t>
            </a:r>
            <a:r>
              <a:rPr lang="en-US" dirty="0" smtClean="0"/>
              <a:t>o</a:t>
            </a:r>
            <a:r>
              <a:rPr lang="en-US" dirty="0" smtClean="0"/>
              <a:t>ccurred since 2010. Traffic counts and demographic information remained unchanged.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Market shares - gasoline</a:t>
            </a:r>
            <a:endParaRPr lang="en-US" dirty="0">
              <a:solidFill>
                <a:schemeClr val="bg2">
                  <a:lumMod val="50000"/>
                </a:schemeClr>
              </a:solidFill>
            </a:endParaRPr>
          </a:p>
        </p:txBody>
      </p:sp>
      <p:pic>
        <p:nvPicPr>
          <p:cNvPr id="8194" name="Picture 2"/>
          <p:cNvPicPr>
            <a:picLocks noGrp="1" noChangeAspect="1" noChangeArrowheads="1"/>
          </p:cNvPicPr>
          <p:nvPr>
            <p:ph idx="1"/>
          </p:nvPr>
        </p:nvPicPr>
        <p:blipFill>
          <a:blip r:embed="rId2" cstate="screen"/>
          <a:srcRect/>
          <a:stretch>
            <a:fillRect/>
          </a:stretch>
        </p:blipFill>
        <p:spPr bwMode="auto">
          <a:xfrm>
            <a:off x="457200" y="1685014"/>
            <a:ext cx="8229600" cy="43563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t>
            </a:r>
            <a:r>
              <a:rPr lang="en-US" dirty="0" smtClean="0"/>
              <a:t>effectiveness</a:t>
            </a:r>
            <a:endParaRPr lang="en-US" dirty="0"/>
          </a:p>
        </p:txBody>
      </p:sp>
      <p:pic>
        <p:nvPicPr>
          <p:cNvPr id="7170" name="Picture 2"/>
          <p:cNvPicPr>
            <a:picLocks noGrp="1" noChangeAspect="1" noChangeArrowheads="1"/>
          </p:cNvPicPr>
          <p:nvPr>
            <p:ph sz="half" idx="1"/>
          </p:nvPr>
        </p:nvPicPr>
        <p:blipFill>
          <a:blip r:embed="rId2" cstate="screen"/>
          <a:srcRect/>
          <a:stretch>
            <a:fillRect/>
          </a:stretch>
        </p:blipFill>
        <p:spPr bwMode="auto">
          <a:xfrm>
            <a:off x="216779" y="1676400"/>
            <a:ext cx="4279021" cy="2265098"/>
          </a:xfrm>
          <a:prstGeom prst="rect">
            <a:avLst/>
          </a:prstGeom>
          <a:noFill/>
          <a:ln w="9525">
            <a:noFill/>
            <a:miter lim="800000"/>
            <a:headEnd/>
            <a:tailEnd/>
          </a:ln>
        </p:spPr>
      </p:pic>
      <p:pic>
        <p:nvPicPr>
          <p:cNvPr id="7171" name="Picture 3"/>
          <p:cNvPicPr>
            <a:picLocks noGrp="1" noChangeAspect="1" noChangeArrowheads="1"/>
          </p:cNvPicPr>
          <p:nvPr>
            <p:ph sz="half" idx="2"/>
          </p:nvPr>
        </p:nvPicPr>
        <p:blipFill>
          <a:blip r:embed="rId3" cstate="screen"/>
          <a:srcRect/>
          <a:stretch>
            <a:fillRect/>
          </a:stretch>
        </p:blipFill>
        <p:spPr bwMode="auto">
          <a:xfrm>
            <a:off x="4636379" y="1676400"/>
            <a:ext cx="4279021" cy="2265098"/>
          </a:xfrm>
          <a:prstGeom prst="rect">
            <a:avLst/>
          </a:prstGeom>
          <a:noFill/>
          <a:ln w="9525">
            <a:noFill/>
            <a:miter lim="800000"/>
            <a:headEnd/>
            <a:tailEnd/>
          </a:ln>
        </p:spPr>
      </p:pic>
      <p:sp>
        <p:nvSpPr>
          <p:cNvPr id="5" name="Text Box 4"/>
          <p:cNvSpPr txBox="1">
            <a:spLocks noChangeArrowheads="1"/>
          </p:cNvSpPr>
          <p:nvPr/>
        </p:nvSpPr>
        <p:spPr bwMode="auto">
          <a:xfrm>
            <a:off x="152400" y="5715000"/>
            <a:ext cx="8763000" cy="523220"/>
          </a:xfrm>
          <a:prstGeom prst="rect">
            <a:avLst/>
          </a:prstGeom>
          <a:noFill/>
          <a:ln w="9525">
            <a:noFill/>
            <a:miter lim="800000"/>
            <a:headEnd/>
            <a:tailEnd/>
          </a:ln>
        </p:spPr>
        <p:txBody>
          <a:bodyPr>
            <a:spAutoFit/>
          </a:bodyPr>
          <a:lstStyle/>
          <a:p>
            <a:pPr>
              <a:spcBef>
                <a:spcPct val="50000"/>
              </a:spcBef>
            </a:pPr>
            <a:r>
              <a:rPr lang="en-US" sz="1400" b="1" dirty="0">
                <a:solidFill>
                  <a:schemeClr val="bg2">
                    <a:lumMod val="50000"/>
                  </a:schemeClr>
                </a:solidFill>
                <a:latin typeface="DIN" pitchFamily="2" charset="0"/>
              </a:rPr>
              <a:t>Market Effectiveness is the result of the Market Share divided by the Outlet Share. It indicates how well a company is utilizing the outlets it operates. A rating of 1.0 is average.</a:t>
            </a:r>
          </a:p>
        </p:txBody>
      </p:sp>
      <p:sp>
        <p:nvSpPr>
          <p:cNvPr id="6" name="TextBox 5"/>
          <p:cNvSpPr txBox="1"/>
          <p:nvPr/>
        </p:nvSpPr>
        <p:spPr>
          <a:xfrm>
            <a:off x="1752600" y="4572000"/>
            <a:ext cx="4800600" cy="369332"/>
          </a:xfrm>
          <a:prstGeom prst="rect">
            <a:avLst/>
          </a:prstGeom>
          <a:noFill/>
        </p:spPr>
        <p:txBody>
          <a:bodyPr wrap="square" rtlCol="0">
            <a:spAutoFit/>
          </a:bodyPr>
          <a:lstStyle/>
          <a:p>
            <a:r>
              <a:rPr lang="en-US" dirty="0" err="1" smtClean="0"/>
              <a:t>Petrobras</a:t>
            </a:r>
            <a:r>
              <a:rPr lang="en-US" dirty="0" smtClean="0"/>
              <a:t> presents a market effectiveness of 1.1</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Market shares - gasoline</a:t>
            </a:r>
            <a:endParaRPr lang="en-US" dirty="0">
              <a:solidFill>
                <a:schemeClr val="bg2">
                  <a:lumMod val="50000"/>
                </a:schemeClr>
              </a:solidFill>
            </a:endParaRPr>
          </a:p>
        </p:txBody>
      </p:sp>
      <p:pic>
        <p:nvPicPr>
          <p:cNvPr id="9218" name="Picture 2"/>
          <p:cNvPicPr>
            <a:picLocks noGrp="1" noChangeAspect="1" noChangeArrowheads="1"/>
          </p:cNvPicPr>
          <p:nvPr>
            <p:ph idx="1"/>
          </p:nvPr>
        </p:nvPicPr>
        <p:blipFill>
          <a:blip r:embed="rId2" cstate="screen"/>
          <a:srcRect/>
          <a:stretch>
            <a:fillRect/>
          </a:stretch>
        </p:blipFill>
        <p:spPr bwMode="auto">
          <a:xfrm>
            <a:off x="457200" y="1685014"/>
            <a:ext cx="8229600" cy="43563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038"/>
            <a:ext cx="8305800" cy="715962"/>
          </a:xfrm>
        </p:spPr>
        <p:txBody>
          <a:bodyPr/>
          <a:lstStyle/>
          <a:p>
            <a:r>
              <a:rPr lang="en-US" sz="3600" dirty="0" smtClean="0">
                <a:solidFill>
                  <a:schemeClr val="bg2">
                    <a:lumMod val="50000"/>
                  </a:schemeClr>
                </a:solidFill>
              </a:rPr>
              <a:t>Network performance - Gasoline</a:t>
            </a:r>
            <a:endParaRPr lang="en-US" sz="3600" dirty="0">
              <a:solidFill>
                <a:schemeClr val="bg2">
                  <a:lumMod val="50000"/>
                </a:schemeClr>
              </a:solidFill>
            </a:endParaRPr>
          </a:p>
        </p:txBody>
      </p:sp>
      <p:pic>
        <p:nvPicPr>
          <p:cNvPr id="2050" name="Picture 2"/>
          <p:cNvPicPr>
            <a:picLocks noGrp="1" noChangeAspect="1" noChangeArrowheads="1"/>
          </p:cNvPicPr>
          <p:nvPr>
            <p:ph idx="1"/>
          </p:nvPr>
        </p:nvPicPr>
        <p:blipFill>
          <a:blip r:embed="rId2" cstate="screen"/>
          <a:srcRect/>
          <a:stretch>
            <a:fillRect/>
          </a:stretch>
        </p:blipFill>
        <p:spPr bwMode="auto">
          <a:xfrm>
            <a:off x="60776" y="1371601"/>
            <a:ext cx="8935378" cy="4724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Network performance- Diesel</a:t>
            </a:r>
            <a:endParaRPr lang="en-US" dirty="0">
              <a:solidFill>
                <a:schemeClr val="bg2">
                  <a:lumMod val="50000"/>
                </a:schemeClr>
              </a:solidFill>
            </a:endParaRPr>
          </a:p>
        </p:txBody>
      </p:sp>
      <p:pic>
        <p:nvPicPr>
          <p:cNvPr id="3074" name="Picture 2"/>
          <p:cNvPicPr>
            <a:picLocks noGrp="1" noChangeAspect="1" noChangeArrowheads="1"/>
          </p:cNvPicPr>
          <p:nvPr>
            <p:ph idx="1"/>
          </p:nvPr>
        </p:nvPicPr>
        <p:blipFill>
          <a:blip r:embed="rId2" cstate="screen"/>
          <a:srcRect/>
          <a:stretch>
            <a:fillRect/>
          </a:stretch>
        </p:blipFill>
        <p:spPr bwMode="auto">
          <a:xfrm>
            <a:off x="76200" y="1371600"/>
            <a:ext cx="8930824" cy="47219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volume</a:t>
            </a:r>
            <a:endParaRPr lang="en-US" dirty="0"/>
          </a:p>
        </p:txBody>
      </p:sp>
      <p:pic>
        <p:nvPicPr>
          <p:cNvPr id="4098" name="Picture 2"/>
          <p:cNvPicPr>
            <a:picLocks noGrp="1" noChangeAspect="1" noChangeArrowheads="1"/>
          </p:cNvPicPr>
          <p:nvPr>
            <p:ph idx="1"/>
          </p:nvPr>
        </p:nvPicPr>
        <p:blipFill>
          <a:blip r:embed="rId2" cstate="screen"/>
          <a:srcRect/>
          <a:stretch>
            <a:fillRect/>
          </a:stretch>
        </p:blipFill>
        <p:spPr bwMode="auto">
          <a:xfrm>
            <a:off x="304800" y="1066800"/>
            <a:ext cx="4710336" cy="2490494"/>
          </a:xfrm>
          <a:prstGeom prst="rect">
            <a:avLst/>
          </a:prstGeom>
          <a:noFill/>
          <a:ln w="9525">
            <a:noFill/>
            <a:miter lim="800000"/>
            <a:headEnd/>
            <a:tailEnd/>
          </a:ln>
        </p:spPr>
      </p:pic>
      <p:sp>
        <p:nvSpPr>
          <p:cNvPr id="5" name="TextBox 4"/>
          <p:cNvSpPr txBox="1"/>
          <p:nvPr/>
        </p:nvSpPr>
        <p:spPr>
          <a:xfrm>
            <a:off x="228600" y="4038600"/>
            <a:ext cx="3733800" cy="1200329"/>
          </a:xfrm>
          <a:prstGeom prst="rect">
            <a:avLst/>
          </a:prstGeom>
          <a:noFill/>
        </p:spPr>
        <p:txBody>
          <a:bodyPr wrap="square" rtlCol="0">
            <a:spAutoFit/>
          </a:bodyPr>
          <a:lstStyle/>
          <a:p>
            <a:r>
              <a:rPr lang="en-US" dirty="0" smtClean="0"/>
              <a:t>With </a:t>
            </a:r>
            <a:r>
              <a:rPr lang="en-US" dirty="0" smtClean="0"/>
              <a:t>an average </a:t>
            </a:r>
            <a:r>
              <a:rPr lang="en-US" dirty="0" smtClean="0"/>
              <a:t>Location Volume </a:t>
            </a:r>
            <a:r>
              <a:rPr lang="en-US" dirty="0" smtClean="0"/>
              <a:t>of </a:t>
            </a:r>
            <a:r>
              <a:rPr lang="en-US" dirty="0" smtClean="0"/>
              <a:t>97,480 </a:t>
            </a:r>
            <a:r>
              <a:rPr lang="en-US" dirty="0" smtClean="0"/>
              <a:t>gallons of gasoline &amp; diesel </a:t>
            </a:r>
            <a:r>
              <a:rPr lang="en-US" dirty="0" smtClean="0"/>
              <a:t>per month, </a:t>
            </a:r>
            <a:r>
              <a:rPr lang="en-US" dirty="0" err="1" smtClean="0"/>
              <a:t>Petrobras</a:t>
            </a:r>
            <a:r>
              <a:rPr lang="en-US" dirty="0" smtClean="0"/>
              <a:t> has the second best location in Bogotá.  </a:t>
            </a:r>
            <a:endParaRPr lang="en-US" dirty="0"/>
          </a:p>
        </p:txBody>
      </p:sp>
      <p:pic>
        <p:nvPicPr>
          <p:cNvPr id="4099" name="Picture 3"/>
          <p:cNvPicPr>
            <a:picLocks noChangeAspect="1" noChangeArrowheads="1"/>
          </p:cNvPicPr>
          <p:nvPr/>
        </p:nvPicPr>
        <p:blipFill>
          <a:blip r:embed="rId3" cstate="screen"/>
          <a:srcRect/>
          <a:stretch>
            <a:fillRect/>
          </a:stretch>
        </p:blipFill>
        <p:spPr bwMode="auto">
          <a:xfrm>
            <a:off x="4343400" y="3276600"/>
            <a:ext cx="4724400" cy="2497931"/>
          </a:xfrm>
          <a:prstGeom prst="rect">
            <a:avLst/>
          </a:prstGeom>
          <a:noFill/>
          <a:ln w="9525">
            <a:noFill/>
            <a:miter lim="800000"/>
            <a:headEnd/>
            <a:tailEnd/>
          </a:ln>
        </p:spPr>
      </p:pic>
      <p:sp>
        <p:nvSpPr>
          <p:cNvPr id="6" name="Text Box 4"/>
          <p:cNvSpPr txBox="1">
            <a:spLocks noChangeArrowheads="1"/>
          </p:cNvSpPr>
          <p:nvPr/>
        </p:nvSpPr>
        <p:spPr bwMode="auto">
          <a:xfrm>
            <a:off x="152400" y="5867399"/>
            <a:ext cx="8801100" cy="738664"/>
          </a:xfrm>
          <a:prstGeom prst="rect">
            <a:avLst/>
          </a:prstGeom>
          <a:noFill/>
          <a:ln w="9525">
            <a:noFill/>
            <a:miter lim="800000"/>
            <a:headEnd/>
            <a:tailEnd/>
          </a:ln>
        </p:spPr>
        <p:txBody>
          <a:bodyPr wrap="square">
            <a:spAutoFit/>
          </a:bodyPr>
          <a:lstStyle/>
          <a:p>
            <a:pPr>
              <a:spcBef>
                <a:spcPct val="50000"/>
              </a:spcBef>
            </a:pPr>
            <a:r>
              <a:rPr lang="en-US" sz="1200" b="1" dirty="0">
                <a:solidFill>
                  <a:schemeClr val="bg2">
                    <a:lumMod val="50000"/>
                  </a:schemeClr>
                </a:solidFill>
                <a:latin typeface="DIN" pitchFamily="2" charset="0"/>
                <a:cs typeface="DilleniaUPC" pitchFamily="18" charset="-34"/>
              </a:rPr>
              <a:t>Location </a:t>
            </a:r>
            <a:r>
              <a:rPr lang="en-US" sz="1200" b="1" dirty="0" smtClean="0">
                <a:solidFill>
                  <a:schemeClr val="bg2">
                    <a:lumMod val="50000"/>
                  </a:schemeClr>
                </a:solidFill>
                <a:latin typeface="DIN" pitchFamily="2" charset="0"/>
                <a:cs typeface="DilleniaUPC" pitchFamily="18" charset="-34"/>
              </a:rPr>
              <a:t>Volume </a:t>
            </a:r>
            <a:r>
              <a:rPr lang="en-US" sz="1200" b="1" dirty="0">
                <a:solidFill>
                  <a:schemeClr val="bg2">
                    <a:lumMod val="50000"/>
                  </a:schemeClr>
                </a:solidFill>
                <a:latin typeface="DIN" pitchFamily="2" charset="0"/>
                <a:cs typeface="DilleniaUPC" pitchFamily="18" charset="-34"/>
              </a:rPr>
              <a:t>represents the 'raw site strength' of an outlet:  the volume an outlet would achieve if the only factors that influenced its performance were traffic, demand, number of competitors and the outlet's proximity to its competition.</a:t>
            </a:r>
          </a:p>
          <a:p>
            <a:pPr>
              <a:spcBef>
                <a:spcPct val="50000"/>
              </a:spcBef>
            </a:pPr>
            <a:endParaRPr lang="en-US" sz="1200" b="1" dirty="0">
              <a:solidFill>
                <a:schemeClr val="bg2">
                  <a:lumMod val="50000"/>
                </a:schemeClr>
              </a:solidFill>
              <a:latin typeface="DIN" pitchFamily="2" charset="0"/>
              <a:cs typeface="DilleniaUPC" pitchFamily="18" charset="-34"/>
            </a:endParaRPr>
          </a:p>
        </p:txBody>
      </p:sp>
    </p:spTree>
  </p:cSld>
  <p:clrMapOvr>
    <a:masterClrMapping/>
  </p:clrMapOvr>
</p:sld>
</file>

<file path=ppt/theme/theme1.xml><?xml version="1.0" encoding="utf-8"?>
<a:theme xmlns:a="http://schemas.openxmlformats.org/drawingml/2006/main" name="BCG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 TERPEL LAS LOMAS</Template>
  <TotalTime>2673</TotalTime>
  <Words>414</Words>
  <Application>Microsoft Office PowerPoint</Application>
  <PresentationFormat>On-screen Show (4:3)</PresentationFormat>
  <Paragraphs>64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BCG STANDARD</vt:lpstr>
      <vt:lpstr>NOVA Project greater Bogotá</vt:lpstr>
      <vt:lpstr>Greater Bogotá - boundary</vt:lpstr>
      <vt:lpstr>Bogotá update</vt:lpstr>
      <vt:lpstr>Market shares - gasoline</vt:lpstr>
      <vt:lpstr>Market effectiveness</vt:lpstr>
      <vt:lpstr>Market shares - gasoline</vt:lpstr>
      <vt:lpstr>Network performance - Gasoline</vt:lpstr>
      <vt:lpstr>Network performance- Diesel</vt:lpstr>
      <vt:lpstr>Location volume</vt:lpstr>
      <vt:lpstr>Quadrant analysis</vt:lpstr>
      <vt:lpstr>Quadrant analysis</vt:lpstr>
      <vt:lpstr>Facility Score</vt:lpstr>
      <vt:lpstr>Facility &amp; merchandising score detail</vt:lpstr>
      <vt:lpstr>Brand contribution</vt:lpstr>
      <vt:lpstr>Merger simulation</vt:lpstr>
      <vt:lpstr>Terpel outlet density</vt:lpstr>
      <vt:lpstr>New terpel network after merger</vt:lpstr>
      <vt:lpstr>Case 1–brand Acquisition</vt:lpstr>
      <vt:lpstr>Case 1–brand Acquisition</vt:lpstr>
      <vt:lpstr>New network performance</vt:lpstr>
      <vt:lpstr>New network performance- CoCO</vt:lpstr>
      <vt:lpstr>market summary – brand Acquisition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Bravo</dc:creator>
  <cp:lastModifiedBy>Bravo</cp:lastModifiedBy>
  <cp:revision>33</cp:revision>
  <dcterms:created xsi:type="dcterms:W3CDTF">2013-05-20T12:40:47Z</dcterms:created>
  <dcterms:modified xsi:type="dcterms:W3CDTF">2013-07-02T22:52:17Z</dcterms:modified>
</cp:coreProperties>
</file>