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82"/>
  </p:handoutMasterIdLst>
  <p:sldIdLst>
    <p:sldId id="269" r:id="rId2"/>
    <p:sldId id="270" r:id="rId3"/>
    <p:sldId id="271" r:id="rId4"/>
    <p:sldId id="272" r:id="rId5"/>
    <p:sldId id="311" r:id="rId6"/>
    <p:sldId id="259" r:id="rId7"/>
    <p:sldId id="260" r:id="rId8"/>
    <p:sldId id="312" r:id="rId9"/>
    <p:sldId id="261" r:id="rId10"/>
    <p:sldId id="313" r:id="rId11"/>
    <p:sldId id="262" r:id="rId12"/>
    <p:sldId id="263" r:id="rId13"/>
    <p:sldId id="314" r:id="rId14"/>
    <p:sldId id="264" r:id="rId15"/>
    <p:sldId id="315" r:id="rId16"/>
    <p:sldId id="265" r:id="rId17"/>
    <p:sldId id="316" r:id="rId18"/>
    <p:sldId id="266" r:id="rId19"/>
    <p:sldId id="317" r:id="rId20"/>
    <p:sldId id="273" r:id="rId21"/>
    <p:sldId id="267" r:id="rId22"/>
    <p:sldId id="268" r:id="rId23"/>
    <p:sldId id="274" r:id="rId24"/>
    <p:sldId id="275" r:id="rId25"/>
    <p:sldId id="277" r:id="rId26"/>
    <p:sldId id="318" r:id="rId27"/>
    <p:sldId id="279" r:id="rId28"/>
    <p:sldId id="307" r:id="rId29"/>
    <p:sldId id="319" r:id="rId30"/>
    <p:sldId id="281" r:id="rId31"/>
    <p:sldId id="320" r:id="rId32"/>
    <p:sldId id="282" r:id="rId33"/>
    <p:sldId id="283" r:id="rId34"/>
    <p:sldId id="321" r:id="rId35"/>
    <p:sldId id="284" r:id="rId36"/>
    <p:sldId id="322" r:id="rId37"/>
    <p:sldId id="285" r:id="rId38"/>
    <p:sldId id="323" r:id="rId39"/>
    <p:sldId id="286" r:id="rId40"/>
    <p:sldId id="324" r:id="rId41"/>
    <p:sldId id="287" r:id="rId42"/>
    <p:sldId id="288" r:id="rId43"/>
    <p:sldId id="289" r:id="rId44"/>
    <p:sldId id="290" r:id="rId45"/>
    <p:sldId id="309" r:id="rId46"/>
    <p:sldId id="310" r:id="rId47"/>
    <p:sldId id="291" r:id="rId48"/>
    <p:sldId id="292" r:id="rId49"/>
    <p:sldId id="293" r:id="rId50"/>
    <p:sldId id="294" r:id="rId51"/>
    <p:sldId id="325" r:id="rId52"/>
    <p:sldId id="295" r:id="rId53"/>
    <p:sldId id="308" r:id="rId54"/>
    <p:sldId id="326" r:id="rId55"/>
    <p:sldId id="296" r:id="rId56"/>
    <p:sldId id="327" r:id="rId57"/>
    <p:sldId id="297" r:id="rId58"/>
    <p:sldId id="298" r:id="rId59"/>
    <p:sldId id="328" r:id="rId60"/>
    <p:sldId id="299" r:id="rId61"/>
    <p:sldId id="329" r:id="rId62"/>
    <p:sldId id="300" r:id="rId63"/>
    <p:sldId id="330" r:id="rId64"/>
    <p:sldId id="301" r:id="rId65"/>
    <p:sldId id="331" r:id="rId66"/>
    <p:sldId id="302" r:id="rId67"/>
    <p:sldId id="303" r:id="rId68"/>
    <p:sldId id="304" r:id="rId69"/>
    <p:sldId id="305" r:id="rId70"/>
    <p:sldId id="333" r:id="rId71"/>
    <p:sldId id="334" r:id="rId72"/>
    <p:sldId id="335" r:id="rId73"/>
    <p:sldId id="336" r:id="rId74"/>
    <p:sldId id="337" r:id="rId75"/>
    <p:sldId id="338" r:id="rId76"/>
    <p:sldId id="339" r:id="rId77"/>
    <p:sldId id="340" r:id="rId78"/>
    <p:sldId id="341" r:id="rId79"/>
    <p:sldId id="342" r:id="rId80"/>
    <p:sldId id="343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-2490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298AF-3C66-4564-A0D2-B7F7ED7AC415}" type="datetimeFigureOut">
              <a:rPr lang="es-BO" smtClean="0"/>
              <a:t>27/9/2019</a:t>
            </a:fld>
            <a:endParaRPr lang="es-B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CE298-333F-461E-96ED-FF065070254D}" type="slidenum">
              <a:rPr lang="es-BO" smtClean="0"/>
              <a:t>‹#›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119031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CO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7398322" y="6445250"/>
            <a:ext cx="423863" cy="365125"/>
          </a:xfrm>
        </p:spPr>
        <p:txBody>
          <a:bodyPr/>
          <a:lstStyle>
            <a:lvl1pPr>
              <a:defRPr/>
            </a:lvl1pPr>
          </a:lstStyle>
          <a:p>
            <a:fld id="{14185699-6AF6-40E0-B25D-F0D1961CDC1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0" descr="BCGBravoConsultingG.jpg"/>
          <p:cNvPicPr/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6199" y="75570"/>
            <a:ext cx="784011" cy="725019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709DC3-5546-403B-8777-1190CF9DFB5D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85699-6AF6-40E0-B25D-F0D1961CDC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0013"/>
            <a:ext cx="8382000" cy="738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066800"/>
            <a:ext cx="44958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76200" y="1066800"/>
            <a:ext cx="44958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4572000" y="3733800"/>
            <a:ext cx="44958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2"/>
          </p:nvPr>
        </p:nvSpPr>
        <p:spPr>
          <a:xfrm>
            <a:off x="76200" y="3733800"/>
            <a:ext cx="44958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DIN" pitchFamily="2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  <a:defRPr/>
            </a:lvl1pPr>
            <a:lvl2pPr>
              <a:buClr>
                <a:schemeClr val="bg2">
                  <a:lumMod val="25000"/>
                </a:schemeClr>
              </a:buClr>
              <a:buFont typeface="DIN" pitchFamily="2" charset="0"/>
              <a:buChar char="–"/>
              <a:defRPr/>
            </a:lvl2pPr>
            <a:lvl3pPr>
              <a:buClr>
                <a:schemeClr val="bg2">
                  <a:lumMod val="25000"/>
                </a:schemeClr>
              </a:buClr>
              <a:defRPr/>
            </a:lvl3pPr>
            <a:lvl4pPr>
              <a:buClr>
                <a:schemeClr val="bg2">
                  <a:lumMod val="25000"/>
                </a:schemeClr>
              </a:buCl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3878263" y="6503988"/>
            <a:ext cx="1150937" cy="304800"/>
          </a:xfrm>
        </p:spPr>
        <p:txBody>
          <a:bodyPr/>
          <a:lstStyle>
            <a:lvl1pPr>
              <a:defRPr/>
            </a:lvl1pPr>
          </a:lstStyle>
          <a:p>
            <a:fld id="{2C709DC3-5546-403B-8777-1190CF9DFB5D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800600" y="6492875"/>
            <a:ext cx="2895600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12200" y="6492875"/>
            <a:ext cx="431800" cy="365125"/>
          </a:xfrm>
        </p:spPr>
        <p:txBody>
          <a:bodyPr/>
          <a:lstStyle>
            <a:lvl1pPr>
              <a:defRPr smtClean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14185699-6AF6-40E0-B25D-F0D1961CDC1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0" descr="BCGBravoConsultingG.jpg"/>
          <p:cNvPicPr/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6199" y="75570"/>
            <a:ext cx="784011" cy="725019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709DC3-5546-403B-8777-1190CF9DFB5D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85699-6AF6-40E0-B25D-F0D1961CDC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bg2">
                  <a:lumMod val="25000"/>
                </a:schemeClr>
              </a:buClr>
              <a:buFont typeface="DIN" pitchFamily="2" charset="0"/>
              <a:buChar char="–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bg2">
                  <a:lumMod val="25000"/>
                </a:schemeClr>
              </a:buClr>
              <a:buFont typeface="DIN" pitchFamily="2" charset="0"/>
              <a:buChar char="–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709DC3-5546-403B-8777-1190CF9DFB5D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85699-6AF6-40E0-B25D-F0D1961CDC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709DC3-5546-403B-8777-1190CF9DFB5D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85699-6AF6-40E0-B25D-F0D1961CDC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709DC3-5546-403B-8777-1190CF9DFB5D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85699-6AF6-40E0-B25D-F0D1961CDC1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6" y="6477000"/>
            <a:ext cx="769263" cy="360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" y="76200"/>
            <a:ext cx="8988156" cy="715962"/>
          </a:xfrm>
        </p:spPr>
        <p:txBody>
          <a:bodyPr/>
          <a:lstStyle>
            <a:lvl1pPr>
              <a:defRPr sz="3200" b="1"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B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709DC3-5546-403B-8777-1190CF9DFB5D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52400" y="6492875"/>
            <a:ext cx="415925" cy="365125"/>
          </a:xfrm>
        </p:spPr>
        <p:txBody>
          <a:bodyPr/>
          <a:lstStyle>
            <a:lvl1pPr>
              <a:defRPr/>
            </a:lvl1pPr>
          </a:lstStyle>
          <a:p>
            <a:fld id="{14185699-6AF6-40E0-B25D-F0D1961CDC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s-CO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709DC3-5546-403B-8777-1190CF9DFB5D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85699-6AF6-40E0-B25D-F0D1961CDC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709DC3-5546-403B-8777-1190CF9DFB5D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85699-6AF6-40E0-B25D-F0D1961CDC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A6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Rectángulo"/>
          <p:cNvSpPr/>
          <p:nvPr/>
        </p:nvSpPr>
        <p:spPr>
          <a:xfrm rot="10800000">
            <a:off x="0" y="0"/>
            <a:ext cx="9144000" cy="6430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dirty="0">
              <a:solidFill>
                <a:schemeClr val="tx2">
                  <a:lumMod val="75000"/>
                </a:schemeClr>
              </a:solidFill>
              <a:latin typeface="DIN" pitchFamily="2" charset="0"/>
            </a:endParaRPr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914400" y="46038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</a:t>
            </a:r>
            <a:r>
              <a:rPr lang="es-ES" noProof="0" dirty="0" smtClean="0"/>
              <a:t>clic</a:t>
            </a:r>
            <a:r>
              <a:rPr lang="es-ES" dirty="0" smtClean="0"/>
              <a:t> para modificar el</a:t>
            </a:r>
            <a:endParaRPr lang="es-CO" dirty="0"/>
          </a:p>
        </p:txBody>
      </p:sp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981450" y="64531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50000"/>
                  </a:schemeClr>
                </a:solidFill>
                <a:latin typeface="DIN" pitchFamily="2" charset="0"/>
                <a:cs typeface="+mn-cs"/>
              </a:defRPr>
            </a:lvl1pPr>
          </a:lstStyle>
          <a:p>
            <a:fld id="{2C709DC3-5546-403B-8777-1190CF9DFB5D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452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DIN" pitchFamily="2" charset="0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381000" y="6477000"/>
            <a:ext cx="415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50000"/>
                  </a:schemeClr>
                </a:solidFill>
                <a:latin typeface="DIN" pitchFamily="2" charset="0"/>
                <a:cs typeface="+mn-cs"/>
              </a:defRPr>
            </a:lvl1pPr>
          </a:lstStyle>
          <a:p>
            <a:fld id="{14185699-6AF6-40E0-B25D-F0D1961CDC11}" type="slidenum">
              <a:rPr lang="en-US" smtClean="0"/>
              <a:t>‹#›</a:t>
            </a:fld>
            <a:endParaRPr lang="en-US"/>
          </a:p>
        </p:txBody>
      </p:sp>
      <p:grpSp>
        <p:nvGrpSpPr>
          <p:cNvPr id="1034" name="Group 16"/>
          <p:cNvGrpSpPr>
            <a:grpSpLocks/>
          </p:cNvGrpSpPr>
          <p:nvPr/>
        </p:nvGrpSpPr>
        <p:grpSpPr bwMode="auto">
          <a:xfrm>
            <a:off x="76200" y="838200"/>
            <a:ext cx="8991600" cy="152400"/>
            <a:chOff x="914400" y="990600"/>
            <a:chExt cx="8153400" cy="152400"/>
          </a:xfrm>
        </p:grpSpPr>
        <p:sp>
          <p:nvSpPr>
            <p:cNvPr id="13" name="Rectangle 12"/>
            <p:cNvSpPr/>
            <p:nvPr/>
          </p:nvSpPr>
          <p:spPr>
            <a:xfrm>
              <a:off x="914400" y="990600"/>
              <a:ext cx="8153400" cy="5556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14400" y="1066800"/>
              <a:ext cx="8153400" cy="3651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14400" y="1087438"/>
              <a:ext cx="8153400" cy="5556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17" name="Imagen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8" y="6477000"/>
            <a:ext cx="769263" cy="36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800" kern="1200" cap="all">
          <a:solidFill>
            <a:srgbClr val="10253F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10253F"/>
          </a:solidFill>
          <a:latin typeface="DIN" pitchFamily="2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10253F"/>
          </a:solidFill>
          <a:latin typeface="DIN" pitchFamily="2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10253F"/>
          </a:solidFill>
          <a:latin typeface="DIN" pitchFamily="2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10253F"/>
          </a:solidFill>
          <a:latin typeface="DIN" pitchFamily="2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10253F"/>
          </a:solidFill>
          <a:latin typeface="DIN" pitchFamily="2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10253F"/>
          </a:solidFill>
          <a:latin typeface="DIN" pitchFamily="2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10253F"/>
          </a:solidFill>
          <a:latin typeface="DIN" pitchFamily="2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10253F"/>
          </a:solidFill>
          <a:latin typeface="DIN" pitchFamily="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A452A"/>
        </a:buClr>
        <a:buFont typeface="Arial" charset="0"/>
        <a:buChar char="•"/>
        <a:defRPr sz="3200" kern="1200">
          <a:solidFill>
            <a:srgbClr val="10253F"/>
          </a:solidFill>
          <a:latin typeface="DIN" pitchFamily="2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4A452A"/>
        </a:buClr>
        <a:buFont typeface="DIN" pitchFamily="2" charset="0"/>
        <a:buChar char="–"/>
        <a:defRPr sz="2800" kern="1200">
          <a:solidFill>
            <a:srgbClr val="A9A684"/>
          </a:solidFill>
          <a:latin typeface="DIN" pitchFamily="2" charset="0"/>
          <a:ea typeface="+mn-ea"/>
          <a:cs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4A452A"/>
        </a:buClr>
        <a:buFont typeface="DIN" pitchFamily="2" charset="0"/>
        <a:buChar char="»"/>
        <a:defRPr sz="2400" kern="1200">
          <a:solidFill>
            <a:srgbClr val="A9A684"/>
          </a:solidFill>
          <a:latin typeface="DIN" pitchFamily="2" charset="0"/>
          <a:ea typeface="+mn-ea"/>
          <a:cs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4A452A"/>
        </a:buClr>
        <a:buFont typeface="Wingdings" pitchFamily="2" charset="2"/>
        <a:buChar char="Ø"/>
        <a:defRPr sz="2000" kern="1200">
          <a:solidFill>
            <a:srgbClr val="A9A684"/>
          </a:solidFill>
          <a:latin typeface="DIN" pitchFamily="2" charset="0"/>
          <a:ea typeface="+mn-ea"/>
          <a:cs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A9A684"/>
          </a:solidFill>
          <a:latin typeface="DIN" pitchFamily="2" charset="0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62000" y="23399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bg1"/>
                </a:solidFill>
                <a:latin typeface="DIN" pitchFamily="2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</a:rPr>
              <a:t>Executive summary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</a:rPr>
              <a:t>VILLAVICENCIO</a:t>
            </a: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3657600"/>
            <a:ext cx="6400800" cy="2438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DIN" pitchFamily="2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DIN" pitchFamily="2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685800" fontAlgn="auto">
              <a:lnSpc>
                <a:spcPct val="80000"/>
              </a:lnSpc>
              <a:spcAft>
                <a:spcPts val="0"/>
              </a:spcAft>
              <a:buSzTx/>
              <a:tabLst/>
              <a:defRPr/>
            </a:pPr>
            <a:r>
              <a:rPr lang="en-US" sz="2800" dirty="0">
                <a:solidFill>
                  <a:srgbClr val="00002E"/>
                </a:solidFill>
                <a:latin typeface="Arial" pitchFamily="34" charset="0"/>
              </a:rPr>
              <a:t>Prepared for</a:t>
            </a:r>
          </a:p>
          <a:p>
            <a:pPr marR="0" lvl="0" defTabSz="685800" fontAlgn="auto">
              <a:lnSpc>
                <a:spcPct val="80000"/>
              </a:lnSpc>
              <a:spcAft>
                <a:spcPts val="0"/>
              </a:spcAft>
              <a:buSzTx/>
              <a:tabLst/>
              <a:defRPr/>
            </a:pPr>
            <a:r>
              <a:rPr lang="en-US" sz="2800" b="1" dirty="0">
                <a:solidFill>
                  <a:srgbClr val="00002E"/>
                </a:solidFill>
                <a:latin typeface="Arial" pitchFamily="34" charset="0"/>
              </a:rPr>
              <a:t>TERPEL</a:t>
            </a:r>
          </a:p>
          <a:p>
            <a:pPr marR="0" lvl="0" defTabSz="685800" fontAlgn="auto">
              <a:lnSpc>
                <a:spcPct val="80000"/>
              </a:lnSpc>
              <a:spcAft>
                <a:spcPts val="0"/>
              </a:spcAft>
              <a:buSzTx/>
              <a:tabLst/>
              <a:defRPr/>
            </a:pPr>
            <a:r>
              <a:rPr lang="en-US" sz="2800" dirty="0">
                <a:solidFill>
                  <a:srgbClr val="00002E"/>
                </a:solidFill>
                <a:latin typeface="Arial" pitchFamily="34" charset="0"/>
              </a:rPr>
              <a:t>by</a:t>
            </a:r>
          </a:p>
          <a:p>
            <a:pPr marR="0" lvl="0" defTabSz="685800" fontAlgn="auto">
              <a:lnSpc>
                <a:spcPct val="80000"/>
              </a:lnSpc>
              <a:spcAft>
                <a:spcPts val="0"/>
              </a:spcAft>
              <a:buSzTx/>
              <a:tabLst/>
              <a:defRPr/>
            </a:pPr>
            <a:r>
              <a:rPr lang="en-US" sz="2800" dirty="0">
                <a:solidFill>
                  <a:srgbClr val="00002E"/>
                </a:solidFill>
                <a:latin typeface="Arial" pitchFamily="34" charset="0"/>
              </a:rPr>
              <a:t>Bravo Consulting Group, Inc.</a:t>
            </a:r>
          </a:p>
          <a:p>
            <a:pPr marR="0" lvl="0" defTabSz="685800" fontAlgn="auto">
              <a:lnSpc>
                <a:spcPct val="80000"/>
              </a:lnSpc>
              <a:spcAft>
                <a:spcPts val="0"/>
              </a:spcAft>
              <a:buSzTx/>
              <a:tabLst/>
              <a:defRPr/>
            </a:pPr>
            <a:r>
              <a:rPr lang="en-US" sz="2800" dirty="0" smtClean="0">
                <a:solidFill>
                  <a:srgbClr val="00002E"/>
                </a:solidFill>
                <a:latin typeface="Arial" pitchFamily="34" charset="0"/>
              </a:rPr>
              <a:t>October 2019</a:t>
            </a:r>
            <a:endParaRPr lang="en-US" sz="2800" dirty="0">
              <a:solidFill>
                <a:srgbClr val="00002E"/>
              </a:solidFill>
              <a:latin typeface="Arial" pitchFamily="34" charset="0"/>
            </a:endParaRPr>
          </a:p>
        </p:txBody>
      </p:sp>
      <p:pic>
        <p:nvPicPr>
          <p:cNvPr id="5" name="Picture 3" descr="BCGBravoConsultingG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62400" y="1143000"/>
            <a:ext cx="1371600" cy="1371600"/>
          </a:xfrm>
          <a:prstGeom prst="rect">
            <a:avLst/>
          </a:prstGeom>
          <a:ln>
            <a:solidFill>
              <a:srgbClr val="EEECE1">
                <a:lumMod val="5000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151442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LOCATION VOLUME - GASOLINE</a:t>
            </a:r>
            <a:endParaRPr lang="es-B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19200"/>
            <a:ext cx="8890000" cy="492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02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1F497D">
                    <a:lumMod val="50000"/>
                  </a:srgbClr>
                </a:solidFill>
              </a:rPr>
              <a:t>Location volume effectiveness – </a:t>
            </a:r>
            <a:r>
              <a:rPr lang="en-US" sz="2800" dirty="0" smtClean="0">
                <a:solidFill>
                  <a:srgbClr val="1F497D">
                    <a:lumMod val="50000"/>
                  </a:srgbClr>
                </a:solidFill>
              </a:rPr>
              <a:t>gasoline</a:t>
            </a:r>
            <a:endParaRPr lang="en-US" sz="28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45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73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1F497D">
                    <a:lumMod val="50000"/>
                  </a:srgbClr>
                </a:solidFill>
              </a:rPr>
              <a:t>Facility score - gasoline</a:t>
            </a: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45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02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FACILITY SCORE - GASOLINE</a:t>
            </a:r>
            <a:endParaRPr lang="es-B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19200"/>
            <a:ext cx="8890000" cy="492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64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Brand contribution - gasoline</a:t>
            </a:r>
            <a:endParaRPr lang="en-US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45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87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BRAND CONTRIBUTION - GASOLINE</a:t>
            </a:r>
            <a:endParaRPr lang="es-BO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19200"/>
            <a:ext cx="8890000" cy="492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75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Merchandising score - gasoline</a:t>
            </a: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45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52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MERCHANDISING SCORE - GASOLINE</a:t>
            </a:r>
            <a:endParaRPr lang="es-BO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19200"/>
            <a:ext cx="8890000" cy="492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6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1F497D">
                    <a:lumMod val="50000"/>
                  </a:srgbClr>
                </a:solidFill>
              </a:rPr>
              <a:t>Pricing posture - gasoline</a:t>
            </a: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45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76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PRICING POSTURE - GASOLINE</a:t>
            </a:r>
            <a:endParaRPr lang="es-BO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19200"/>
            <a:ext cx="8890000" cy="492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30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err="1" smtClean="0"/>
              <a:t>Market</a:t>
            </a:r>
            <a:r>
              <a:rPr lang="es-BO" dirty="0" smtClean="0"/>
              <a:t> </a:t>
            </a:r>
            <a:r>
              <a:rPr lang="es-BO" dirty="0" err="1" smtClean="0"/>
              <a:t>area</a:t>
            </a:r>
            <a:endParaRPr lang="es-BO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1084072"/>
            <a:ext cx="6906635" cy="527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073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PRICE THEMATIC MAP - GASOLINE</a:t>
            </a:r>
            <a:endParaRPr lang="es-BO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1084072"/>
            <a:ext cx="7366000" cy="516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066800"/>
            <a:ext cx="2600325" cy="243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11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>
                <a:solidFill>
                  <a:srgbClr val="1F497D">
                    <a:lumMod val="50000"/>
                  </a:srgbClr>
                </a:solidFill>
              </a:rPr>
              <a:t>dealer (intangible) contribution – </a:t>
            </a:r>
            <a:r>
              <a:rPr lang="en-US" sz="2600" dirty="0" smtClean="0">
                <a:solidFill>
                  <a:srgbClr val="1F497D">
                    <a:lumMod val="50000"/>
                  </a:srgbClr>
                </a:solidFill>
              </a:rPr>
              <a:t> gasoline</a:t>
            </a:r>
            <a:endParaRPr lang="en-US" sz="26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45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137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Brand performance </a:t>
            </a:r>
            <a:r>
              <a:rPr lang="en-US" dirty="0" smtClean="0">
                <a:solidFill>
                  <a:srgbClr val="1F497D">
                    <a:lumMod val="50000"/>
                  </a:srgbClr>
                </a:solidFill>
              </a:rPr>
              <a:t>– gasoline</a:t>
            </a: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45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36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MARKET SUMMARY - GASOLINE</a:t>
            </a:r>
            <a:endParaRPr lang="es-BO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19200"/>
            <a:ext cx="8890000" cy="2031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46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724200" y="2808000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baseline="0">
                <a:solidFill>
                  <a:schemeClr val="tx2">
                    <a:lumMod val="50000"/>
                  </a:schemeClr>
                </a:solidFill>
                <a:latin typeface="DIN" pitchFamily="2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all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</a:rPr>
              <a:t>Market summary - diesel</a:t>
            </a:r>
            <a:endParaRPr kumimoji="0" lang="en-US" sz="4400" i="0" u="none" strike="noStrike" kern="1200" cap="all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" name="Text Placeholder 4"/>
          <p:cNvSpPr txBox="1">
            <a:spLocks/>
          </p:cNvSpPr>
          <p:nvPr/>
        </p:nvSpPr>
        <p:spPr>
          <a:xfrm>
            <a:off x="533400" y="2287300"/>
            <a:ext cx="7772400" cy="520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DIN" pitchFamily="2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DIN" pitchFamily="2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Arial" pitchFamily="34" charset="0"/>
              </a:rPr>
              <a:t>Bravo Consulting Group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36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DIESEL SHARES</a:t>
            </a:r>
            <a:endParaRPr lang="es-BO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447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6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NUMBER OF SITES - DIESEL</a:t>
            </a:r>
            <a:endParaRPr lang="es-BO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19200"/>
            <a:ext cx="8890000" cy="492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11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1F497D">
                    <a:lumMod val="50000"/>
                  </a:srgbClr>
                </a:solidFill>
              </a:rPr>
              <a:t>market effectiveness - diesel</a:t>
            </a: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447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833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1F497D">
                    <a:lumMod val="50000"/>
                  </a:srgbClr>
                </a:solidFill>
              </a:rPr>
              <a:t>average volumes - DIESEL</a:t>
            </a: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447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440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AVERAGE VOLUMES - DIESEL</a:t>
            </a:r>
            <a:endParaRPr lang="es-BO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19200"/>
            <a:ext cx="8890000" cy="492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18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685800" y="2747962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baseline="0">
                <a:solidFill>
                  <a:schemeClr val="tx2">
                    <a:lumMod val="50000"/>
                  </a:schemeClr>
                </a:solidFill>
                <a:latin typeface="DIN" pitchFamily="2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all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uLnTx/>
                <a:uFillTx/>
                <a:latin typeface="Arial" pitchFamily="34" charset="0"/>
              </a:rPr>
              <a:t>Market summary - gasoline </a:t>
            </a:r>
            <a:endParaRPr kumimoji="0" lang="en-US" sz="4400" i="0" u="none" strike="noStrike" kern="1200" cap="all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uLnTx/>
              <a:uFillTx/>
              <a:latin typeface="Arial" pitchFamily="34" charset="0"/>
            </a:endParaRPr>
          </a:p>
        </p:txBody>
      </p:sp>
      <p:sp>
        <p:nvSpPr>
          <p:cNvPr id="3" name="Text Placeholder 4"/>
          <p:cNvSpPr txBox="1">
            <a:spLocks/>
          </p:cNvSpPr>
          <p:nvPr/>
        </p:nvSpPr>
        <p:spPr>
          <a:xfrm>
            <a:off x="685800" y="2263548"/>
            <a:ext cx="7772400" cy="520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DIN" pitchFamily="2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DIN" pitchFamily="2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Arial" pitchFamily="34" charset="0"/>
              </a:rPr>
              <a:t>Bravo Consulting Group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5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1F497D">
                    <a:lumMod val="50000"/>
                  </a:srgbClr>
                </a:solidFill>
              </a:rPr>
              <a:t>Location volume - </a:t>
            </a:r>
            <a:r>
              <a:rPr lang="en-US" sz="3200" dirty="0" smtClean="0">
                <a:solidFill>
                  <a:srgbClr val="1F497D">
                    <a:lumMod val="50000"/>
                  </a:srgbClr>
                </a:solidFill>
              </a:rPr>
              <a:t>diesel</a:t>
            </a: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447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78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LOCATION VOLUME - DIESEL</a:t>
            </a:r>
            <a:endParaRPr lang="es-BO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19200"/>
            <a:ext cx="8890000" cy="492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40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>
                <a:solidFill>
                  <a:srgbClr val="1F497D">
                    <a:lumMod val="50000"/>
                  </a:srgbClr>
                </a:solidFill>
              </a:rPr>
              <a:t>Location volume effectiveness – </a:t>
            </a:r>
            <a:r>
              <a:rPr lang="en-US" sz="2900" dirty="0" smtClean="0">
                <a:solidFill>
                  <a:srgbClr val="1F497D">
                    <a:lumMod val="50000"/>
                  </a:srgbClr>
                </a:solidFill>
              </a:rPr>
              <a:t>diesel</a:t>
            </a: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447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82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1F497D">
                    <a:lumMod val="50000"/>
                  </a:srgbClr>
                </a:solidFill>
              </a:rPr>
              <a:t>Facility score - </a:t>
            </a:r>
            <a:r>
              <a:rPr lang="en-US" sz="3200" dirty="0" smtClean="0">
                <a:solidFill>
                  <a:srgbClr val="1F497D">
                    <a:lumMod val="50000"/>
                  </a:srgbClr>
                </a:solidFill>
              </a:rPr>
              <a:t>diesel</a:t>
            </a: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447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68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FACILITY SCORE - DIESEL</a:t>
            </a:r>
            <a:endParaRPr lang="es-BO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19200"/>
            <a:ext cx="8890000" cy="492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086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1F497D">
                    <a:lumMod val="50000"/>
                  </a:srgbClr>
                </a:solidFill>
              </a:rPr>
              <a:t>Brand contribution - </a:t>
            </a:r>
            <a:r>
              <a:rPr lang="en-US" sz="3200" dirty="0" smtClean="0">
                <a:solidFill>
                  <a:srgbClr val="1F497D">
                    <a:lumMod val="50000"/>
                  </a:srgbClr>
                </a:solidFill>
              </a:rPr>
              <a:t>diesel</a:t>
            </a: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447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507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BRAND CONTRIBUTION - DIESEL</a:t>
            </a:r>
            <a:endParaRPr lang="es-BO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19200"/>
            <a:ext cx="8890000" cy="492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23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1F497D">
                    <a:lumMod val="50000"/>
                  </a:srgbClr>
                </a:solidFill>
              </a:rPr>
              <a:t>Merchandising score - </a:t>
            </a:r>
            <a:r>
              <a:rPr lang="en-US" sz="3200" dirty="0" smtClean="0">
                <a:solidFill>
                  <a:srgbClr val="1F497D">
                    <a:lumMod val="50000"/>
                  </a:srgbClr>
                </a:solidFill>
              </a:rPr>
              <a:t>diesel</a:t>
            </a: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447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86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Merchandising score - diesel</a:t>
            </a:r>
            <a:endParaRPr lang="es-BO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19200"/>
            <a:ext cx="8890000" cy="492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87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1F497D">
                    <a:lumMod val="50000"/>
                  </a:srgbClr>
                </a:solidFill>
              </a:rPr>
              <a:t>Pricing posture - </a:t>
            </a:r>
            <a:r>
              <a:rPr lang="en-US" sz="3200" dirty="0" smtClean="0">
                <a:solidFill>
                  <a:srgbClr val="1F497D">
                    <a:lumMod val="50000"/>
                  </a:srgbClr>
                </a:solidFill>
              </a:rPr>
              <a:t>diesel</a:t>
            </a: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447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50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GASOLINE SHARES</a:t>
            </a:r>
            <a:endParaRPr lang="es-BO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447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22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Pricing posture - diesel</a:t>
            </a:r>
            <a:endParaRPr lang="es-BO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19200"/>
            <a:ext cx="8890000" cy="492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74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PRICE THEMATIC MAP - DIESEL</a:t>
            </a:r>
            <a:endParaRPr lang="es-BO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1465072"/>
            <a:ext cx="7366000" cy="4827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33475"/>
            <a:ext cx="2590800" cy="240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70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solidFill>
                  <a:srgbClr val="1F497D">
                    <a:lumMod val="50000"/>
                  </a:srgbClr>
                </a:solidFill>
              </a:rPr>
              <a:t>dealer (intangible) contribution – </a:t>
            </a:r>
            <a:r>
              <a:rPr lang="en-US" sz="2800" dirty="0" smtClean="0">
                <a:solidFill>
                  <a:srgbClr val="1F497D">
                    <a:lumMod val="50000"/>
                  </a:srgbClr>
                </a:solidFill>
              </a:rPr>
              <a:t>diesel</a:t>
            </a: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447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25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1F497D">
                    <a:lumMod val="50000"/>
                  </a:srgbClr>
                </a:solidFill>
              </a:rPr>
              <a:t>Brand performance </a:t>
            </a:r>
            <a:r>
              <a:rPr lang="en-US" sz="3200" dirty="0" smtClean="0">
                <a:solidFill>
                  <a:srgbClr val="1F497D">
                    <a:lumMod val="50000"/>
                  </a:srgbClr>
                </a:solidFill>
              </a:rPr>
              <a:t>– diesel</a:t>
            </a: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447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29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MARKET SUMMARY - DIESEL</a:t>
            </a:r>
            <a:endParaRPr lang="es-BO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19200"/>
            <a:ext cx="8890000" cy="244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44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685800" y="2806700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baseline="0">
                <a:solidFill>
                  <a:schemeClr val="tx2">
                    <a:lumMod val="50000"/>
                  </a:schemeClr>
                </a:solidFill>
                <a:latin typeface="DIN" pitchFamily="2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all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</a:rPr>
              <a:t>QUADRANT –TERPEL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all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</a:rPr>
              <a:t>gasoline &amp; diesel</a:t>
            </a:r>
            <a:endParaRPr kumimoji="0" lang="en-US" sz="4400" b="1" i="0" u="none" strike="noStrike" kern="1200" cap="all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" name="Text Placeholder 4"/>
          <p:cNvSpPr txBox="1">
            <a:spLocks/>
          </p:cNvSpPr>
          <p:nvPr/>
        </p:nvSpPr>
        <p:spPr>
          <a:xfrm>
            <a:off x="685800" y="2286000"/>
            <a:ext cx="7772400" cy="520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DIN" pitchFamily="2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DIN" pitchFamily="2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Arial" pitchFamily="34" charset="0"/>
              </a:rPr>
              <a:t>Bravo Consulting group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38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QUADRANT – GASOLINE &amp; DIESEL</a:t>
            </a:r>
            <a:endParaRPr lang="es-BO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19200"/>
            <a:ext cx="8890000" cy="5029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155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685800" y="2806700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baseline="0">
                <a:solidFill>
                  <a:schemeClr val="tx2">
                    <a:lumMod val="50000"/>
                  </a:schemeClr>
                </a:solidFill>
                <a:latin typeface="DIN" pitchFamily="2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all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</a:rPr>
              <a:t>Performance analysis </a:t>
            </a:r>
            <a:br>
              <a:rPr kumimoji="0" lang="en-US" sz="4400" b="1" i="0" u="none" strike="noStrike" kern="1200" cap="all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</a:rPr>
            </a:br>
            <a:r>
              <a:rPr kumimoji="0" lang="en-US" sz="4400" b="1" i="0" u="none" strike="noStrike" kern="1200" cap="all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</a:rPr>
              <a:t>gasoline &amp; diesel</a:t>
            </a:r>
            <a:endParaRPr kumimoji="0" lang="en-US" sz="4400" b="1" i="0" u="none" strike="noStrike" kern="1200" cap="all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" name="Text Placeholder 4"/>
          <p:cNvSpPr txBox="1">
            <a:spLocks/>
          </p:cNvSpPr>
          <p:nvPr/>
        </p:nvSpPr>
        <p:spPr>
          <a:xfrm>
            <a:off x="685800" y="2286000"/>
            <a:ext cx="7772400" cy="520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DIN" pitchFamily="2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DIN" pitchFamily="2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Arial" pitchFamily="34" charset="0"/>
              </a:rPr>
              <a:t>Bravo Consulting group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7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sz="2800" dirty="0" smtClean="0"/>
              <a:t>PERFORMANCE ANALYSIS – GASOLINE &amp; DIESEL</a:t>
            </a:r>
            <a:endParaRPr lang="es-BO" sz="2800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143000"/>
            <a:ext cx="8890000" cy="500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11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722313" y="2828925"/>
            <a:ext cx="7772400" cy="136207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800" kern="1200" cap="all">
                <a:solidFill>
                  <a:srgbClr val="10253F"/>
                </a:solidFill>
                <a:latin typeface="DIN" pitchFamily="2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10253F"/>
                </a:solidFill>
                <a:latin typeface="DIN" pitchFamily="2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10253F"/>
                </a:solidFill>
                <a:latin typeface="DIN" pitchFamily="2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10253F"/>
                </a:solidFill>
                <a:latin typeface="DIN" pitchFamily="2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10253F"/>
                </a:solidFill>
                <a:latin typeface="DIN" pitchFamily="2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10253F"/>
                </a:solidFill>
                <a:latin typeface="DIN" pitchFamily="2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10253F"/>
                </a:solidFill>
                <a:latin typeface="DIN" pitchFamily="2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10253F"/>
                </a:solidFill>
                <a:latin typeface="DIN" pitchFamily="2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10253F"/>
                </a:solidFill>
                <a:latin typeface="DIN" pitchFamily="2" charset="0"/>
                <a:cs typeface="Arial" charset="0"/>
              </a:defRPr>
            </a:lvl9pPr>
          </a:lstStyle>
          <a:p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Market summary - GNV 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22313" y="2308225"/>
            <a:ext cx="7772400" cy="5207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A452A"/>
              </a:buClr>
              <a:buFont typeface="Arial" charset="0"/>
              <a:buChar char="•"/>
              <a:defRPr sz="3200" kern="1200">
                <a:solidFill>
                  <a:srgbClr val="10253F"/>
                </a:solidFill>
                <a:latin typeface="DIN" pitchFamily="2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A452A"/>
              </a:buClr>
              <a:buFont typeface="DIN" pitchFamily="2" charset="0"/>
              <a:buChar char="–"/>
              <a:defRPr sz="2800" kern="1200">
                <a:solidFill>
                  <a:srgbClr val="A9A684"/>
                </a:solidFill>
                <a:latin typeface="DIN" pitchFamily="2" charset="0"/>
                <a:ea typeface="+mn-ea"/>
                <a:cs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A452A"/>
              </a:buClr>
              <a:buFont typeface="DIN" pitchFamily="2" charset="0"/>
              <a:buChar char="»"/>
              <a:defRPr sz="2400" kern="1200">
                <a:solidFill>
                  <a:srgbClr val="A9A684"/>
                </a:solidFill>
                <a:latin typeface="DIN" pitchFamily="2" charset="0"/>
                <a:ea typeface="+mn-ea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A452A"/>
              </a:buClr>
              <a:buFont typeface="Wingdings" pitchFamily="2" charset="2"/>
              <a:buChar char="Ø"/>
              <a:defRPr sz="2000" kern="1200">
                <a:solidFill>
                  <a:srgbClr val="A9A684"/>
                </a:solidFill>
                <a:latin typeface="DIN" pitchFamily="2" charset="0"/>
                <a:ea typeface="+mn-ea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A9A684"/>
                </a:solidFill>
                <a:latin typeface="DIN" pitchFamily="2" charset="0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Bravo Consulting Group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48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NUMBER OF SITES - GASOLINE</a:t>
            </a:r>
            <a:endParaRPr lang="es-B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19200"/>
            <a:ext cx="8890000" cy="492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68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err="1" smtClean="0"/>
              <a:t>Gnv</a:t>
            </a:r>
            <a:r>
              <a:rPr lang="es-BO" dirty="0" smtClean="0"/>
              <a:t> SHARES</a:t>
            </a:r>
            <a:endParaRPr lang="es-BO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447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40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NUMBER OF SITES - </a:t>
            </a:r>
            <a:r>
              <a:rPr lang="es-BO" dirty="0" err="1" smtClean="0"/>
              <a:t>gnv</a:t>
            </a:r>
            <a:endParaRPr lang="es-BO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19200"/>
            <a:ext cx="8890000" cy="492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8801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err="1" smtClean="0"/>
              <a:t>Gnv</a:t>
            </a:r>
            <a:r>
              <a:rPr lang="es-BO" dirty="0" smtClean="0"/>
              <a:t> MARKET EFFECTIVENESS</a:t>
            </a:r>
            <a:endParaRPr lang="es-BO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447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9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AVERAGE VOLUMES - GNV</a:t>
            </a:r>
            <a:endParaRPr lang="es-BO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447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47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/>
              <a:t>AVERAGE VOLUMES - GNV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47800"/>
            <a:ext cx="8890000" cy="4459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0968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LOCATION VOLUME - GNV</a:t>
            </a:r>
            <a:endParaRPr lang="es-BO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447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50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/>
              <a:t>LOCATION VOLUME - </a:t>
            </a:r>
            <a:r>
              <a:rPr lang="es-BO" dirty="0" smtClean="0"/>
              <a:t>GNV</a:t>
            </a:r>
            <a:endParaRPr lang="es-BO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47800"/>
            <a:ext cx="8890000" cy="4459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2736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LOCATION VOLUME EFFECTIVENESS - GNV</a:t>
            </a:r>
            <a:endParaRPr lang="es-BO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447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78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FACILITY SCORE - GNV</a:t>
            </a:r>
            <a:endParaRPr lang="es-BO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447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00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/>
              <a:t>FACILITY SCORE - </a:t>
            </a:r>
            <a:r>
              <a:rPr lang="es-BO" dirty="0" smtClean="0"/>
              <a:t>GNV</a:t>
            </a:r>
            <a:endParaRPr lang="es-BO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47800"/>
            <a:ext cx="8890000" cy="4459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798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Gasoline market effectiveness</a:t>
            </a:r>
            <a:endParaRPr lang="en-US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45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54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BRAND CONTRIBUTION - GNV</a:t>
            </a:r>
            <a:endParaRPr lang="es-B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447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11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/>
              <a:t>BRAND CONTRIBUTION - </a:t>
            </a:r>
            <a:r>
              <a:rPr lang="es-BO" dirty="0" smtClean="0"/>
              <a:t>GNV</a:t>
            </a:r>
            <a:endParaRPr lang="es-BO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47800"/>
            <a:ext cx="8890000" cy="4459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7176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MERCHANDISING SCORE - GNV</a:t>
            </a:r>
            <a:endParaRPr lang="es-BO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447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25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/>
              <a:t>MERCHANDISING SCORE - </a:t>
            </a:r>
            <a:r>
              <a:rPr lang="es-BO" dirty="0" smtClean="0"/>
              <a:t>GNV</a:t>
            </a:r>
            <a:endParaRPr lang="es-BO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4459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09845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PRICING POSTURE - GNV</a:t>
            </a:r>
            <a:endParaRPr lang="es-B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447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77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/>
              <a:t>PRICING POSTURE - </a:t>
            </a:r>
            <a:r>
              <a:rPr lang="es-BO" dirty="0" smtClean="0"/>
              <a:t>GNV</a:t>
            </a:r>
            <a:endParaRPr lang="es-BO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4459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6479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PRICE THEMATIC MAP - GNV</a:t>
            </a:r>
            <a:endParaRPr lang="es-BO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3" b="2029"/>
          <a:stretch/>
        </p:blipFill>
        <p:spPr bwMode="auto">
          <a:xfrm>
            <a:off x="1143000" y="1066800"/>
            <a:ext cx="7645400" cy="525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066800"/>
            <a:ext cx="292417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25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sz="3000" dirty="0" smtClean="0"/>
              <a:t>DEALER (INTANGIBLE) CONTRIBUTION - GNV</a:t>
            </a:r>
            <a:endParaRPr lang="es-BO" sz="3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447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88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BRAND PERFORMANCE - GNV</a:t>
            </a:r>
            <a:endParaRPr lang="es-B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447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81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MARKET SUMMARY - GNV</a:t>
            </a:r>
            <a:endParaRPr lang="es-BO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19200"/>
            <a:ext cx="8890000" cy="2064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23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1F497D">
                    <a:lumMod val="50000"/>
                  </a:srgbClr>
                </a:solidFill>
              </a:rPr>
              <a:t>Gasoline average volumes</a:t>
            </a: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45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940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724200" y="2808000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baseline="0">
                <a:solidFill>
                  <a:schemeClr val="tx2">
                    <a:lumMod val="50000"/>
                  </a:schemeClr>
                </a:solidFill>
                <a:latin typeface="DIN" pitchFamily="2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all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</a:rPr>
              <a:t>OUTLET REVIEW</a:t>
            </a:r>
            <a:endParaRPr kumimoji="0" lang="en-US" sz="4400" i="0" u="none" strike="noStrike" kern="1200" cap="all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" name="Text Placeholder 4"/>
          <p:cNvSpPr txBox="1">
            <a:spLocks/>
          </p:cNvSpPr>
          <p:nvPr/>
        </p:nvSpPr>
        <p:spPr>
          <a:xfrm>
            <a:off x="533400" y="2287300"/>
            <a:ext cx="7772400" cy="520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DIN" pitchFamily="2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DIN" pitchFamily="2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Arial" pitchFamily="34" charset="0"/>
              </a:rPr>
              <a:t>Bravo Consulting Group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00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000000"/>
                </a:solidFill>
                <a:latin typeface="ARIAL"/>
              </a:rPr>
              <a:t>BCG ID 70102 - </a:t>
            </a:r>
            <a:r>
              <a:rPr lang="es-MX" dirty="0" err="1" smtClean="0">
                <a:solidFill>
                  <a:srgbClr val="000000"/>
                </a:solidFill>
                <a:latin typeface="ARIAL"/>
              </a:rPr>
              <a:t>madigas</a:t>
            </a:r>
            <a:endParaRPr lang="es-BO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416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459478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>
                <a:solidFill>
                  <a:srgbClr val="000000"/>
                </a:solidFill>
                <a:latin typeface="ARIAL"/>
              </a:rPr>
              <a:t>BCG ID 70104 – </a:t>
            </a:r>
            <a:r>
              <a:rPr lang="es-BO" dirty="0" err="1" smtClean="0">
                <a:solidFill>
                  <a:srgbClr val="000000"/>
                </a:solidFill>
                <a:latin typeface="ARIAL"/>
              </a:rPr>
              <a:t>m&amp;m</a:t>
            </a:r>
            <a:r>
              <a:rPr lang="es-BO" dirty="0" smtClean="0">
                <a:solidFill>
                  <a:srgbClr val="000000"/>
                </a:solidFill>
                <a:latin typeface="ARIAL"/>
              </a:rPr>
              <a:t> del llano</a:t>
            </a:r>
            <a:endParaRPr lang="es-BO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416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4229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>
                <a:solidFill>
                  <a:srgbClr val="000000"/>
                </a:solidFill>
                <a:latin typeface="ARIAL"/>
              </a:rPr>
              <a:t>BCG ID 70105 - </a:t>
            </a:r>
            <a:r>
              <a:rPr lang="es-BO" dirty="0" err="1" smtClean="0">
                <a:solidFill>
                  <a:srgbClr val="000000"/>
                </a:solidFill>
                <a:latin typeface="ARIAL"/>
              </a:rPr>
              <a:t>montecarlo</a:t>
            </a:r>
            <a:endParaRPr lang="es-BO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416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12574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>
                <a:solidFill>
                  <a:srgbClr val="000000"/>
                </a:solidFill>
                <a:latin typeface="ARIAL"/>
              </a:rPr>
              <a:t>BCG ID 70110 – </a:t>
            </a:r>
            <a:r>
              <a:rPr lang="es-BO" dirty="0" err="1" smtClean="0">
                <a:solidFill>
                  <a:srgbClr val="000000"/>
                </a:solidFill>
                <a:latin typeface="ARIAL"/>
              </a:rPr>
              <a:t>milenium</a:t>
            </a:r>
            <a:r>
              <a:rPr lang="es-BO" dirty="0" smtClean="0">
                <a:solidFill>
                  <a:srgbClr val="000000"/>
                </a:solidFill>
                <a:latin typeface="ARIAL"/>
              </a:rPr>
              <a:t> gas pavitos</a:t>
            </a:r>
            <a:endParaRPr lang="es-BO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416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513604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>
                <a:solidFill>
                  <a:srgbClr val="000000"/>
                </a:solidFill>
                <a:latin typeface="ARIAL"/>
              </a:rPr>
              <a:t>BCG ID 70201 - elite</a:t>
            </a:r>
            <a:endParaRPr lang="es-BO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416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54281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>
                <a:solidFill>
                  <a:srgbClr val="000000"/>
                </a:solidFill>
                <a:latin typeface="ARIAL"/>
              </a:rPr>
              <a:t>BCG ID 70202 - </a:t>
            </a:r>
            <a:r>
              <a:rPr lang="es-BO" dirty="0" err="1" smtClean="0">
                <a:solidFill>
                  <a:srgbClr val="000000"/>
                </a:solidFill>
                <a:latin typeface="ARIAL"/>
              </a:rPr>
              <a:t>catama</a:t>
            </a:r>
            <a:endParaRPr lang="es-BO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416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57601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>
                <a:solidFill>
                  <a:srgbClr val="000000"/>
                </a:solidFill>
                <a:latin typeface="ARIAL"/>
              </a:rPr>
              <a:t>BCG ID 70206 – llanos del oriente</a:t>
            </a:r>
            <a:endParaRPr lang="es-BO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416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03556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>
                <a:solidFill>
                  <a:srgbClr val="000000"/>
                </a:solidFill>
                <a:latin typeface="ARIAL"/>
              </a:rPr>
              <a:t>BCG ID 70210 - </a:t>
            </a:r>
            <a:r>
              <a:rPr lang="es-BO" dirty="0">
                <a:solidFill>
                  <a:srgbClr val="000000"/>
                </a:solidFill>
                <a:latin typeface="ARIAL"/>
              </a:rPr>
              <a:t>LAS PALMAS</a:t>
            </a:r>
            <a:endParaRPr lang="es-BO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416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94752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>
                <a:solidFill>
                  <a:srgbClr val="000000"/>
                </a:solidFill>
                <a:latin typeface="ARIAL"/>
              </a:rPr>
              <a:t>BCG ID 70309 - </a:t>
            </a:r>
            <a:r>
              <a:rPr lang="es-BO" dirty="0" err="1" smtClean="0">
                <a:solidFill>
                  <a:srgbClr val="000000"/>
                </a:solidFill>
                <a:latin typeface="ARIAL"/>
              </a:rPr>
              <a:t>surtillanos</a:t>
            </a:r>
            <a:endParaRPr lang="es-BO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416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43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GASOLINE AVERAGE VOLUMES</a:t>
            </a:r>
            <a:endParaRPr lang="es-B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19200"/>
            <a:ext cx="8890000" cy="492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26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sz="2400" dirty="0">
                <a:solidFill>
                  <a:srgbClr val="000000"/>
                </a:solidFill>
                <a:latin typeface="ARIAL"/>
              </a:rPr>
              <a:t>BCG ID </a:t>
            </a:r>
            <a:r>
              <a:rPr lang="es-BO" sz="2400" dirty="0" smtClean="0">
                <a:solidFill>
                  <a:srgbClr val="000000"/>
                </a:solidFill>
                <a:latin typeface="ARIAL"/>
              </a:rPr>
              <a:t>70313 </a:t>
            </a:r>
            <a:r>
              <a:rPr lang="es-BO" sz="2400" dirty="0">
                <a:solidFill>
                  <a:srgbClr val="000000"/>
                </a:solidFill>
                <a:latin typeface="ARIAL"/>
              </a:rPr>
              <a:t>- </a:t>
            </a:r>
            <a:r>
              <a:rPr lang="es-MX" sz="2400" dirty="0">
                <a:solidFill>
                  <a:srgbClr val="000000"/>
                </a:solidFill>
                <a:latin typeface="ARIAL"/>
              </a:rPr>
              <a:t>MILENIUMGAS SEÑORA </a:t>
            </a:r>
            <a:r>
              <a:rPr lang="es-MX" sz="2400" dirty="0" smtClean="0">
                <a:solidFill>
                  <a:srgbClr val="000000"/>
                </a:solidFill>
                <a:latin typeface="ARIAL"/>
              </a:rPr>
              <a:t>VILLAVICENCIO </a:t>
            </a:r>
            <a:endParaRPr lang="es-BO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416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542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1F497D">
                    <a:lumMod val="50000"/>
                  </a:srgbClr>
                </a:solidFill>
              </a:rPr>
              <a:t>Location volume - gasoline</a:t>
            </a: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65072"/>
            <a:ext cx="8890000" cy="45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52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CG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CG_Template.potx" id="{40A729E5-4EFC-4454-A0D3-E84B0699488C}" vid="{C9ADC6A0-F3F4-4F18-8991-0EA84048F29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BCG_Template</Template>
  <TotalTime>1078</TotalTime>
  <Words>375</Words>
  <Application>Microsoft Office PowerPoint</Application>
  <PresentationFormat>On-screen Show (4:3)</PresentationFormat>
  <Paragraphs>93</Paragraphs>
  <Slides>80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1" baseType="lpstr">
      <vt:lpstr>BCG_Template</vt:lpstr>
      <vt:lpstr>PowerPoint Presentation</vt:lpstr>
      <vt:lpstr>Market area</vt:lpstr>
      <vt:lpstr>PowerPoint Presentation</vt:lpstr>
      <vt:lpstr>GASOLINE SHARES</vt:lpstr>
      <vt:lpstr>NUMBER OF SITES - GASOLINE</vt:lpstr>
      <vt:lpstr>Gasoline market effectiveness</vt:lpstr>
      <vt:lpstr>Gasoline average volumes</vt:lpstr>
      <vt:lpstr>GASOLINE AVERAGE VOLUMES</vt:lpstr>
      <vt:lpstr>Location volume - gasoline</vt:lpstr>
      <vt:lpstr>LOCATION VOLUME - GASOLINE</vt:lpstr>
      <vt:lpstr>Location volume effectiveness – gasoline</vt:lpstr>
      <vt:lpstr>Facility score - gasoline</vt:lpstr>
      <vt:lpstr>FACILITY SCORE - GASOLINE</vt:lpstr>
      <vt:lpstr>Brand contribution - gasoline</vt:lpstr>
      <vt:lpstr>BRAND CONTRIBUTION - GASOLINE</vt:lpstr>
      <vt:lpstr>Merchandising score - gasoline</vt:lpstr>
      <vt:lpstr>MERCHANDISING SCORE - GASOLINE</vt:lpstr>
      <vt:lpstr>Pricing posture - gasoline</vt:lpstr>
      <vt:lpstr>PRICING POSTURE - GASOLINE</vt:lpstr>
      <vt:lpstr>PRICE THEMATIC MAP - GASOLINE</vt:lpstr>
      <vt:lpstr>dealer (intangible) contribution –  gasoline</vt:lpstr>
      <vt:lpstr>Brand performance – gasoline</vt:lpstr>
      <vt:lpstr>MARKET SUMMARY - GASOLINE</vt:lpstr>
      <vt:lpstr>PowerPoint Presentation</vt:lpstr>
      <vt:lpstr>DIESEL SHARES</vt:lpstr>
      <vt:lpstr>NUMBER OF SITES - DIESEL</vt:lpstr>
      <vt:lpstr>market effectiveness - diesel</vt:lpstr>
      <vt:lpstr>average volumes - DIESEL</vt:lpstr>
      <vt:lpstr>AVERAGE VOLUMES - DIESEL</vt:lpstr>
      <vt:lpstr>Location volume - diesel</vt:lpstr>
      <vt:lpstr>LOCATION VOLUME - DIESEL</vt:lpstr>
      <vt:lpstr>Location volume effectiveness – diesel</vt:lpstr>
      <vt:lpstr>Facility score - diesel</vt:lpstr>
      <vt:lpstr>FACILITY SCORE - DIESEL</vt:lpstr>
      <vt:lpstr>Brand contribution - diesel</vt:lpstr>
      <vt:lpstr>BRAND CONTRIBUTION - DIESEL</vt:lpstr>
      <vt:lpstr>Merchandising score - diesel</vt:lpstr>
      <vt:lpstr>Merchandising score - diesel</vt:lpstr>
      <vt:lpstr>Pricing posture - diesel</vt:lpstr>
      <vt:lpstr>Pricing posture - diesel</vt:lpstr>
      <vt:lpstr>PRICE THEMATIC MAP - DIESEL</vt:lpstr>
      <vt:lpstr>dealer (intangible) contribution – diesel</vt:lpstr>
      <vt:lpstr>Brand performance – diesel</vt:lpstr>
      <vt:lpstr>MARKET SUMMARY - DIESEL</vt:lpstr>
      <vt:lpstr>PowerPoint Presentation</vt:lpstr>
      <vt:lpstr>QUADRANT – GASOLINE &amp; DIESEL</vt:lpstr>
      <vt:lpstr>PowerPoint Presentation</vt:lpstr>
      <vt:lpstr>PERFORMANCE ANALYSIS – GASOLINE &amp; DIESEL</vt:lpstr>
      <vt:lpstr>PowerPoint Presentation</vt:lpstr>
      <vt:lpstr>Gnv SHARES</vt:lpstr>
      <vt:lpstr>NUMBER OF SITES - gnv</vt:lpstr>
      <vt:lpstr>Gnv MARKET EFFECTIVENESS</vt:lpstr>
      <vt:lpstr>AVERAGE VOLUMES - GNV</vt:lpstr>
      <vt:lpstr>AVERAGE VOLUMES - GNV</vt:lpstr>
      <vt:lpstr>LOCATION VOLUME - GNV</vt:lpstr>
      <vt:lpstr>LOCATION VOLUME - GNV</vt:lpstr>
      <vt:lpstr>LOCATION VOLUME EFFECTIVENESS - GNV</vt:lpstr>
      <vt:lpstr>FACILITY SCORE - GNV</vt:lpstr>
      <vt:lpstr>FACILITY SCORE - GNV</vt:lpstr>
      <vt:lpstr>BRAND CONTRIBUTION - GNV</vt:lpstr>
      <vt:lpstr>BRAND CONTRIBUTION - GNV</vt:lpstr>
      <vt:lpstr>MERCHANDISING SCORE - GNV</vt:lpstr>
      <vt:lpstr>MERCHANDISING SCORE - GNV</vt:lpstr>
      <vt:lpstr>PRICING POSTURE - GNV</vt:lpstr>
      <vt:lpstr>PRICING POSTURE - GNV</vt:lpstr>
      <vt:lpstr>PRICE THEMATIC MAP - GNV</vt:lpstr>
      <vt:lpstr>DEALER (INTANGIBLE) CONTRIBUTION - GNV</vt:lpstr>
      <vt:lpstr>BRAND PERFORMANCE - GNV</vt:lpstr>
      <vt:lpstr>MARKET SUMMARY - GNV</vt:lpstr>
      <vt:lpstr>PowerPoint Presentation</vt:lpstr>
      <vt:lpstr>BCG ID 70102 - madigas</vt:lpstr>
      <vt:lpstr>BCG ID 70104 – m&amp;m del llano</vt:lpstr>
      <vt:lpstr>BCG ID 70105 - montecarlo</vt:lpstr>
      <vt:lpstr>BCG ID 70110 – milenium gas pavitos</vt:lpstr>
      <vt:lpstr>BCG ID 70201 - elite</vt:lpstr>
      <vt:lpstr>BCG ID 70202 - catama</vt:lpstr>
      <vt:lpstr>BCG ID 70206 – llanos del oriente</vt:lpstr>
      <vt:lpstr>BCG ID 70210 - LAS PALMAS</vt:lpstr>
      <vt:lpstr>BCG ID 70309 - surtillanos</vt:lpstr>
      <vt:lpstr>BCG ID 70313 - MILENIUMGAS SEÑORA VILLAVICENCIO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BCGVAIO</dc:creator>
  <cp:lastModifiedBy>Usuario de Windows</cp:lastModifiedBy>
  <cp:revision>88</cp:revision>
  <dcterms:created xsi:type="dcterms:W3CDTF">2017-11-15T17:43:20Z</dcterms:created>
  <dcterms:modified xsi:type="dcterms:W3CDTF">2019-09-27T22:19:32Z</dcterms:modified>
</cp:coreProperties>
</file>