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6"/>
  </p:handoutMasterIdLst>
  <p:sldIdLst>
    <p:sldId id="269" r:id="rId2"/>
    <p:sldId id="270" r:id="rId3"/>
    <p:sldId id="271" r:id="rId4"/>
    <p:sldId id="272" r:id="rId5"/>
    <p:sldId id="311" r:id="rId6"/>
    <p:sldId id="259" r:id="rId7"/>
    <p:sldId id="260" r:id="rId8"/>
    <p:sldId id="312" r:id="rId9"/>
    <p:sldId id="261" r:id="rId10"/>
    <p:sldId id="313" r:id="rId11"/>
    <p:sldId id="262" r:id="rId12"/>
    <p:sldId id="263" r:id="rId13"/>
    <p:sldId id="314" r:id="rId14"/>
    <p:sldId id="264" r:id="rId15"/>
    <p:sldId id="315" r:id="rId16"/>
    <p:sldId id="265" r:id="rId17"/>
    <p:sldId id="316" r:id="rId18"/>
    <p:sldId id="266" r:id="rId19"/>
    <p:sldId id="317" r:id="rId20"/>
    <p:sldId id="273" r:id="rId21"/>
    <p:sldId id="267" r:id="rId22"/>
    <p:sldId id="268" r:id="rId23"/>
    <p:sldId id="274" r:id="rId24"/>
    <p:sldId id="275" r:id="rId25"/>
    <p:sldId id="277" r:id="rId26"/>
    <p:sldId id="318" r:id="rId27"/>
    <p:sldId id="279" r:id="rId28"/>
    <p:sldId id="307" r:id="rId29"/>
    <p:sldId id="319" r:id="rId30"/>
    <p:sldId id="281" r:id="rId31"/>
    <p:sldId id="320" r:id="rId32"/>
    <p:sldId id="282" r:id="rId33"/>
    <p:sldId id="283" r:id="rId34"/>
    <p:sldId id="321" r:id="rId35"/>
    <p:sldId id="284" r:id="rId36"/>
    <p:sldId id="322" r:id="rId37"/>
    <p:sldId id="285" r:id="rId38"/>
    <p:sldId id="323" r:id="rId39"/>
    <p:sldId id="286" r:id="rId40"/>
    <p:sldId id="324" r:id="rId41"/>
    <p:sldId id="287" r:id="rId42"/>
    <p:sldId id="288" r:id="rId43"/>
    <p:sldId id="289" r:id="rId44"/>
    <p:sldId id="290" r:id="rId45"/>
    <p:sldId id="309" r:id="rId46"/>
    <p:sldId id="310" r:id="rId47"/>
    <p:sldId id="291" r:id="rId48"/>
    <p:sldId id="292" r:id="rId49"/>
    <p:sldId id="293" r:id="rId50"/>
    <p:sldId id="294" r:id="rId51"/>
    <p:sldId id="325" r:id="rId52"/>
    <p:sldId id="295" r:id="rId53"/>
    <p:sldId id="308" r:id="rId54"/>
    <p:sldId id="326" r:id="rId55"/>
    <p:sldId id="296" r:id="rId56"/>
    <p:sldId id="327" r:id="rId57"/>
    <p:sldId id="297" r:id="rId58"/>
    <p:sldId id="298" r:id="rId59"/>
    <p:sldId id="328" r:id="rId60"/>
    <p:sldId id="299" r:id="rId61"/>
    <p:sldId id="329" r:id="rId62"/>
    <p:sldId id="300" r:id="rId63"/>
    <p:sldId id="330" r:id="rId64"/>
    <p:sldId id="301" r:id="rId65"/>
    <p:sldId id="331" r:id="rId66"/>
    <p:sldId id="302" r:id="rId67"/>
    <p:sldId id="303" r:id="rId68"/>
    <p:sldId id="304" r:id="rId69"/>
    <p:sldId id="305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98AF-3C66-4564-A0D2-B7F7ED7AC415}" type="datetimeFigureOut">
              <a:rPr lang="es-BO" smtClean="0"/>
              <a:t>27/9/2019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CE298-333F-461E-96ED-FF065070254D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1903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398322" y="6445250"/>
            <a:ext cx="423863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83820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2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5720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762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8263" y="6503988"/>
            <a:ext cx="1150937" cy="304800"/>
          </a:xfrm>
        </p:spPr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2200" y="6492875"/>
            <a:ext cx="431800" cy="365125"/>
          </a:xfrm>
        </p:spPr>
        <p:txBody>
          <a:bodyPr/>
          <a:lstStyle>
            <a:lvl1pPr>
              <a:defRPr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" y="6477000"/>
            <a:ext cx="769263" cy="3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8988156" cy="715962"/>
          </a:xfrm>
        </p:spPr>
        <p:txBody>
          <a:bodyPr/>
          <a:lstStyle>
            <a:lvl1pPr>
              <a:defRPr sz="32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925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9144000" cy="643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</a:t>
            </a:r>
            <a:endParaRPr lang="es-CO" dirty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450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5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41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/>
          </p:nvSpPr>
          <p:spPr>
            <a:xfrm>
              <a:off x="914400" y="990600"/>
              <a:ext cx="8153400" cy="555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1066800"/>
              <a:ext cx="8153400" cy="365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1087438"/>
              <a:ext cx="8153400" cy="5556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477000"/>
            <a:ext cx="76926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 cap="all">
          <a:solidFill>
            <a:srgbClr val="10253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Arial" charset="0"/>
        <a:buChar char="•"/>
        <a:defRPr sz="3200" kern="1200">
          <a:solidFill>
            <a:srgbClr val="10253F"/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339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Executive summary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SINCELEJO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600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Arial" pitchFamily="34" charset="0"/>
              </a:rPr>
              <a:t>Prepared for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b="1" dirty="0">
                <a:solidFill>
                  <a:srgbClr val="00002E"/>
                </a:solidFill>
                <a:latin typeface="Arial" pitchFamily="34" charset="0"/>
              </a:rPr>
              <a:t>TERPEL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Arial" pitchFamily="34" charset="0"/>
              </a:rPr>
              <a:t>by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Arial" pitchFamily="34" charset="0"/>
              </a:rPr>
              <a:t>Bravo Consulting Group, Inc.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 smtClean="0">
                <a:solidFill>
                  <a:srgbClr val="00002E"/>
                </a:solidFill>
                <a:latin typeface="Arial" pitchFamily="34" charset="0"/>
              </a:rPr>
              <a:t>October 2019</a:t>
            </a:r>
            <a:endParaRPr lang="en-US" sz="2800" dirty="0">
              <a:solidFill>
                <a:srgbClr val="00002E"/>
              </a:solidFill>
              <a:latin typeface="Arial" pitchFamily="34" charset="0"/>
            </a:endParaRPr>
          </a:p>
        </p:txBody>
      </p:sp>
      <p:pic>
        <p:nvPicPr>
          <p:cNvPr id="5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62400" y="1143000"/>
            <a:ext cx="1371600" cy="1371600"/>
          </a:xfrm>
          <a:prstGeom prst="rect">
            <a:avLst/>
          </a:prstGeom>
          <a:ln>
            <a:solidFill>
              <a:srgbClr val="EEECE1">
                <a:lumMod val="5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514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GASOLINE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gasoline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Facility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GASOLINE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954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contribution - gasoline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GASOLINE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MERCHANDISING SCORE - GASOLINE</a:t>
            </a:r>
            <a:endParaRPr lang="es-B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PRICING POSTURE - GASOLINE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Market</a:t>
            </a:r>
            <a:r>
              <a:rPr lang="es-BO" dirty="0" smtClean="0"/>
              <a:t> </a:t>
            </a:r>
            <a:r>
              <a:rPr lang="es-BO" dirty="0" err="1" smtClean="0"/>
              <a:t>area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/>
        </p:blipFill>
        <p:spPr bwMode="auto">
          <a:xfrm>
            <a:off x="1330648" y="1143001"/>
            <a:ext cx="6822752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GASOLINE</a:t>
            </a:r>
            <a:endParaRPr lang="es-BO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9"/>
          <a:stretch/>
        </p:blipFill>
        <p:spPr bwMode="auto">
          <a:xfrm>
            <a:off x="127000" y="1066800"/>
            <a:ext cx="8890000" cy="532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76" y="3962401"/>
            <a:ext cx="264592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600" dirty="0" smtClean="0">
                <a:solidFill>
                  <a:srgbClr val="1F497D">
                    <a:lumMod val="50000"/>
                  </a:srgbClr>
                </a:solidFill>
              </a:rPr>
              <a:t> gasoline</a:t>
            </a:r>
            <a:endParaRPr lang="en-US" sz="26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–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GASOLINE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75819"/>
            <a:ext cx="8890000" cy="222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Market summary - diesel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DIESEL SHARES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DIESEL</a:t>
            </a:r>
            <a:endParaRPr lang="es-B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954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market effectiveness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average volumes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DIESEL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74796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uLnTx/>
                <a:uFillTx/>
                <a:latin typeface="Arial" pitchFamily="34" charset="0"/>
              </a:rPr>
              <a:t>Market summary - gasoline 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63548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DIESEL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9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Facility score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DIESEL</a:t>
            </a:r>
            <a:endParaRPr lang="es-B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contribution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DIESEL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Merchandising score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diesel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954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SHARES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Pricing posture - diesel</a:t>
            </a:r>
            <a:endParaRPr lang="es-B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DIESEL</a:t>
            </a:r>
            <a:endParaRPr lang="es-BO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8" y="1066800"/>
            <a:ext cx="850295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05225"/>
            <a:ext cx="28860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–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DIESEL</a:t>
            </a:r>
            <a:endParaRPr lang="es-BO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281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QUADRANT –TERPEL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QUADRANT – GASOLINE &amp; DIESEL</a:t>
            </a:r>
            <a:endParaRPr lang="es-B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43000"/>
            <a:ext cx="8890000" cy="502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Performance analysis </a:t>
            </a:r>
            <a:b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dirty="0" smtClean="0"/>
              <a:t>PERFORMANCE ANALYSIS – GASOLINE &amp; DIESEL</a:t>
            </a:r>
            <a:endParaRPr lang="es-BO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43000"/>
            <a:ext cx="8890000" cy="50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22313" y="2828925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kern="1200" cap="all">
                <a:solidFill>
                  <a:srgbClr val="10253F"/>
                </a:solidFill>
                <a:latin typeface="DIN" pitchFamily="2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Market summary - GNV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22313" y="2308225"/>
            <a:ext cx="7772400" cy="520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charset="0"/>
              <a:buChar char="•"/>
              <a:defRPr sz="3200" kern="1200">
                <a:solidFill>
                  <a:srgbClr val="10253F"/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–"/>
              <a:defRPr sz="28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»"/>
              <a:defRPr sz="24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Wingdings" pitchFamily="2" charset="2"/>
              <a:buChar char="Ø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Bravo Consulting Group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GASOLINE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8671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Gnv</a:t>
            </a:r>
            <a:r>
              <a:rPr lang="es-BO" dirty="0" smtClean="0"/>
              <a:t> SHARES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</a:t>
            </a:r>
            <a:r>
              <a:rPr lang="es-BO" dirty="0" err="1" smtClean="0"/>
              <a:t>gnv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80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Gnv</a:t>
            </a:r>
            <a:r>
              <a:rPr lang="es-BO" dirty="0" smtClean="0"/>
              <a:t> MARKET EFFECTIVENESS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AVERAGE VOLUMES - GNV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96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LOCATION VOLUME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73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EFFECTIVENESS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FACILITY SCORE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Gasoline market effectiveness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GNV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BRAND CONTRIBUTION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717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MERCHANDISING SCORE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MERCHANDISING SCORE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84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PRICING POSTURE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PRICING POSTURE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47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GNV</a:t>
            </a:r>
            <a:endParaRPr lang="es-BO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43000"/>
            <a:ext cx="5486400" cy="514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24775"/>
            <a:ext cx="2876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000" dirty="0" smtClean="0"/>
              <a:t>DEALER (INTANGIBLE) CONTRIBUTION - GNV</a:t>
            </a:r>
            <a:endParaRPr lang="es-BO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PERFORMANCE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GNV</a:t>
            </a:r>
            <a:endParaRPr lang="es-BO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174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Gasoline average volumes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OUTLET REVIEW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68001 – LOS ANGELES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94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68002 – COPVESA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49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68005 – OKALA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6185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68007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LUIS CARLOS GALAN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043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68008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LA PAZ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043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68014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LOS LAURELES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04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68018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CENTRO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043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68020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MULTISERVICIOS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043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68027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DOILGAS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0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AVERAGE VOLUMES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68033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LA LOMA DEMORROA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310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68035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MACARENA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310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68037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AEROPUERTO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06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68042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LA GALLERA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06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68045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VERSALLES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3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CG_Template.potx" id="{40A729E5-4EFC-4454-A0D3-E84B0699488C}" vid="{C9ADC6A0-F3F4-4F18-8991-0EA84048F2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BCG_Template</Template>
  <TotalTime>1211</TotalTime>
  <Words>394</Words>
  <Application>Microsoft Office PowerPoint</Application>
  <PresentationFormat>On-screen Show (4:3)</PresentationFormat>
  <Paragraphs>97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BCG_Template</vt:lpstr>
      <vt:lpstr>PowerPoint Presentation</vt:lpstr>
      <vt:lpstr>Market area</vt:lpstr>
      <vt:lpstr>PowerPoint Presentation</vt:lpstr>
      <vt:lpstr>GASOLINE SHARES</vt:lpstr>
      <vt:lpstr>NUMBER OF SITES - GASOLINE</vt:lpstr>
      <vt:lpstr>Gasoline market effectiveness</vt:lpstr>
      <vt:lpstr>Gasoline average volumes</vt:lpstr>
      <vt:lpstr>GASOLINE AVERAGE VOLUMES</vt:lpstr>
      <vt:lpstr>Location volume - gasoline</vt:lpstr>
      <vt:lpstr>LOCATION VOLUME - GASOLINE</vt:lpstr>
      <vt:lpstr>Location volume effectiveness – gasoline</vt:lpstr>
      <vt:lpstr>Facility score - gasoline</vt:lpstr>
      <vt:lpstr>FACILITY SCORE - GASOLINE</vt:lpstr>
      <vt:lpstr>Brand contribution - gasoline</vt:lpstr>
      <vt:lpstr>BRAND CONTRIBUTION - GASOLINE</vt:lpstr>
      <vt:lpstr>Merchandising score - gasoline</vt:lpstr>
      <vt:lpstr>MERCHANDISING SCORE - GASOLINE</vt:lpstr>
      <vt:lpstr>Pricing posture - gasoline</vt:lpstr>
      <vt:lpstr>PRICING POSTURE - GASOLINE</vt:lpstr>
      <vt:lpstr>PRICE THEMATIC MAP - GASOLINE</vt:lpstr>
      <vt:lpstr>dealer (intangible) contribution –  gasoline</vt:lpstr>
      <vt:lpstr>Brand performance – gasoline</vt:lpstr>
      <vt:lpstr>MARKET SUMMARY - GASOLINE</vt:lpstr>
      <vt:lpstr>PowerPoint Presentation</vt:lpstr>
      <vt:lpstr>DIESEL SHARES</vt:lpstr>
      <vt:lpstr>NUMBER OF SITES - DIESEL</vt:lpstr>
      <vt:lpstr>market effectiveness - diesel</vt:lpstr>
      <vt:lpstr>average volumes - DIESEL</vt:lpstr>
      <vt:lpstr>AVERAGE VOLUMES - DIESEL</vt:lpstr>
      <vt:lpstr>Location volume - diesel</vt:lpstr>
      <vt:lpstr>LOCATION VOLUME - DIESEL</vt:lpstr>
      <vt:lpstr>Location volume effectiveness – diesel</vt:lpstr>
      <vt:lpstr>Facility score - diesel</vt:lpstr>
      <vt:lpstr>FACILITY SCORE - DIESEL</vt:lpstr>
      <vt:lpstr>Brand contribution - diesel</vt:lpstr>
      <vt:lpstr>BRAND CONTRIBUTION - DIESEL</vt:lpstr>
      <vt:lpstr>Merchandising score - diesel</vt:lpstr>
      <vt:lpstr>Merchandising score - diesel</vt:lpstr>
      <vt:lpstr>Pricing posture - diesel</vt:lpstr>
      <vt:lpstr>Pricing posture - diesel</vt:lpstr>
      <vt:lpstr>PRICE THEMATIC MAP - DIESEL</vt:lpstr>
      <vt:lpstr>dealer (intangible) contribution – diesel</vt:lpstr>
      <vt:lpstr>Brand performance – diesel</vt:lpstr>
      <vt:lpstr>MARKET SUMMARY - DIESEL</vt:lpstr>
      <vt:lpstr>PowerPoint Presentation</vt:lpstr>
      <vt:lpstr>QUADRANT – GASOLINE &amp; DIESEL</vt:lpstr>
      <vt:lpstr>PowerPoint Presentation</vt:lpstr>
      <vt:lpstr>PERFORMANCE ANALYSIS – GASOLINE &amp; DIESEL</vt:lpstr>
      <vt:lpstr>PowerPoint Presentation</vt:lpstr>
      <vt:lpstr>Gnv SHARES</vt:lpstr>
      <vt:lpstr>NUMBER OF SITES - gnv</vt:lpstr>
      <vt:lpstr>Gnv MARKET EFFECTIVENESS</vt:lpstr>
      <vt:lpstr>AVERAGE VOLUMES - GNV</vt:lpstr>
      <vt:lpstr>AVERAGE VOLUMES - GNV</vt:lpstr>
      <vt:lpstr>LOCATION VOLUME - GNV</vt:lpstr>
      <vt:lpstr>LOCATION VOLUME - GNV</vt:lpstr>
      <vt:lpstr>LOCATION VOLUME EFFECTIVENESS - GNV</vt:lpstr>
      <vt:lpstr>FACILITY SCORE - GNV</vt:lpstr>
      <vt:lpstr>FACILITY SCORE - GNV</vt:lpstr>
      <vt:lpstr>BRAND CONTRIBUTION - GNV</vt:lpstr>
      <vt:lpstr>BRAND CONTRIBUTION - GNV</vt:lpstr>
      <vt:lpstr>MERCHANDISING SCORE - GNV</vt:lpstr>
      <vt:lpstr>MERCHANDISING SCORE - GNV</vt:lpstr>
      <vt:lpstr>PRICING POSTURE - GNV</vt:lpstr>
      <vt:lpstr>PRICING POSTURE - GNV</vt:lpstr>
      <vt:lpstr>PRICE THEMATIC MAP - GNV</vt:lpstr>
      <vt:lpstr>DEALER (INTANGIBLE) CONTRIBUTION - GNV</vt:lpstr>
      <vt:lpstr>BRAND PERFORMANCE - GNV</vt:lpstr>
      <vt:lpstr>MARKET SUMMARY - GNV</vt:lpstr>
      <vt:lpstr>PowerPoint Presentation</vt:lpstr>
      <vt:lpstr>BCG ID 68001 – LOS ANGELES</vt:lpstr>
      <vt:lpstr>BCG ID 68002 – COPVESA</vt:lpstr>
      <vt:lpstr>BCG ID 68005 – OKALA</vt:lpstr>
      <vt:lpstr>BCG ID 68007 – LUIS CARLOS GALAN</vt:lpstr>
      <vt:lpstr>BCG ID 68008 – LA PAZ</vt:lpstr>
      <vt:lpstr>BCG ID 68014 – LOS LAURELES</vt:lpstr>
      <vt:lpstr>BCG ID 68018 – CENTRO</vt:lpstr>
      <vt:lpstr>BCG ID 68020 – MULTISERVICIOS</vt:lpstr>
      <vt:lpstr>BCG ID 68027 – DOILGAS</vt:lpstr>
      <vt:lpstr>BCG ID 68033 – LA LOMA DEMORROA</vt:lpstr>
      <vt:lpstr>BCG ID 68035 – MACARENA</vt:lpstr>
      <vt:lpstr>BCG ID 68037 – AEROPUERTO</vt:lpstr>
      <vt:lpstr>BCG ID 68042 – LA GALLERA</vt:lpstr>
      <vt:lpstr>BCG ID 68045 – VERSALLES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BCGVAIO</dc:creator>
  <cp:lastModifiedBy>Usuario de Windows</cp:lastModifiedBy>
  <cp:revision>107</cp:revision>
  <dcterms:created xsi:type="dcterms:W3CDTF">2017-11-15T17:43:20Z</dcterms:created>
  <dcterms:modified xsi:type="dcterms:W3CDTF">2019-09-27T21:47:53Z</dcterms:modified>
</cp:coreProperties>
</file>