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96"/>
  </p:handoutMasterIdLst>
  <p:sldIdLst>
    <p:sldId id="269" r:id="rId2"/>
    <p:sldId id="270" r:id="rId3"/>
    <p:sldId id="271" r:id="rId4"/>
    <p:sldId id="272" r:id="rId5"/>
    <p:sldId id="311" r:id="rId6"/>
    <p:sldId id="259" r:id="rId7"/>
    <p:sldId id="260" r:id="rId8"/>
    <p:sldId id="312" r:id="rId9"/>
    <p:sldId id="261" r:id="rId10"/>
    <p:sldId id="313" r:id="rId11"/>
    <p:sldId id="262" r:id="rId12"/>
    <p:sldId id="263" r:id="rId13"/>
    <p:sldId id="314" r:id="rId14"/>
    <p:sldId id="264" r:id="rId15"/>
    <p:sldId id="315" r:id="rId16"/>
    <p:sldId id="265" r:id="rId17"/>
    <p:sldId id="316" r:id="rId18"/>
    <p:sldId id="266" r:id="rId19"/>
    <p:sldId id="317" r:id="rId20"/>
    <p:sldId id="273" r:id="rId21"/>
    <p:sldId id="267" r:id="rId22"/>
    <p:sldId id="268" r:id="rId23"/>
    <p:sldId id="274" r:id="rId24"/>
    <p:sldId id="275" r:id="rId25"/>
    <p:sldId id="277" r:id="rId26"/>
    <p:sldId id="318" r:id="rId27"/>
    <p:sldId id="279" r:id="rId28"/>
    <p:sldId id="307" r:id="rId29"/>
    <p:sldId id="319" r:id="rId30"/>
    <p:sldId id="281" r:id="rId31"/>
    <p:sldId id="320" r:id="rId32"/>
    <p:sldId id="282" r:id="rId33"/>
    <p:sldId id="283" r:id="rId34"/>
    <p:sldId id="321" r:id="rId35"/>
    <p:sldId id="284" r:id="rId36"/>
    <p:sldId id="322" r:id="rId37"/>
    <p:sldId id="285" r:id="rId38"/>
    <p:sldId id="323" r:id="rId39"/>
    <p:sldId id="286" r:id="rId40"/>
    <p:sldId id="324" r:id="rId41"/>
    <p:sldId id="287" r:id="rId42"/>
    <p:sldId id="288" r:id="rId43"/>
    <p:sldId id="289" r:id="rId44"/>
    <p:sldId id="290" r:id="rId45"/>
    <p:sldId id="309" r:id="rId46"/>
    <p:sldId id="310" r:id="rId47"/>
    <p:sldId id="291" r:id="rId48"/>
    <p:sldId id="292" r:id="rId49"/>
    <p:sldId id="293" r:id="rId50"/>
    <p:sldId id="294" r:id="rId51"/>
    <p:sldId id="325" r:id="rId52"/>
    <p:sldId id="295" r:id="rId53"/>
    <p:sldId id="308" r:id="rId54"/>
    <p:sldId id="326" r:id="rId55"/>
    <p:sldId id="296" r:id="rId56"/>
    <p:sldId id="327" r:id="rId57"/>
    <p:sldId id="297" r:id="rId58"/>
    <p:sldId id="298" r:id="rId59"/>
    <p:sldId id="328" r:id="rId60"/>
    <p:sldId id="299" r:id="rId61"/>
    <p:sldId id="329" r:id="rId62"/>
    <p:sldId id="300" r:id="rId63"/>
    <p:sldId id="330" r:id="rId64"/>
    <p:sldId id="301" r:id="rId65"/>
    <p:sldId id="331" r:id="rId66"/>
    <p:sldId id="302" r:id="rId67"/>
    <p:sldId id="303" r:id="rId68"/>
    <p:sldId id="304" r:id="rId69"/>
    <p:sldId id="305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49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298AF-3C66-4564-A0D2-B7F7ED7AC415}" type="datetimeFigureOut">
              <a:rPr lang="es-BO" smtClean="0"/>
              <a:t>27/11/2018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CE298-333F-461E-96ED-FF06507025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19031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398322" y="6445250"/>
            <a:ext cx="423863" cy="365125"/>
          </a:xfrm>
        </p:spPr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  <p:pic>
        <p:nvPicPr>
          <p:cNvPr id="6" name="Picture 20" descr="BCGBravoConsultingG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6199" y="75570"/>
            <a:ext cx="784011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0013"/>
            <a:ext cx="83820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62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762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8263" y="6503988"/>
            <a:ext cx="1150937" cy="304800"/>
          </a:xfrm>
        </p:spPr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2200" y="6492875"/>
            <a:ext cx="431800" cy="365125"/>
          </a:xfrm>
        </p:spPr>
        <p:txBody>
          <a:bodyPr/>
          <a:lstStyle>
            <a:lvl1pPr>
              <a:defRPr smtClean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20" descr="BCGBravoConsultingG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6199" y="75570"/>
            <a:ext cx="784011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" y="6477000"/>
            <a:ext cx="769263" cy="360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8988156" cy="715962"/>
          </a:xfrm>
        </p:spPr>
        <p:txBody>
          <a:bodyPr/>
          <a:lstStyle>
            <a:lvl1pPr>
              <a:defRPr sz="3200" b="1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925" cy="365125"/>
          </a:xfrm>
        </p:spPr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0" y="0"/>
            <a:ext cx="9144000" cy="643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</a:t>
            </a:r>
            <a:endParaRPr lang="es-CO" dirty="0"/>
          </a:p>
        </p:txBody>
      </p:sp>
      <p:sp>
        <p:nvSpPr>
          <p:cNvPr id="102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450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52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81000" y="6477000"/>
            <a:ext cx="41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/>
          </p:nvSpPr>
          <p:spPr>
            <a:xfrm>
              <a:off x="914400" y="990600"/>
              <a:ext cx="8153400" cy="555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4400" y="1066800"/>
              <a:ext cx="8153400" cy="365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4400" y="1087438"/>
              <a:ext cx="8153400" cy="5556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7" name="Imagen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" y="6477000"/>
            <a:ext cx="769263" cy="36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kern="1200" cap="all">
          <a:solidFill>
            <a:srgbClr val="10253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Arial" charset="0"/>
        <a:buChar char="•"/>
        <a:defRPr sz="3200" kern="1200">
          <a:solidFill>
            <a:srgbClr val="10253F"/>
          </a:solidFill>
          <a:latin typeface="DIN" pitchFamily="2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–"/>
        <a:defRPr sz="28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»"/>
        <a:defRPr sz="24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Wingdings" pitchFamily="2" charset="2"/>
        <a:buChar char="Ø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0" y="23399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bg1"/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Executive summary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IBAGUE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3657600"/>
            <a:ext cx="64008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for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b="1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TERPEL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Bravo Consulting Group, Inc.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2018</a:t>
            </a:r>
          </a:p>
        </p:txBody>
      </p:sp>
      <p:pic>
        <p:nvPicPr>
          <p:cNvPr id="5" name="Picture 3" descr="BCGBravoConsultingG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62400" y="1143000"/>
            <a:ext cx="1371600" cy="1371600"/>
          </a:xfrm>
          <a:prstGeom prst="rect">
            <a:avLst/>
          </a:prstGeom>
          <a:ln>
            <a:solidFill>
              <a:srgbClr val="EEECE1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5144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GASOLINE</a:t>
            </a:r>
            <a:endParaRPr lang="es-B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0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>
                    <a:lumMod val="50000"/>
                  </a:srgbClr>
                </a:solidFill>
              </a:rPr>
              <a:t>Location volume effectiveness – </a:t>
            </a:r>
            <a:r>
              <a:rPr lang="en-US" sz="2800" dirty="0" smtClean="0">
                <a:solidFill>
                  <a:srgbClr val="1F497D">
                    <a:lumMod val="50000"/>
                  </a:srgbClr>
                </a:solidFill>
              </a:rPr>
              <a:t>gasoline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7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Facility score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0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GASOLINE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6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Brand contribution - gasoline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8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GASOLINE</a:t>
            </a:r>
            <a:endParaRPr lang="es-B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7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Merchandising score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5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MERCHANDISING SCORE - GASOLINE</a:t>
            </a:r>
            <a:endParaRPr lang="es-B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6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Pricing posture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PRICING POSTURE - GASOLINE</a:t>
            </a:r>
            <a:endParaRPr lang="es-B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Market</a:t>
            </a:r>
            <a:r>
              <a:rPr lang="es-BO" dirty="0" smtClean="0"/>
              <a:t> </a:t>
            </a:r>
            <a:r>
              <a:rPr lang="es-BO" dirty="0" err="1" smtClean="0"/>
              <a:t>area</a:t>
            </a:r>
            <a:endParaRPr lang="es-B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376172"/>
            <a:ext cx="7620000" cy="485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7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GASOLINE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/>
          <a:stretch/>
        </p:blipFill>
        <p:spPr bwMode="auto">
          <a:xfrm>
            <a:off x="190500" y="1249172"/>
            <a:ext cx="8796118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1" y="4546600"/>
            <a:ext cx="2317479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>
                <a:solidFill>
                  <a:srgbClr val="1F497D">
                    <a:lumMod val="50000"/>
                  </a:srgbClr>
                </a:solidFill>
              </a:rPr>
              <a:t>dealer (intangible) contribution – </a:t>
            </a:r>
            <a:r>
              <a:rPr lang="en-US" sz="2600" dirty="0" smtClean="0">
                <a:solidFill>
                  <a:srgbClr val="1F497D">
                    <a:lumMod val="50000"/>
                  </a:srgbClr>
                </a:solidFill>
              </a:rPr>
              <a:t> gasoline</a:t>
            </a:r>
            <a:endParaRPr lang="en-US" sz="26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3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Brand performance </a:t>
            </a:r>
            <a:r>
              <a:rPr lang="en-US" dirty="0" smtClean="0">
                <a:solidFill>
                  <a:srgbClr val="1F497D">
                    <a:lumMod val="50000"/>
                  </a:srgbClr>
                </a:solidFill>
              </a:rPr>
              <a:t>–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3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GASOLINE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" b="60583"/>
          <a:stretch/>
        </p:blipFill>
        <p:spPr bwMode="auto">
          <a:xfrm>
            <a:off x="127000" y="1376172"/>
            <a:ext cx="8890000" cy="170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4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24200" y="28080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Market summary - diesel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533400" y="22873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DIESEL SHARES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DIESEL</a:t>
            </a:r>
            <a:endParaRPr lang="es-B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1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market effectiveness -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3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average volumes -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4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AVERAGE VOLUMES - DIESEL</a:t>
            </a:r>
            <a:endParaRPr lang="es-B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747962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uLnTx/>
                <a:uFillTx/>
                <a:latin typeface="Arial" pitchFamily="34" charset="0"/>
              </a:rPr>
              <a:t>Market summary - gasoline 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63548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Location volume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7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DIESEL</a:t>
            </a:r>
            <a:endParaRPr lang="es-BO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4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>
                <a:solidFill>
                  <a:srgbClr val="1F497D">
                    <a:lumMod val="50000"/>
                  </a:srgbClr>
                </a:solidFill>
              </a:rPr>
              <a:t>Location volume effectiveness – </a:t>
            </a:r>
            <a:r>
              <a:rPr lang="en-US" sz="29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8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Facility score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6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DIESEL</a:t>
            </a:r>
            <a:endParaRPr lang="es-BO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8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Brand contribution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DIESEL</a:t>
            </a:r>
            <a:endParaRPr lang="es-BO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Merchandising score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8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Merchandising score - diesel</a:t>
            </a:r>
            <a:endParaRPr lang="es-BO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8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Pricing posture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50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GASOLINE SHARES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2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Pricing posture - diesel</a:t>
            </a:r>
            <a:endParaRPr lang="es-BO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DIESEL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249172"/>
            <a:ext cx="7556816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7" y="4546600"/>
            <a:ext cx="2305373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7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1F497D">
                    <a:lumMod val="50000"/>
                  </a:srgbClr>
                </a:solidFill>
              </a:rPr>
              <a:t>dealer (intangible) contribution – </a:t>
            </a:r>
            <a:r>
              <a:rPr lang="en-US" sz="28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2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Brand performance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–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2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DIESEL</a:t>
            </a:r>
            <a:endParaRPr lang="es-BO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" b="51829"/>
          <a:stretch/>
        </p:blipFill>
        <p:spPr bwMode="auto">
          <a:xfrm>
            <a:off x="127000" y="1376172"/>
            <a:ext cx="8890000" cy="208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4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8067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QUADRANT –TERPEL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gasoline &amp; diesel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860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QUADRANT – GASOLINE &amp; DIESEL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49172"/>
            <a:ext cx="8890000" cy="491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5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8067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Performance analysis </a:t>
            </a:r>
            <a:b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gasoline &amp; diesel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860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dirty="0" smtClean="0"/>
              <a:t>PERFORMANCE ANALYSIS – GASOLINE &amp; DIESEL</a:t>
            </a:r>
            <a:endParaRPr lang="es-BO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49172"/>
            <a:ext cx="8890000" cy="498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1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722313" y="2828925"/>
            <a:ext cx="7772400" cy="13620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800" kern="1200" cap="all">
                <a:solidFill>
                  <a:srgbClr val="10253F"/>
                </a:solidFill>
                <a:latin typeface="DIN" pitchFamily="2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9pPr>
          </a:lstStyle>
          <a:p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Market summary - GNV 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722313" y="2308225"/>
            <a:ext cx="7772400" cy="520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Arial" charset="0"/>
              <a:buChar char="•"/>
              <a:defRPr sz="3200" kern="1200">
                <a:solidFill>
                  <a:srgbClr val="10253F"/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DIN" pitchFamily="2" charset="0"/>
              <a:buChar char="–"/>
              <a:defRPr sz="28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DIN" pitchFamily="2" charset="0"/>
              <a:buChar char="»"/>
              <a:defRPr sz="24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Wingdings" pitchFamily="2" charset="2"/>
              <a:buChar char="Ø"/>
              <a:defRPr sz="20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Bravo Consulting Group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GASOLINE</a:t>
            </a:r>
            <a:endParaRPr lang="es-BO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6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CNG SHARES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4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CNG</a:t>
            </a:r>
            <a:endParaRPr lang="es-BO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80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880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CNG MARKET EFFECTIVENESS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AVERAGE VOLUMES - GNV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4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AVERAGE VOLUMES - GNV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60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096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5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LOCATION VOLUME - CNG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1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273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EFFECTIVENESS - CNG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0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FACILITY SCORE - CNG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1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9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Gasoline market effectiveness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5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CNG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1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BRAND CONTRIBUTION - CNG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1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7176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MERCHANDISING SCORE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MERCHANDISING SCORE - CNG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1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984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PRICING POSTURE - CNG</a:t>
            </a:r>
            <a:endParaRPr lang="es-B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7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PRICING POSTURE - CNG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1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647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49172"/>
            <a:ext cx="891032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43172"/>
            <a:ext cx="2612571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2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000" dirty="0" smtClean="0"/>
              <a:t>DEALER (INTANGIBLE) CONTRIBUTION - CNG</a:t>
            </a:r>
            <a:endParaRPr lang="es-BO" sz="3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8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PERFORMANCE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" b="57586"/>
          <a:stretch/>
        </p:blipFill>
        <p:spPr bwMode="auto">
          <a:xfrm>
            <a:off x="127000" y="1376172"/>
            <a:ext cx="8890000" cy="183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2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Gasoline average volumes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24200" y="28080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OUTLET REVIEW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533400" y="22873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101 -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LAS PALMERAS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734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594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102 -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SAN MARINO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362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422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105 -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APARCO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3990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1257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202 -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EL VERGEL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548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1360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203 -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EDS COOTRAUTOL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362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5428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204 -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EL JARDIN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920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5760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207 -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LA CEIBA SERVITRANSMAN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38040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0355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209 -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LAS PALMAS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176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9475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301 -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LA GUABINAL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292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4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GASOLINE AVERAGE VOLUMES</a:t>
            </a:r>
            <a:endParaRPr lang="es-B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2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600" dirty="0" smtClean="0">
                <a:solidFill>
                  <a:srgbClr val="000000"/>
                </a:solidFill>
                <a:latin typeface="ARIAL"/>
              </a:rPr>
              <a:t>BCG ID 303 - </a:t>
            </a:r>
            <a:r>
              <a:rPr lang="es-MX" sz="2600" dirty="0">
                <a:solidFill>
                  <a:srgbClr val="000000"/>
                </a:solidFill>
                <a:latin typeface="ARIAL"/>
              </a:rPr>
              <a:t>EDS CENCOSUD IBAGUE (CENCOSVO)</a:t>
            </a:r>
            <a:endParaRPr lang="es-BO" sz="2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106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8826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304 -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EL JORDAN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106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7593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306 -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VELOGAS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362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333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308 -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CARRERA QUINTA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106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267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dirty="0" smtClean="0">
                <a:solidFill>
                  <a:srgbClr val="000000"/>
                </a:solidFill>
                <a:latin typeface="ARIAL"/>
              </a:rPr>
              <a:t>BCG ID 310 - COMERCIALIZA </a:t>
            </a:r>
            <a:r>
              <a:rPr lang="es-BO" sz="2800" dirty="0">
                <a:solidFill>
                  <a:srgbClr val="000000"/>
                </a:solidFill>
                <a:latin typeface="ARIAL"/>
              </a:rPr>
              <a:t>DE LUB Y COM LA QUINTA</a:t>
            </a:r>
            <a:endParaRPr lang="es-BO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292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1982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rgbClr val="000000"/>
                </a:solidFill>
                <a:latin typeface="ARIAL"/>
              </a:rPr>
              <a:t>Bcg</a:t>
            </a:r>
            <a:r>
              <a:rPr lang="pt-BR" dirty="0" smtClean="0">
                <a:solidFill>
                  <a:srgbClr val="000000"/>
                </a:solidFill>
                <a:latin typeface="ARIAL"/>
              </a:rPr>
              <a:t> id 401 - </a:t>
            </a:r>
            <a:r>
              <a:rPr lang="pt-BR" dirty="0">
                <a:solidFill>
                  <a:srgbClr val="000000"/>
                </a:solidFill>
                <a:latin typeface="ARIAL"/>
              </a:rPr>
              <a:t>FERROCARRIL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106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9496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>
                <a:solidFill>
                  <a:srgbClr val="000000"/>
                </a:solidFill>
                <a:latin typeface="ARIAL"/>
              </a:rPr>
              <a:t>Bcg</a:t>
            </a:r>
            <a:r>
              <a:rPr lang="es-BO" dirty="0" smtClean="0">
                <a:solidFill>
                  <a:srgbClr val="000000"/>
                </a:solidFill>
                <a:latin typeface="ARIAL"/>
              </a:rPr>
              <a:t> id 404 -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LA TERMINAL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734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36649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1857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rgbClr val="000000"/>
                </a:solidFill>
                <a:latin typeface="ARIAL"/>
              </a:rPr>
              <a:t>Bcg</a:t>
            </a:r>
            <a:r>
              <a:rPr lang="pt-BR" dirty="0" smtClean="0">
                <a:solidFill>
                  <a:srgbClr val="000000"/>
                </a:solidFill>
                <a:latin typeface="ARIAL"/>
              </a:rPr>
              <a:t> id 405 - </a:t>
            </a:r>
            <a:r>
              <a:rPr lang="pt-BR" dirty="0">
                <a:solidFill>
                  <a:srgbClr val="000000"/>
                </a:solidFill>
                <a:latin typeface="ARIAL"/>
              </a:rPr>
              <a:t>DISTRIBUIDORA CONTRERAS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106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8822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>
                <a:solidFill>
                  <a:srgbClr val="000000"/>
                </a:solidFill>
                <a:latin typeface="ARIAL"/>
              </a:rPr>
              <a:t>Bcg</a:t>
            </a:r>
            <a:r>
              <a:rPr lang="es-MX" dirty="0" smtClean="0">
                <a:solidFill>
                  <a:srgbClr val="000000"/>
                </a:solidFill>
                <a:latin typeface="ARIAL"/>
              </a:rPr>
              <a:t> id 406 -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SERVITRIUNFO S.A.S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734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7583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  <a:latin typeface="ARIAL"/>
              </a:rPr>
              <a:t>Bcg id 410 - 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EDS COMBEIMA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292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02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Location volume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5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>
                <a:solidFill>
                  <a:srgbClr val="000000"/>
                </a:solidFill>
                <a:latin typeface="ARIAL"/>
              </a:rPr>
              <a:t>Bcg</a:t>
            </a:r>
            <a:r>
              <a:rPr lang="es-BO" dirty="0" smtClean="0">
                <a:solidFill>
                  <a:srgbClr val="000000"/>
                </a:solidFill>
                <a:latin typeface="ARIAL"/>
              </a:rPr>
              <a:t> id 412 -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SAN CRISTOBAL LTDA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292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0768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413 -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JAIME ROOKE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176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6925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414 -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LA MARTINICA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548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4393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00"/>
                </a:solidFill>
                <a:latin typeface="ARIAL"/>
              </a:rPr>
              <a:t>BCG ID 417 - </a:t>
            </a:r>
            <a:r>
              <a:rPr lang="pt-BR" dirty="0">
                <a:solidFill>
                  <a:srgbClr val="000000"/>
                </a:solidFill>
                <a:latin typeface="ARIAL"/>
              </a:rPr>
              <a:t>DUAL CENTRO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106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0686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421 -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K60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292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83070"/>
      </p:ext>
    </p:extLst>
  </p:cSld>
  <p:clrMapOvr>
    <a:masterClrMapping/>
  </p:clrMapOvr>
</p:sld>
</file>

<file path=ppt/theme/theme1.xml><?xml version="1.0" encoding="utf-8"?>
<a:theme xmlns:a="http://schemas.openxmlformats.org/drawingml/2006/main" name="BC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CG_Template.potx" id="{40A729E5-4EFC-4454-A0D3-E84B0699488C}" vid="{C9ADC6A0-F3F4-4F18-8991-0EA84048F2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BCG_Template</Template>
  <TotalTime>937</TotalTime>
  <Words>467</Words>
  <Application>Microsoft Office PowerPoint</Application>
  <PresentationFormat>Presentación en pantalla (4:3)</PresentationFormat>
  <Paragraphs>107</Paragraphs>
  <Slides>94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95" baseType="lpstr">
      <vt:lpstr>BCG_Template</vt:lpstr>
      <vt:lpstr>Presentación de PowerPoint</vt:lpstr>
      <vt:lpstr>Market area</vt:lpstr>
      <vt:lpstr>Presentación de PowerPoint</vt:lpstr>
      <vt:lpstr>GASOLINE SHARES</vt:lpstr>
      <vt:lpstr>NUMBER OF SITES - GASOLINE</vt:lpstr>
      <vt:lpstr>Gasoline market effectiveness</vt:lpstr>
      <vt:lpstr>Gasoline average volumes</vt:lpstr>
      <vt:lpstr>GASOLINE AVERAGE VOLUMES</vt:lpstr>
      <vt:lpstr>Location volume - gasoline</vt:lpstr>
      <vt:lpstr>LOCATION VOLUME - GASOLINE</vt:lpstr>
      <vt:lpstr>Location volume effectiveness – gasoline</vt:lpstr>
      <vt:lpstr>Facility score - gasoline</vt:lpstr>
      <vt:lpstr>FACILITY SCORE - GASOLINE</vt:lpstr>
      <vt:lpstr>Brand contribution - gasoline</vt:lpstr>
      <vt:lpstr>BRAND CONTRIBUTION - GASOLINE</vt:lpstr>
      <vt:lpstr>Merchandising score - gasoline</vt:lpstr>
      <vt:lpstr>MERCHANDISING SCORE - GASOLINE</vt:lpstr>
      <vt:lpstr>Pricing posture - gasoline</vt:lpstr>
      <vt:lpstr>PRICING POSTURE - GASOLINE</vt:lpstr>
      <vt:lpstr>PRICE THEMATIC MAP - GASOLINE</vt:lpstr>
      <vt:lpstr>dealer (intangible) contribution –  gasoline</vt:lpstr>
      <vt:lpstr>Brand performance – gasoline</vt:lpstr>
      <vt:lpstr>MARKET SUMMARY - GASOLINE</vt:lpstr>
      <vt:lpstr>Presentación de PowerPoint</vt:lpstr>
      <vt:lpstr>DIESEL SHARES</vt:lpstr>
      <vt:lpstr>NUMBER OF SITES - DIESEL</vt:lpstr>
      <vt:lpstr>market effectiveness - diesel</vt:lpstr>
      <vt:lpstr>average volumes - DIESEL</vt:lpstr>
      <vt:lpstr>AVERAGE VOLUMES - DIESEL</vt:lpstr>
      <vt:lpstr>Location volume - diesel</vt:lpstr>
      <vt:lpstr>LOCATION VOLUME - DIESEL</vt:lpstr>
      <vt:lpstr>Location volume effectiveness – diesel</vt:lpstr>
      <vt:lpstr>Facility score - diesel</vt:lpstr>
      <vt:lpstr>FACILITY SCORE - DIESEL</vt:lpstr>
      <vt:lpstr>Brand contribution - diesel</vt:lpstr>
      <vt:lpstr>BRAND CONTRIBUTION - DIESEL</vt:lpstr>
      <vt:lpstr>Merchandising score - diesel</vt:lpstr>
      <vt:lpstr>Merchandising score - diesel</vt:lpstr>
      <vt:lpstr>Pricing posture - diesel</vt:lpstr>
      <vt:lpstr>Pricing posture - diesel</vt:lpstr>
      <vt:lpstr>PRICE THEMATIC MAP - DIESEL</vt:lpstr>
      <vt:lpstr>dealer (intangible) contribution – diesel</vt:lpstr>
      <vt:lpstr>Brand performance – diesel</vt:lpstr>
      <vt:lpstr>MARKET SUMMARY - DIESEL</vt:lpstr>
      <vt:lpstr>Presentación de PowerPoint</vt:lpstr>
      <vt:lpstr>QUADRANT – GASOLINE &amp; DIESEL</vt:lpstr>
      <vt:lpstr>Presentación de PowerPoint</vt:lpstr>
      <vt:lpstr>PERFORMANCE ANALYSIS – GASOLINE &amp; DIESEL</vt:lpstr>
      <vt:lpstr>Presentación de PowerPoint</vt:lpstr>
      <vt:lpstr>CNG SHARES</vt:lpstr>
      <vt:lpstr>NUMBER OF SITES - CNG</vt:lpstr>
      <vt:lpstr>CNG MARKET EFFECTIVENESS</vt:lpstr>
      <vt:lpstr>AVERAGE VOLUMES - GNV</vt:lpstr>
      <vt:lpstr>AVERAGE VOLUMES - GNV</vt:lpstr>
      <vt:lpstr>LOCATION VOLUME - CNG</vt:lpstr>
      <vt:lpstr>LOCATION VOLUME - CNG</vt:lpstr>
      <vt:lpstr>LOCATION VOLUME EFFECTIVENESS - CNG</vt:lpstr>
      <vt:lpstr>FACILITY SCORE - CNG</vt:lpstr>
      <vt:lpstr>FACILITY SCORE - CNG</vt:lpstr>
      <vt:lpstr>BRAND CONTRIBUTION - CNG</vt:lpstr>
      <vt:lpstr>BRAND CONTRIBUTION - CNG</vt:lpstr>
      <vt:lpstr>MERCHANDISING SCORE - CNG</vt:lpstr>
      <vt:lpstr>MERCHANDISING SCORE - CNG</vt:lpstr>
      <vt:lpstr>PRICING POSTURE - CNG</vt:lpstr>
      <vt:lpstr>PRICING POSTURE - CNG</vt:lpstr>
      <vt:lpstr>PRICE THEMATIC MAP - CNG</vt:lpstr>
      <vt:lpstr>DEALER (INTANGIBLE) CONTRIBUTION - CNG</vt:lpstr>
      <vt:lpstr>BRAND PERFORMANCE - CNG</vt:lpstr>
      <vt:lpstr>MARKET SUMMARY - CNG</vt:lpstr>
      <vt:lpstr>Presentación de PowerPoint</vt:lpstr>
      <vt:lpstr>BCG ID 101 - LAS PALMERAS</vt:lpstr>
      <vt:lpstr>BCG ID 102 - SAN MARINO</vt:lpstr>
      <vt:lpstr>BCG ID 105 - APARCO</vt:lpstr>
      <vt:lpstr>BCG ID 202 - EL VERGEL</vt:lpstr>
      <vt:lpstr>BCG ID 203 - EDS COOTRAUTOL</vt:lpstr>
      <vt:lpstr>BCG ID 204 - EL JARDIN</vt:lpstr>
      <vt:lpstr>BCG ID 207 - LA CEIBA SERVITRANSMAN</vt:lpstr>
      <vt:lpstr>BCG ID 209 - LAS PALMAS</vt:lpstr>
      <vt:lpstr>BCG ID 301 - LA GUABINAL</vt:lpstr>
      <vt:lpstr>BCG ID 303 - EDS CENCOSUD IBAGUE (CENCOSVO)</vt:lpstr>
      <vt:lpstr>BCG ID 304 - EL JORDAN</vt:lpstr>
      <vt:lpstr>BCG ID 306 - VELOGAS</vt:lpstr>
      <vt:lpstr>BCG ID 308 - CARRERA QUINTA</vt:lpstr>
      <vt:lpstr>BCG ID 310 - COMERCIALIZA DE LUB Y COM LA QUINTA</vt:lpstr>
      <vt:lpstr>Bcg id 401 - FERROCARRIL</vt:lpstr>
      <vt:lpstr>Bcg id 404 - LA TERMINAL</vt:lpstr>
      <vt:lpstr>Bcg id 405 - DISTRIBUIDORA CONTRERAS</vt:lpstr>
      <vt:lpstr>Bcg id 406 - SERVITRIUNFO S.A.S</vt:lpstr>
      <vt:lpstr>Bcg id 410 - EDS COMBEIMA</vt:lpstr>
      <vt:lpstr>Bcg id 412 - SAN CRISTOBAL LTDA</vt:lpstr>
      <vt:lpstr>BCG ID 413 - JAIME ROOKE</vt:lpstr>
      <vt:lpstr>BCG ID 414 - LA MARTINICA</vt:lpstr>
      <vt:lpstr>BCG ID 417 - DUAL CENTRO</vt:lpstr>
      <vt:lpstr>BCG ID 421 - K60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BCGVAIO</dc:creator>
  <cp:lastModifiedBy>Usuario de Windows</cp:lastModifiedBy>
  <cp:revision>61</cp:revision>
  <dcterms:created xsi:type="dcterms:W3CDTF">2017-11-15T17:43:20Z</dcterms:created>
  <dcterms:modified xsi:type="dcterms:W3CDTF">2018-11-27T19:07:45Z</dcterms:modified>
</cp:coreProperties>
</file>