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92"/>
  </p:handoutMasterIdLst>
  <p:sldIdLst>
    <p:sldId id="269" r:id="rId2"/>
    <p:sldId id="270" r:id="rId3"/>
    <p:sldId id="271" r:id="rId4"/>
    <p:sldId id="272" r:id="rId5"/>
    <p:sldId id="311" r:id="rId6"/>
    <p:sldId id="259" r:id="rId7"/>
    <p:sldId id="260" r:id="rId8"/>
    <p:sldId id="312" r:id="rId9"/>
    <p:sldId id="261" r:id="rId10"/>
    <p:sldId id="313" r:id="rId11"/>
    <p:sldId id="262" r:id="rId12"/>
    <p:sldId id="263" r:id="rId13"/>
    <p:sldId id="314" r:id="rId14"/>
    <p:sldId id="264" r:id="rId15"/>
    <p:sldId id="315" r:id="rId16"/>
    <p:sldId id="265" r:id="rId17"/>
    <p:sldId id="316" r:id="rId18"/>
    <p:sldId id="266" r:id="rId19"/>
    <p:sldId id="317" r:id="rId20"/>
    <p:sldId id="273" r:id="rId21"/>
    <p:sldId id="267" r:id="rId22"/>
    <p:sldId id="268" r:id="rId23"/>
    <p:sldId id="274" r:id="rId24"/>
    <p:sldId id="275" r:id="rId25"/>
    <p:sldId id="277" r:id="rId26"/>
    <p:sldId id="318" r:id="rId27"/>
    <p:sldId id="279" r:id="rId28"/>
    <p:sldId id="307" r:id="rId29"/>
    <p:sldId id="319" r:id="rId30"/>
    <p:sldId id="281" r:id="rId31"/>
    <p:sldId id="320" r:id="rId32"/>
    <p:sldId id="282" r:id="rId33"/>
    <p:sldId id="283" r:id="rId34"/>
    <p:sldId id="321" r:id="rId35"/>
    <p:sldId id="284" r:id="rId36"/>
    <p:sldId id="322" r:id="rId37"/>
    <p:sldId id="285" r:id="rId38"/>
    <p:sldId id="323" r:id="rId39"/>
    <p:sldId id="286" r:id="rId40"/>
    <p:sldId id="324" r:id="rId41"/>
    <p:sldId id="287" r:id="rId42"/>
    <p:sldId id="288" r:id="rId43"/>
    <p:sldId id="289" r:id="rId44"/>
    <p:sldId id="290" r:id="rId45"/>
    <p:sldId id="309" r:id="rId46"/>
    <p:sldId id="310" r:id="rId47"/>
    <p:sldId id="291" r:id="rId48"/>
    <p:sldId id="292" r:id="rId49"/>
    <p:sldId id="293" r:id="rId50"/>
    <p:sldId id="294" r:id="rId51"/>
    <p:sldId id="325" r:id="rId52"/>
    <p:sldId id="295" r:id="rId53"/>
    <p:sldId id="308" r:id="rId54"/>
    <p:sldId id="326" r:id="rId55"/>
    <p:sldId id="296" r:id="rId56"/>
    <p:sldId id="327" r:id="rId57"/>
    <p:sldId id="297" r:id="rId58"/>
    <p:sldId id="298" r:id="rId59"/>
    <p:sldId id="328" r:id="rId60"/>
    <p:sldId id="299" r:id="rId61"/>
    <p:sldId id="329" r:id="rId62"/>
    <p:sldId id="300" r:id="rId63"/>
    <p:sldId id="330" r:id="rId64"/>
    <p:sldId id="301" r:id="rId65"/>
    <p:sldId id="331" r:id="rId66"/>
    <p:sldId id="302" r:id="rId67"/>
    <p:sldId id="303" r:id="rId68"/>
    <p:sldId id="304" r:id="rId69"/>
    <p:sldId id="305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  <p:sldId id="386" r:id="rId124"/>
    <p:sldId id="387" r:id="rId125"/>
    <p:sldId id="388" r:id="rId126"/>
    <p:sldId id="389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  <p:sldId id="397" r:id="rId135"/>
    <p:sldId id="398" r:id="rId136"/>
    <p:sldId id="399" r:id="rId137"/>
    <p:sldId id="400" r:id="rId138"/>
    <p:sldId id="401" r:id="rId139"/>
    <p:sldId id="402" r:id="rId140"/>
    <p:sldId id="403" r:id="rId141"/>
    <p:sldId id="404" r:id="rId142"/>
    <p:sldId id="405" r:id="rId143"/>
    <p:sldId id="406" r:id="rId144"/>
    <p:sldId id="407" r:id="rId145"/>
    <p:sldId id="408" r:id="rId146"/>
    <p:sldId id="409" r:id="rId147"/>
    <p:sldId id="410" r:id="rId148"/>
    <p:sldId id="411" r:id="rId149"/>
    <p:sldId id="412" r:id="rId150"/>
    <p:sldId id="413" r:id="rId151"/>
    <p:sldId id="414" r:id="rId152"/>
    <p:sldId id="415" r:id="rId153"/>
    <p:sldId id="416" r:id="rId154"/>
    <p:sldId id="417" r:id="rId155"/>
    <p:sldId id="418" r:id="rId156"/>
    <p:sldId id="419" r:id="rId157"/>
    <p:sldId id="420" r:id="rId158"/>
    <p:sldId id="421" r:id="rId159"/>
    <p:sldId id="422" r:id="rId160"/>
    <p:sldId id="423" r:id="rId161"/>
    <p:sldId id="424" r:id="rId162"/>
    <p:sldId id="425" r:id="rId163"/>
    <p:sldId id="426" r:id="rId164"/>
    <p:sldId id="42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35" r:id="rId173"/>
    <p:sldId id="436" r:id="rId174"/>
    <p:sldId id="437" r:id="rId175"/>
    <p:sldId id="438" r:id="rId176"/>
    <p:sldId id="439" r:id="rId177"/>
    <p:sldId id="440" r:id="rId178"/>
    <p:sldId id="441" r:id="rId179"/>
    <p:sldId id="442" r:id="rId180"/>
    <p:sldId id="443" r:id="rId181"/>
    <p:sldId id="444" r:id="rId182"/>
    <p:sldId id="445" r:id="rId183"/>
    <p:sldId id="446" r:id="rId184"/>
    <p:sldId id="447" r:id="rId185"/>
    <p:sldId id="448" r:id="rId186"/>
    <p:sldId id="449" r:id="rId187"/>
    <p:sldId id="450" r:id="rId188"/>
    <p:sldId id="451" r:id="rId189"/>
    <p:sldId id="452" r:id="rId190"/>
    <p:sldId id="453" r:id="rId1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49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298AF-3C66-4564-A0D2-B7F7ED7AC415}" type="datetimeFigureOut">
              <a:rPr lang="es-BO" smtClean="0"/>
              <a:t>30/9/2019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CE298-333F-461E-96ED-FF065070254D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1903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98322" y="6445250"/>
            <a:ext cx="423863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0013"/>
            <a:ext cx="83820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62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762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8263" y="6503988"/>
            <a:ext cx="1150937" cy="304800"/>
          </a:xfrm>
        </p:spPr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2200" y="6492875"/>
            <a:ext cx="431800" cy="365125"/>
          </a:xfrm>
        </p:spPr>
        <p:txBody>
          <a:bodyPr/>
          <a:lstStyle>
            <a:lvl1pPr>
              <a:defRPr smtClean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" y="6477000"/>
            <a:ext cx="769263" cy="360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8988156" cy="715962"/>
          </a:xfrm>
        </p:spPr>
        <p:txBody>
          <a:bodyPr/>
          <a:lstStyle>
            <a:lvl1pPr>
              <a:defRPr sz="3200" b="1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925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0"/>
            <a:ext cx="9144000" cy="643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</a:t>
            </a:r>
            <a:endParaRPr lang="es-CO" dirty="0"/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450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2C709DC3-5546-403B-8777-1190CF9DFB5D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52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81000" y="6477000"/>
            <a:ext cx="41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/>
          </p:nvSpPr>
          <p:spPr>
            <a:xfrm>
              <a:off x="914400" y="990600"/>
              <a:ext cx="8153400" cy="555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066800"/>
              <a:ext cx="8153400" cy="36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1087438"/>
              <a:ext cx="8153400" cy="55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7" name="Imagen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" y="6477000"/>
            <a:ext cx="769263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kern="1200" cap="all">
          <a:solidFill>
            <a:srgbClr val="10253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Arial" charset="0"/>
        <a:buChar char="•"/>
        <a:defRPr sz="3200" kern="1200">
          <a:solidFill>
            <a:srgbClr val="10253F"/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23399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bg1"/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Executive summary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BOGOTA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" name="Subtitle 2"/>
          <p:cNvSpPr txBox="1">
            <a:spLocks noChangeAspect="1"/>
          </p:cNvSpPr>
          <p:nvPr/>
        </p:nvSpPr>
        <p:spPr>
          <a:xfrm>
            <a:off x="838200" y="3581400"/>
            <a:ext cx="8000999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Arial" pitchFamily="34" charset="0"/>
              </a:rPr>
              <a:t>Prepared for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b="1" dirty="0">
                <a:solidFill>
                  <a:srgbClr val="00002E"/>
                </a:solidFill>
                <a:latin typeface="Arial" pitchFamily="34" charset="0"/>
              </a:rPr>
              <a:t>TERPEL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Arial" pitchFamily="34" charset="0"/>
              </a:rPr>
              <a:t>by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Arial" pitchFamily="34" charset="0"/>
              </a:rPr>
              <a:t>Bravo Consulting Group, Inc.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 smtClean="0">
                <a:solidFill>
                  <a:srgbClr val="00002E"/>
                </a:solidFill>
                <a:latin typeface="Arial" pitchFamily="34" charset="0"/>
              </a:rPr>
              <a:t>October 2019</a:t>
            </a:r>
            <a:endParaRPr lang="en-US" sz="2800" dirty="0">
              <a:solidFill>
                <a:srgbClr val="00002E"/>
              </a:solidFill>
              <a:latin typeface="Arial" pitchFamily="34" charset="0"/>
            </a:endParaRPr>
          </a:p>
        </p:txBody>
      </p:sp>
      <p:pic>
        <p:nvPicPr>
          <p:cNvPr id="5" name="Picture 3" descr="BCGBravoConsultingG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62400" y="1143000"/>
            <a:ext cx="1371600" cy="1371600"/>
          </a:xfrm>
          <a:prstGeom prst="rect">
            <a:avLst/>
          </a:prstGeom>
          <a:ln>
            <a:solidFill>
              <a:srgbClr val="EEECE1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5144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GASOLINE</a:t>
            </a:r>
            <a:endParaRPr lang="es-BO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265 - INCOCENTRO</a:t>
            </a:r>
            <a:endParaRPr lang="es-BO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266 - CARREFOUR AUTOPISTA SUR</a:t>
            </a:r>
            <a:endParaRPr lang="es-BO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270 - MARRUECOS</a:t>
            </a:r>
            <a:endParaRPr lang="es-B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274 - LA HERRADURA</a:t>
            </a:r>
            <a:endParaRPr lang="es-BO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275 - ALTAMIRA</a:t>
            </a:r>
            <a:endParaRPr lang="es-BO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301 - COMPOSTELLA</a:t>
            </a:r>
            <a:endParaRPr lang="es-BO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304 - CARREFOUR 170</a:t>
            </a:r>
            <a:endParaRPr lang="es-BO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3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307 - LA JUANA</a:t>
            </a:r>
            <a:endParaRPr lang="es-BO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3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314 - MOTOMART</a:t>
            </a:r>
            <a:endParaRPr lang="es-BO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3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320 - JUANCAMAR Y CIA S EN C</a:t>
            </a:r>
            <a:endParaRPr lang="es-BO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3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gasoline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7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324 - AUTONORTE</a:t>
            </a:r>
            <a:endParaRPr lang="es-BO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3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329 - ACAPULCO</a:t>
            </a:r>
            <a:endParaRPr lang="es-BO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3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401 - LAS VILLAS</a:t>
            </a:r>
            <a:endParaRPr lang="es-BO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402 - PASADENA</a:t>
            </a:r>
            <a:endParaRPr lang="es-BO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405 - PLAZA 127</a:t>
            </a:r>
            <a:endParaRPr lang="es-BO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406 - CALASANZ</a:t>
            </a:r>
            <a:endParaRPr lang="es-BO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413 - PASEO LA 15</a:t>
            </a:r>
            <a:endParaRPr lang="es-BO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423 - JAVERIANA</a:t>
            </a:r>
            <a:endParaRPr lang="es-BO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451 - AV 28</a:t>
            </a:r>
            <a:endParaRPr lang="es-BO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454 - JUAN MARTIN</a:t>
            </a:r>
            <a:endParaRPr lang="es-BO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0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461 - SAN JOSÉ DE QUITO</a:t>
            </a:r>
            <a:endParaRPr lang="es-BO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501 - CATAM</a:t>
            </a:r>
            <a:endParaRPr lang="es-BO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503 - LAS PALMAS</a:t>
            </a:r>
            <a:endParaRPr lang="es-BO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515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- </a:t>
            </a:r>
            <a:r>
              <a:rPr lang="es-MX" dirty="0" smtClean="0">
                <a:solidFill>
                  <a:srgbClr val="000000"/>
                </a:solidFill>
                <a:latin typeface="ARIAL"/>
              </a:rPr>
              <a:t>TINTALITO</a:t>
            </a:r>
            <a:endParaRPr lang="es-BO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522 - CIUDAD DE CALI</a:t>
            </a:r>
            <a:endParaRPr lang="es-BO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523 - HAYUELOS</a:t>
            </a:r>
            <a:endParaRPr lang="es-BO" dirty="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524 - INSETRANSA</a:t>
            </a:r>
            <a:endParaRPr lang="es-BO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527 - VILLA ALSACIA</a:t>
            </a:r>
            <a:endParaRPr lang="es-BO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531 - VILLA CLAUDIA</a:t>
            </a:r>
            <a:endParaRPr lang="es-BO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535 - 1ERO DE MAYO</a:t>
            </a:r>
            <a:endParaRPr lang="es-BO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GASOLINE</a:t>
            </a:r>
            <a:endParaRPr lang="es-BO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38739"/>
            <a:ext cx="8890000" cy="374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6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546 - FONTIBON</a:t>
            </a:r>
            <a:endParaRPr lang="es-BO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547 - MARIANA</a:t>
            </a:r>
            <a:endParaRPr lang="es-BO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sz="2800" dirty="0">
                <a:solidFill>
                  <a:srgbClr val="000000"/>
                </a:solidFill>
                <a:latin typeface="ARIAL"/>
              </a:rPr>
              <a:t>618 - CARICADAS / APOSENTOS SOPO</a:t>
            </a:r>
            <a:endParaRPr lang="es-BO" sz="28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620 - TIBITO</a:t>
            </a:r>
            <a:endParaRPr lang="es-BO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622 - PUEBLO VIEJO</a:t>
            </a:r>
            <a:endParaRPr lang="es-BO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627 - CHIA</a:t>
            </a:r>
            <a:endParaRPr lang="es-BO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630 - COTA</a:t>
            </a:r>
            <a:endParaRPr lang="es-BO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1800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sz="1800" dirty="0">
                <a:solidFill>
                  <a:srgbClr val="000000"/>
                </a:solidFill>
                <a:latin typeface="ARIAL"/>
              </a:rPr>
              <a:t>631 - VARIANTE COTA - OPERADORES DE COMBUSTIBLES SAS</a:t>
            </a:r>
            <a:endParaRPr lang="es-BO" sz="1800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634 - SIBERIA OPERADORES</a:t>
            </a:r>
            <a:endParaRPr lang="es-BO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62083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635 - EL CHARQUITO - SINALOA</a:t>
            </a:r>
            <a:endParaRPr lang="es-BO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contribution - gasoline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8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644 - EL ROSAL</a:t>
            </a:r>
            <a:endParaRPr lang="es-BO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it-IT" sz="2800" dirty="0">
                <a:solidFill>
                  <a:srgbClr val="000000"/>
                </a:solidFill>
                <a:latin typeface="ARIAL"/>
              </a:rPr>
              <a:t>649 - INVERSIONES C2 /C2 FACATATIVA</a:t>
            </a:r>
            <a:endParaRPr lang="es-BO" sz="2800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655 - MOSQUERA</a:t>
            </a:r>
            <a:endParaRPr lang="es-BO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656 - LA TORRE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659 - EL CORZO</a:t>
            </a:r>
            <a:endParaRPr lang="es-BO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661 - ASOJUNTAS</a:t>
            </a:r>
            <a:endParaRPr lang="es-BO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665 - EL PIRE</a:t>
            </a:r>
            <a:endParaRPr lang="es-BO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670 - RETORNO</a:t>
            </a:r>
            <a:endParaRPr lang="es-BO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678 - TREBOL</a:t>
            </a:r>
            <a:endParaRPr lang="es-BO" dirty="0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680 - SILMA</a:t>
            </a:r>
            <a:endParaRPr lang="es-BO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GASOLINE</a:t>
            </a:r>
            <a:endParaRPr lang="es-BO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7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705 - COLON</a:t>
            </a:r>
            <a:endParaRPr lang="es-BO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708 - AMERICAS II</a:t>
            </a:r>
            <a:endParaRPr lang="es-BO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709 - CARRERA</a:t>
            </a:r>
            <a:endParaRPr lang="es-BO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710 - SAN ANDRES</a:t>
            </a:r>
            <a:endParaRPr lang="es-BO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715 - CARRERA 30</a:t>
            </a:r>
            <a:endParaRPr lang="es-BO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716 - PALOQUEMAO</a:t>
            </a:r>
            <a:endParaRPr lang="es-BO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718 - </a:t>
            </a:r>
            <a:r>
              <a:rPr lang="es-MX" dirty="0" smtClean="0">
                <a:solidFill>
                  <a:srgbClr val="000000"/>
                </a:solidFill>
                <a:latin typeface="ARIAL"/>
              </a:rPr>
              <a:t>AMERICAS</a:t>
            </a:r>
            <a:endParaRPr lang="es-BO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731 - TRINIDAD</a:t>
            </a:r>
            <a:endParaRPr lang="es-BO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736 - EL CARMEN</a:t>
            </a:r>
            <a:endParaRPr lang="es-BO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737 - GARROLLANTAS</a:t>
            </a:r>
            <a:endParaRPr lang="es-BO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746 - REAL TRANSPORTADORA</a:t>
            </a:r>
            <a:endParaRPr lang="es-BO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749 - ROOSVELT</a:t>
            </a:r>
            <a:endParaRPr lang="es-BO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756 - GRAN TAX</a:t>
            </a:r>
            <a:endParaRPr lang="es-BO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758 - SAN BERNARDO</a:t>
            </a:r>
            <a:endParaRPr lang="es-BO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761 - LIEVANO</a:t>
            </a:r>
            <a:endParaRPr lang="es-BO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766 - CENTRO</a:t>
            </a:r>
            <a:endParaRPr lang="es-BO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802 - ALVAZAR</a:t>
            </a:r>
            <a:endParaRPr lang="es-BO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807 - VILLA SOFIA</a:t>
            </a:r>
            <a:endParaRPr lang="es-BO" dirty="0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811 - EGAS AVE BOYACA</a:t>
            </a:r>
            <a:endParaRPr lang="es-BO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900 - CALLE 80</a:t>
            </a:r>
            <a:endParaRPr lang="es-BO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GASOLINE</a:t>
            </a:r>
            <a:endParaRPr lang="es-BO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8382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902 - CARREFOUR TERREROS</a:t>
            </a:r>
            <a:endParaRPr lang="es-BO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903 - PRIMERO DE MAYO</a:t>
            </a:r>
            <a:endParaRPr lang="es-BO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906 - CALLE 190</a:t>
            </a:r>
            <a:endParaRPr lang="es-BO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909 - LOS ABUELOS</a:t>
            </a:r>
            <a:endParaRPr lang="es-BO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910 - BASCULA</a:t>
            </a:r>
            <a:endParaRPr lang="es-BO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921 - EL TRIANGULO</a:t>
            </a:r>
            <a:endParaRPr lang="es-BO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924 - SANTA FE</a:t>
            </a:r>
            <a:endParaRPr lang="es-BO" dirty="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940 - BRAZUELOS</a:t>
            </a:r>
            <a:endParaRPr lang="es-BO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941 - INDUMIL</a:t>
            </a:r>
            <a:endParaRPr lang="es-BO" dirty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950 - HCM TOCANCIPA</a:t>
            </a:r>
            <a:endParaRPr lang="es-BO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952 - PRADERA AV 68</a:t>
            </a:r>
            <a:endParaRPr lang="es-BO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957 - SANTA TERESA</a:t>
            </a:r>
            <a:endParaRPr lang="es-BO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958 - INTEXORA</a:t>
            </a:r>
            <a:endParaRPr lang="es-BO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959 - AVENIDA PRADILLA</a:t>
            </a:r>
            <a:endParaRPr lang="es-BO" dirty="0"/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960 - LA REPUBLICA</a:t>
            </a:r>
            <a:endParaRPr lang="es-BO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964 - CHUSACA</a:t>
            </a:r>
            <a:endParaRPr lang="es-BO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969 - AEROPUERTO</a:t>
            </a:r>
            <a:endParaRPr lang="es-BO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977 - CORZO II</a:t>
            </a:r>
            <a:endParaRPr lang="es-BO" dirty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980 - ESPIRITU SANTO</a:t>
            </a:r>
            <a:endParaRPr lang="es-BO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981 - SANTANDER</a:t>
            </a:r>
            <a:endParaRPr lang="es-BO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GASOLINE</a:t>
            </a:r>
            <a:endParaRPr lang="es-BO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6858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982 - BUENOS AIRES</a:t>
            </a:r>
            <a:endParaRPr lang="es-BO" dirty="0"/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Market</a:t>
            </a:r>
            <a:r>
              <a:rPr lang="es-BO" dirty="0" smtClean="0"/>
              <a:t> </a:t>
            </a:r>
            <a:r>
              <a:rPr lang="es-BO" dirty="0" err="1" smtClean="0"/>
              <a:t>area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61" y="1066800"/>
            <a:ext cx="511973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7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GASOLINE</a:t>
            </a:r>
            <a:endParaRPr lang="es-BO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/>
          <a:stretch/>
        </p:blipFill>
        <p:spPr bwMode="auto">
          <a:xfrm>
            <a:off x="838200" y="1066800"/>
            <a:ext cx="7645400" cy="518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29025"/>
            <a:ext cx="28860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600" dirty="0" smtClean="0">
                <a:solidFill>
                  <a:srgbClr val="1F497D">
                    <a:lumMod val="50000"/>
                  </a:srgbClr>
                </a:solidFill>
              </a:rPr>
              <a:t> gasoline</a:t>
            </a:r>
            <a:endParaRPr lang="en-US" sz="26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3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dirty="0" smtClean="0">
                <a:solidFill>
                  <a:srgbClr val="1F497D">
                    <a:lumMod val="50000"/>
                  </a:srgbClr>
                </a:solidFill>
              </a:rPr>
              <a:t>–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3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GASOLINE</a:t>
            </a:r>
            <a:endParaRPr lang="es-BO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95400"/>
            <a:ext cx="8890000" cy="348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4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Market summary - diesel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DIESEL SHARES</a:t>
            </a:r>
            <a:endParaRPr lang="es-BO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DIESEL</a:t>
            </a:r>
            <a:endParaRPr lang="es-BO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1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market effectiveness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3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average volumes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4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DIESEL</a:t>
            </a:r>
            <a:endParaRPr lang="es-BO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8382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747962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uLnTx/>
                <a:uFillTx/>
                <a:latin typeface="Arial" pitchFamily="34" charset="0"/>
              </a:rPr>
              <a:t>Market summary - gasoline 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63548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DIESEL</a:t>
            </a:r>
            <a:endParaRPr lang="es-BO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52600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4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9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8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6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DIESEL</a:t>
            </a:r>
            <a:endParaRPr lang="es-BO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contribution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DIESEL</a:t>
            </a:r>
            <a:endParaRPr lang="es-BO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Merchandising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8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diesel</a:t>
            </a:r>
            <a:endParaRPr lang="es-BO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SHARES</a:t>
            </a:r>
            <a:endParaRPr lang="es-BO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2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Pricing posture - diesel</a:t>
            </a:r>
            <a:endParaRPr lang="es-BO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DIESEL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 b="13854"/>
          <a:stretch/>
        </p:blipFill>
        <p:spPr bwMode="auto">
          <a:xfrm>
            <a:off x="1600200" y="1066800"/>
            <a:ext cx="6641748" cy="524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04987"/>
            <a:ext cx="28765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–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DIESEL</a:t>
            </a:r>
            <a:endParaRPr lang="es-BO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42011"/>
            <a:ext cx="8890000" cy="348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QUADRANT –TERPEL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QUADRANT – GASOLINE &amp; DIESEL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8889"/>
            <a:ext cx="8890000" cy="502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Performance analysis </a:t>
            </a:r>
            <a:b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dirty="0" smtClean="0"/>
              <a:t>PERFORMANCE ANALYSIS – GASOLINE &amp; DIESEL</a:t>
            </a:r>
            <a:endParaRPr lang="es-BO" sz="2800" dirty="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9" y="1066800"/>
            <a:ext cx="843116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1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722313" y="2828925"/>
            <a:ext cx="7772400" cy="13620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 kern="1200" cap="all">
                <a:solidFill>
                  <a:srgbClr val="10253F"/>
                </a:solidFill>
                <a:latin typeface="DIN" pitchFamily="2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9pPr>
          </a:lstStyle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Market summary - GNV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722313" y="2308225"/>
            <a:ext cx="7772400" cy="520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Arial" charset="0"/>
              <a:buChar char="•"/>
              <a:defRPr sz="3200" kern="1200">
                <a:solidFill>
                  <a:srgbClr val="10253F"/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–"/>
              <a:defRPr sz="28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»"/>
              <a:defRPr sz="24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Wingdings" pitchFamily="2" charset="2"/>
              <a:buChar char="Ø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Bravo Consulting Group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GASOLINE</a:t>
            </a:r>
            <a:endParaRPr lang="es-B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38739"/>
            <a:ext cx="8890000" cy="374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6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Gnv</a:t>
            </a:r>
            <a:r>
              <a:rPr lang="es-BO" dirty="0" smtClean="0"/>
              <a:t> SHARES</a:t>
            </a:r>
            <a:endParaRPr lang="es-BO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</a:t>
            </a:r>
            <a:r>
              <a:rPr lang="es-BO" dirty="0" err="1" smtClean="0"/>
              <a:t>gnv</a:t>
            </a:r>
            <a:endParaRPr lang="es-BO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880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Gnv</a:t>
            </a:r>
            <a:r>
              <a:rPr lang="es-BO" dirty="0" smtClean="0"/>
              <a:t> MARKET EFFECTIVENESS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4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AVERAGE VOLUMES - GNV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620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096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5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LOCATION VOLUME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52600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273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EFFECTIVENESS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FACILITY SCORE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6858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9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Gasoline market effectiveness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5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GNV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BRAND CONTRIBUTION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6858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17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MERCHANDISING SCORE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676400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984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7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PRICING POSTURE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6858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47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GNV</a:t>
            </a:r>
            <a:endParaRPr lang="es-BO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/>
          <a:stretch/>
        </p:blipFill>
        <p:spPr bwMode="auto">
          <a:xfrm>
            <a:off x="1371600" y="1066800"/>
            <a:ext cx="6121399" cy="521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45" y="3581400"/>
            <a:ext cx="29241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000" dirty="0" smtClean="0"/>
              <a:t>DEALER (INTANGIBLE) CONTRIBUTION - GNV</a:t>
            </a:r>
            <a:endParaRPr lang="es-BO" sz="3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8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PERFORMANCE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0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GNV</a:t>
            </a:r>
            <a:endParaRPr lang="es-BO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9200"/>
            <a:ext cx="8890000" cy="432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2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Gasoline average volumes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OUTLET REVIEW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101 – LA 49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4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594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104 – SAN CAYETANO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4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105 – ENGATIVA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106 – PORTAL DE ALAMOS</a:t>
            </a:r>
            <a:endParaRPr lang="es-B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114 - PONTEVEDRA</a:t>
            </a:r>
            <a:endParaRPr lang="es-B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117 - AV BOYACÁ</a:t>
            </a:r>
            <a:endParaRPr lang="es-BO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4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120 - CRUZ ROJA</a:t>
            </a:r>
            <a:endParaRPr lang="es-B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121 - CARREFOUR CALLE 80</a:t>
            </a:r>
            <a:endParaRPr lang="es-B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125 - LOS ROBLES - CALLE 80</a:t>
            </a:r>
            <a:endParaRPr lang="es-B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AVERAGE VOLUMES</a:t>
            </a:r>
            <a:endParaRPr lang="es-BO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838227"/>
            <a:ext cx="8890000" cy="38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126 - LA FLORIDA</a:t>
            </a:r>
            <a:endParaRPr lang="es-BO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129 - TERMINAL DE CARGA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135 - AURES II</a:t>
            </a:r>
            <a:endParaRPr lang="es-BO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136 - CONEJERA</a:t>
            </a:r>
            <a:endParaRPr lang="es-B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141 - EDÉN</a:t>
            </a:r>
            <a:endParaRPr lang="es-B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142 - SERVI RUEDAS</a:t>
            </a:r>
            <a:endParaRPr lang="es-B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150 - SANTANA</a:t>
            </a:r>
            <a:endParaRPr lang="es-BO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201 - EDS LA 68</a:t>
            </a:r>
            <a:endParaRPr lang="es-BO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pt-BR" sz="2800" dirty="0">
                <a:solidFill>
                  <a:srgbClr val="000000"/>
                </a:solidFill>
                <a:latin typeface="ARIAL"/>
              </a:rPr>
              <a:t>203 - INVERSIONES R&amp;R LTDA / VENECIA</a:t>
            </a:r>
            <a:endParaRPr lang="es-BO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207 - LAS VEGAS</a:t>
            </a:r>
            <a:endParaRPr lang="es-BO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65072"/>
            <a:ext cx="8890000" cy="442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5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208 - SANTA LUCÍA</a:t>
            </a:r>
            <a:endParaRPr lang="es-BO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210 - GANADERO</a:t>
            </a:r>
            <a:endParaRPr lang="es-BO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218 - ANDALUCIA</a:t>
            </a:r>
            <a:endParaRPr lang="es-BO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230 - MATATIGRES</a:t>
            </a:r>
            <a:endParaRPr lang="es-BO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232 - ALQUERIA</a:t>
            </a:r>
            <a:endParaRPr lang="es-BO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242 - LA ESTRELLITA</a:t>
            </a:r>
            <a:endParaRPr lang="es-BO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246 - ROMA</a:t>
            </a:r>
            <a:endParaRPr lang="es-BO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256 - BOSA</a:t>
            </a:r>
            <a:endParaRPr lang="es-BO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260 - BETANIA</a:t>
            </a:r>
            <a:endParaRPr lang="es-BO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263 - SEVILLANA</a:t>
            </a:r>
            <a:endParaRPr lang="es-BO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8572"/>
            <a:ext cx="8890000" cy="40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53119"/>
      </p:ext>
    </p:extLst>
  </p:cSld>
  <p:clrMapOvr>
    <a:masterClrMapping/>
  </p:clrMapOvr>
</p:sld>
</file>

<file path=ppt/theme/theme1.xml><?xml version="1.0" encoding="utf-8"?>
<a:theme xmlns:a="http://schemas.openxmlformats.org/drawingml/2006/main" name="BC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CG_Template.potx" id="{40A729E5-4EFC-4454-A0D3-E84B0699488C}" vid="{C9ADC6A0-F3F4-4F18-8991-0EA84048F2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BCG_Template</Template>
  <TotalTime>1473</TotalTime>
  <Words>1017</Words>
  <Application>Microsoft Office PowerPoint</Application>
  <PresentationFormat>On-screen Show (4:3)</PresentationFormat>
  <Paragraphs>203</Paragraphs>
  <Slides>190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1" baseType="lpstr">
      <vt:lpstr>BCG_Template</vt:lpstr>
      <vt:lpstr>PowerPoint Presentation</vt:lpstr>
      <vt:lpstr>Market area</vt:lpstr>
      <vt:lpstr>PowerPoint Presentation</vt:lpstr>
      <vt:lpstr>GASOLINE SHARES</vt:lpstr>
      <vt:lpstr>NUMBER OF SITES - GASOLINE</vt:lpstr>
      <vt:lpstr>Gasoline market effectiveness</vt:lpstr>
      <vt:lpstr>Gasoline average volumes</vt:lpstr>
      <vt:lpstr>GASOLINE AVERAGE VOLUMES</vt:lpstr>
      <vt:lpstr>Location volume - gasoline</vt:lpstr>
      <vt:lpstr>LOCATION VOLUME - GASOLINE</vt:lpstr>
      <vt:lpstr>Location volume effectiveness – gasoline</vt:lpstr>
      <vt:lpstr>Facility score - gasoline</vt:lpstr>
      <vt:lpstr>FACILITY SCORE - GASOLINE</vt:lpstr>
      <vt:lpstr>Brand contribution - gasoline</vt:lpstr>
      <vt:lpstr>BRAND CONTRIBUTION - GASOLINE</vt:lpstr>
      <vt:lpstr>Merchandising score - gasoline</vt:lpstr>
      <vt:lpstr>MERCHANDISING SCORE - GASOLINE</vt:lpstr>
      <vt:lpstr>Pricing posture - gasoline</vt:lpstr>
      <vt:lpstr>PRICING POSTURE - GASOLINE</vt:lpstr>
      <vt:lpstr>PRICE THEMATIC MAP - GASOLINE</vt:lpstr>
      <vt:lpstr>dealer (intangible) contribution –  gasoline</vt:lpstr>
      <vt:lpstr>Brand performance – gasoline</vt:lpstr>
      <vt:lpstr>MARKET SUMMARY - GASOLINE</vt:lpstr>
      <vt:lpstr>PowerPoint Presentation</vt:lpstr>
      <vt:lpstr>DIESEL SHARES</vt:lpstr>
      <vt:lpstr>NUMBER OF SITES - DIESEL</vt:lpstr>
      <vt:lpstr>market effectiveness - diesel</vt:lpstr>
      <vt:lpstr>average volumes - DIESEL</vt:lpstr>
      <vt:lpstr>AVERAGE VOLUMES - DIESEL</vt:lpstr>
      <vt:lpstr>Location volume - diesel</vt:lpstr>
      <vt:lpstr>LOCATION VOLUME - DIESEL</vt:lpstr>
      <vt:lpstr>Location volume effectiveness – diesel</vt:lpstr>
      <vt:lpstr>Facility score - diesel</vt:lpstr>
      <vt:lpstr>FACILITY SCORE - DIESEL</vt:lpstr>
      <vt:lpstr>Brand contribution - diesel</vt:lpstr>
      <vt:lpstr>BRAND CONTRIBUTION - DIESEL</vt:lpstr>
      <vt:lpstr>Merchandising score - diesel</vt:lpstr>
      <vt:lpstr>Merchandising score - diesel</vt:lpstr>
      <vt:lpstr>Pricing posture - diesel</vt:lpstr>
      <vt:lpstr>Pricing posture - diesel</vt:lpstr>
      <vt:lpstr>PRICE THEMATIC MAP - DIESEL</vt:lpstr>
      <vt:lpstr>dealer (intangible) contribution – diesel</vt:lpstr>
      <vt:lpstr>Brand performance – diesel</vt:lpstr>
      <vt:lpstr>MARKET SUMMARY - DIESEL</vt:lpstr>
      <vt:lpstr>PowerPoint Presentation</vt:lpstr>
      <vt:lpstr>QUADRANT – GASOLINE &amp; DIESEL</vt:lpstr>
      <vt:lpstr>PowerPoint Presentation</vt:lpstr>
      <vt:lpstr>PERFORMANCE ANALYSIS – GASOLINE &amp; DIESEL</vt:lpstr>
      <vt:lpstr>PowerPoint Presentation</vt:lpstr>
      <vt:lpstr>Gnv SHARES</vt:lpstr>
      <vt:lpstr>NUMBER OF SITES - gnv</vt:lpstr>
      <vt:lpstr>Gnv MARKET EFFECTIVENESS</vt:lpstr>
      <vt:lpstr>AVERAGE VOLUMES - GNV</vt:lpstr>
      <vt:lpstr>AVERAGE VOLUMES - GNV</vt:lpstr>
      <vt:lpstr>LOCATION VOLUME - GNV</vt:lpstr>
      <vt:lpstr>LOCATION VOLUME - GNV</vt:lpstr>
      <vt:lpstr>LOCATION VOLUME EFFECTIVENESS - GNV</vt:lpstr>
      <vt:lpstr>FACILITY SCORE - GNV</vt:lpstr>
      <vt:lpstr>FACILITY SCORE - GNV</vt:lpstr>
      <vt:lpstr>BRAND CONTRIBUTION - GNV</vt:lpstr>
      <vt:lpstr>BRAND CONTRIBUTION - GNV</vt:lpstr>
      <vt:lpstr>MERCHANDISING SCORE - GNV</vt:lpstr>
      <vt:lpstr>MERCHANDISING SCORE - GNV</vt:lpstr>
      <vt:lpstr>PRICING POSTURE - GNV</vt:lpstr>
      <vt:lpstr>PRICING POSTURE - GNV</vt:lpstr>
      <vt:lpstr>PRICE THEMATIC MAP - GNV</vt:lpstr>
      <vt:lpstr>DEALER (INTANGIBLE) CONTRIBUTION - GNV</vt:lpstr>
      <vt:lpstr>BRAND PERFORMANCE - GNV</vt:lpstr>
      <vt:lpstr>MARKET SUMMARY - GNV</vt:lpstr>
      <vt:lpstr>PowerPoint Presentation</vt:lpstr>
      <vt:lpstr>BCG ID 101 – LA 49</vt:lpstr>
      <vt:lpstr>BCG ID 104 – SAN CAYETANO</vt:lpstr>
      <vt:lpstr>BCG ID 105 – ENGATIVA</vt:lpstr>
      <vt:lpstr>BCG ID 106 – PORTAL DE ALAMOS</vt:lpstr>
      <vt:lpstr>BCG ID 114 - PONTEVEDRA</vt:lpstr>
      <vt:lpstr>BCG ID 117 - AV BOYACÁ</vt:lpstr>
      <vt:lpstr>BCG ID 120 - CRUZ ROJA</vt:lpstr>
      <vt:lpstr>BCG ID 121 - CARREFOUR CALLE 80</vt:lpstr>
      <vt:lpstr>BCG ID 125 - LOS ROBLES - CALLE 80</vt:lpstr>
      <vt:lpstr>BCG ID 126 - LA FLORIDA</vt:lpstr>
      <vt:lpstr>BCG ID 129 - TERMINAL DE CARGA</vt:lpstr>
      <vt:lpstr>BCG ID 135 - AURES II</vt:lpstr>
      <vt:lpstr>BCG ID 136 - CONEJERA</vt:lpstr>
      <vt:lpstr>BCG ID 141 - EDÉN</vt:lpstr>
      <vt:lpstr>BCG ID 142 - SERVI RUEDAS</vt:lpstr>
      <vt:lpstr>BCG ID 150 - SANTANA</vt:lpstr>
      <vt:lpstr>BCG ID 201 - EDS LA 68</vt:lpstr>
      <vt:lpstr>BCG ID 203 - INVERSIONES R&amp;R LTDA / VENECIA</vt:lpstr>
      <vt:lpstr>BCG ID 207 - LAS VEGAS</vt:lpstr>
      <vt:lpstr>BCG ID 208 - SANTA LUCÍA</vt:lpstr>
      <vt:lpstr>BCG ID 210 - GANADERO</vt:lpstr>
      <vt:lpstr>BCG ID 218 - ANDALUCIA</vt:lpstr>
      <vt:lpstr>BCG ID 230 - MATATIGRES</vt:lpstr>
      <vt:lpstr>BCG ID 232 - ALQUERIA</vt:lpstr>
      <vt:lpstr>BCG ID 242 - LA ESTRELLITA</vt:lpstr>
      <vt:lpstr>BCG ID 246 - ROMA</vt:lpstr>
      <vt:lpstr>BCG ID 256 - BOSA</vt:lpstr>
      <vt:lpstr>BCG ID 260 - BETANIA</vt:lpstr>
      <vt:lpstr>BCG ID 263 - SEVILLANA</vt:lpstr>
      <vt:lpstr>BCG ID 265 - INCOCENTRO</vt:lpstr>
      <vt:lpstr>BCG ID 266 - CARREFOUR AUTOPISTA SUR</vt:lpstr>
      <vt:lpstr>BCG ID 270 - MARRUECOS</vt:lpstr>
      <vt:lpstr>BCG ID 274 - LA HERRADURA</vt:lpstr>
      <vt:lpstr>BCG ID 275 - ALTAMIRA</vt:lpstr>
      <vt:lpstr>BCG ID 301 - COMPOSTELLA</vt:lpstr>
      <vt:lpstr>BCG ID 304 - CARREFOUR 170</vt:lpstr>
      <vt:lpstr>BCG ID 307 - LA JUANA</vt:lpstr>
      <vt:lpstr>BCG ID 314 - MOTOMART</vt:lpstr>
      <vt:lpstr>BCG ID 320 - JUANCAMAR Y CIA S EN C</vt:lpstr>
      <vt:lpstr>BCG ID 324 - AUTONORTE</vt:lpstr>
      <vt:lpstr>BCG ID 329 - ACAPULCO</vt:lpstr>
      <vt:lpstr>BCG ID 401 - LAS VILLAS</vt:lpstr>
      <vt:lpstr>BCG ID 402 - PASADENA</vt:lpstr>
      <vt:lpstr>BCG ID 405 - PLAZA 127</vt:lpstr>
      <vt:lpstr>BCG ID 406 - CALASANZ</vt:lpstr>
      <vt:lpstr>BCG ID 413 - PASEO LA 15</vt:lpstr>
      <vt:lpstr>BCG ID 423 - JAVERIANA</vt:lpstr>
      <vt:lpstr>BCG ID 451 - AV 28</vt:lpstr>
      <vt:lpstr>BCG ID 454 - JUAN MARTIN</vt:lpstr>
      <vt:lpstr>BCG ID 461 - SAN JOSÉ DE QUITO</vt:lpstr>
      <vt:lpstr>BCG ID 501 - CATAM</vt:lpstr>
      <vt:lpstr>BCG ID 503 - LAS PALMAS</vt:lpstr>
      <vt:lpstr>BCG ID 515 - TINTALITO</vt:lpstr>
      <vt:lpstr>BCG ID 522 - CIUDAD DE CALI</vt:lpstr>
      <vt:lpstr>BCG ID 523 - HAYUELOS</vt:lpstr>
      <vt:lpstr>BCG ID 524 - INSETRANSA</vt:lpstr>
      <vt:lpstr>BCG ID 527 - VILLA ALSACIA</vt:lpstr>
      <vt:lpstr>BCG ID 531 - VILLA CLAUDIA</vt:lpstr>
      <vt:lpstr>BCG ID 535 - 1ERO DE MAYO</vt:lpstr>
      <vt:lpstr>BCG ID 546 - FONTIBON</vt:lpstr>
      <vt:lpstr>BCG ID 547 - MARIANA</vt:lpstr>
      <vt:lpstr>BCG ID 618 - CARICADAS / APOSENTOS SOPO</vt:lpstr>
      <vt:lpstr>BCG ID 620 - TIBITO</vt:lpstr>
      <vt:lpstr>BCG ID 622 - PUEBLO VIEJO</vt:lpstr>
      <vt:lpstr>BCG ID 627 - CHIA</vt:lpstr>
      <vt:lpstr>BCG ID 630 - COTA</vt:lpstr>
      <vt:lpstr>BCG ID 631 - VARIANTE COTA - OPERADORES DE COMBUSTIBLES SAS</vt:lpstr>
      <vt:lpstr>BCG ID 634 - SIBERIA OPERADORES</vt:lpstr>
      <vt:lpstr>BCG ID 635 - EL CHARQUITO - SINALOA</vt:lpstr>
      <vt:lpstr>BCG ID 644 - EL ROSAL</vt:lpstr>
      <vt:lpstr>BCG ID 649 - INVERSIONES C2 /C2 FACATATIVA</vt:lpstr>
      <vt:lpstr>BCG ID 655 - MOSQUERA</vt:lpstr>
      <vt:lpstr>BCG ID 656 - LA TORRE</vt:lpstr>
      <vt:lpstr>BCG ID 659 - EL CORZO</vt:lpstr>
      <vt:lpstr>BCG ID 661 - ASOJUNTAS</vt:lpstr>
      <vt:lpstr>BCG ID 665 - EL PIRE</vt:lpstr>
      <vt:lpstr>BCG ID 670 - RETORNO</vt:lpstr>
      <vt:lpstr>BCG ID 678 - TREBOL</vt:lpstr>
      <vt:lpstr>BCG ID 680 - SILMA</vt:lpstr>
      <vt:lpstr>BCG ID 705 - COLON</vt:lpstr>
      <vt:lpstr>BCG ID 708 - AMERICAS II</vt:lpstr>
      <vt:lpstr>BCG ID 709 - CARRERA</vt:lpstr>
      <vt:lpstr>BCG ID 710 - SAN ANDRES</vt:lpstr>
      <vt:lpstr>BCG ID 715 - CARRERA 30</vt:lpstr>
      <vt:lpstr>BCG ID 716 - PALOQUEMAO</vt:lpstr>
      <vt:lpstr>BCG ID 718 - AMERICAS</vt:lpstr>
      <vt:lpstr>BCG ID 731 - TRINIDAD</vt:lpstr>
      <vt:lpstr>BCG ID 736 - EL CARMEN</vt:lpstr>
      <vt:lpstr>BCG ID 737 - GARROLLANTAS</vt:lpstr>
      <vt:lpstr>BCG ID 746 - REAL TRANSPORTADORA</vt:lpstr>
      <vt:lpstr>BCG ID 749 - ROOSVELT</vt:lpstr>
      <vt:lpstr>BCG ID 756 - GRAN TAX</vt:lpstr>
      <vt:lpstr>BCG ID 758 - SAN BERNARDO</vt:lpstr>
      <vt:lpstr>BCG ID 761 - LIEVANO</vt:lpstr>
      <vt:lpstr>BCG ID 766 - CENTRO</vt:lpstr>
      <vt:lpstr>BCG ID 802 - ALVAZAR</vt:lpstr>
      <vt:lpstr>BCG ID 807 - VILLA SOFIA</vt:lpstr>
      <vt:lpstr>BCG ID 811 - EGAS AVE BOYACA</vt:lpstr>
      <vt:lpstr>BCG ID 900 - CALLE 80</vt:lpstr>
      <vt:lpstr>BCG ID 902 - CARREFOUR TERREROS</vt:lpstr>
      <vt:lpstr>BCG ID 903 - PRIMERO DE MAYO</vt:lpstr>
      <vt:lpstr>BCG ID 906 - CALLE 190</vt:lpstr>
      <vt:lpstr>BCG ID 909 - LOS ABUELOS</vt:lpstr>
      <vt:lpstr>BCG ID 910 - BASCULA</vt:lpstr>
      <vt:lpstr>BCG ID 921 - EL TRIANGULO</vt:lpstr>
      <vt:lpstr>BCG ID 924 - SANTA FE</vt:lpstr>
      <vt:lpstr>BCG ID 940 - BRAZUELOS</vt:lpstr>
      <vt:lpstr>BCG ID 941 - INDUMIL</vt:lpstr>
      <vt:lpstr>BCG ID 950 - HCM TOCANCIPA</vt:lpstr>
      <vt:lpstr>BCG ID 952 - PRADERA AV 68</vt:lpstr>
      <vt:lpstr>BCG ID 957 - SANTA TERESA</vt:lpstr>
      <vt:lpstr>BCG ID 958 - INTEXORA</vt:lpstr>
      <vt:lpstr>BCG ID 959 - AVENIDA PRADILLA</vt:lpstr>
      <vt:lpstr>BCG ID 960 - LA REPUBLICA</vt:lpstr>
      <vt:lpstr>BCG ID 964 - CHUSACA</vt:lpstr>
      <vt:lpstr>BCG ID 969 - AEROPUERTO</vt:lpstr>
      <vt:lpstr>BCG ID 977 - CORZO II</vt:lpstr>
      <vt:lpstr>BCG ID 980 - ESPIRITU SANTO</vt:lpstr>
      <vt:lpstr>BCG ID 981 - SANTANDER</vt:lpstr>
      <vt:lpstr>BCG ID 982 - BUENOS AIRES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BCGVAIO</dc:creator>
  <cp:lastModifiedBy>Usuario de Windows</cp:lastModifiedBy>
  <cp:revision>142</cp:revision>
  <dcterms:created xsi:type="dcterms:W3CDTF">2017-11-15T17:43:20Z</dcterms:created>
  <dcterms:modified xsi:type="dcterms:W3CDTF">2019-09-30T15:52:18Z</dcterms:modified>
</cp:coreProperties>
</file>