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8"/>
  </p:handoutMasterIdLst>
  <p:sldIdLst>
    <p:sldId id="269" r:id="rId2"/>
    <p:sldId id="270" r:id="rId3"/>
    <p:sldId id="271" r:id="rId4"/>
    <p:sldId id="272" r:id="rId5"/>
    <p:sldId id="311" r:id="rId6"/>
    <p:sldId id="259" r:id="rId7"/>
    <p:sldId id="260" r:id="rId8"/>
    <p:sldId id="312" r:id="rId9"/>
    <p:sldId id="261" r:id="rId10"/>
    <p:sldId id="313" r:id="rId11"/>
    <p:sldId id="262" r:id="rId12"/>
    <p:sldId id="263" r:id="rId13"/>
    <p:sldId id="314" r:id="rId14"/>
    <p:sldId id="264" r:id="rId15"/>
    <p:sldId id="315" r:id="rId16"/>
    <p:sldId id="265" r:id="rId17"/>
    <p:sldId id="316" r:id="rId18"/>
    <p:sldId id="266" r:id="rId19"/>
    <p:sldId id="317" r:id="rId20"/>
    <p:sldId id="273" r:id="rId21"/>
    <p:sldId id="267" r:id="rId22"/>
    <p:sldId id="268" r:id="rId23"/>
    <p:sldId id="274" r:id="rId24"/>
    <p:sldId id="275" r:id="rId25"/>
    <p:sldId id="277" r:id="rId26"/>
    <p:sldId id="318" r:id="rId27"/>
    <p:sldId id="279" r:id="rId28"/>
    <p:sldId id="307" r:id="rId29"/>
    <p:sldId id="319" r:id="rId30"/>
    <p:sldId id="281" r:id="rId31"/>
    <p:sldId id="320" r:id="rId32"/>
    <p:sldId id="282" r:id="rId33"/>
    <p:sldId id="283" r:id="rId34"/>
    <p:sldId id="321" r:id="rId35"/>
    <p:sldId id="284" r:id="rId36"/>
    <p:sldId id="322" r:id="rId37"/>
    <p:sldId id="285" r:id="rId38"/>
    <p:sldId id="323" r:id="rId39"/>
    <p:sldId id="286" r:id="rId40"/>
    <p:sldId id="324" r:id="rId41"/>
    <p:sldId id="287" r:id="rId42"/>
    <p:sldId id="288" r:id="rId43"/>
    <p:sldId id="289" r:id="rId44"/>
    <p:sldId id="290" r:id="rId45"/>
    <p:sldId id="309" r:id="rId46"/>
    <p:sldId id="310" r:id="rId47"/>
    <p:sldId id="291" r:id="rId48"/>
    <p:sldId id="292" r:id="rId49"/>
    <p:sldId id="293" r:id="rId50"/>
    <p:sldId id="294" r:id="rId51"/>
    <p:sldId id="295" r:id="rId52"/>
    <p:sldId id="308" r:id="rId53"/>
    <p:sldId id="327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49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298AF-3C66-4564-A0D2-B7F7ED7AC415}" type="datetimeFigureOut">
              <a:rPr lang="es-BO" smtClean="0"/>
              <a:t>28/11/2018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CE298-333F-461E-96ED-FF06507025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1903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398322" y="6445250"/>
            <a:ext cx="423863" cy="365125"/>
          </a:xfrm>
        </p:spPr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Picture 20" descr="BCGBravoConsultingG.jpg"/>
          <p:cNvPicPr/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199" y="75570"/>
            <a:ext cx="784011" cy="7250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83820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6200" y="1066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572000" y="3733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76200" y="3733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8263" y="6503988"/>
            <a:ext cx="1150937" cy="304800"/>
          </a:xfrm>
        </p:spPr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2200" y="6492875"/>
            <a:ext cx="431800" cy="365125"/>
          </a:xfrm>
        </p:spPr>
        <p:txBody>
          <a:bodyPr/>
          <a:lstStyle>
            <a:lvl1pPr>
              <a:defRPr smtClea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20" descr="BCGBravoConsultingG.jpg"/>
          <p:cNvPicPr/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199" y="75570"/>
            <a:ext cx="784011" cy="7250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" y="6477000"/>
            <a:ext cx="769263" cy="360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76200"/>
            <a:ext cx="8988156" cy="715962"/>
          </a:xfrm>
        </p:spPr>
        <p:txBody>
          <a:bodyPr/>
          <a:lstStyle>
            <a:lvl1pPr>
              <a:defRPr sz="3200" b="1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925" cy="365125"/>
          </a:xfrm>
        </p:spPr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0" y="0"/>
            <a:ext cx="9144000" cy="643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400" y="460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</a:t>
            </a:r>
            <a:endParaRPr lang="es-CO" dirty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450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+mn-cs"/>
              </a:defRPr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52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81000" y="6477000"/>
            <a:ext cx="415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+mn-cs"/>
              </a:defRPr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/>
          </p:nvSpPr>
          <p:spPr>
            <a:xfrm>
              <a:off x="914400" y="990600"/>
              <a:ext cx="8153400" cy="555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4400" y="1066800"/>
              <a:ext cx="8153400" cy="365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0" y="1087438"/>
              <a:ext cx="8153400" cy="5556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7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" y="6477000"/>
            <a:ext cx="76926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kern="1200" cap="all">
          <a:solidFill>
            <a:srgbClr val="10253F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Arial" charset="0"/>
        <a:buChar char="•"/>
        <a:defRPr sz="3200" kern="1200">
          <a:solidFill>
            <a:srgbClr val="10253F"/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2339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Executive summary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Armenia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657600"/>
            <a:ext cx="64008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>
                <a:solidFill>
                  <a:srgbClr val="000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for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b="1" dirty="0">
                <a:solidFill>
                  <a:srgbClr val="000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TERPEL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>
                <a:solidFill>
                  <a:srgbClr val="000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>
                <a:solidFill>
                  <a:srgbClr val="000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Bravo Consulting Group, Inc.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>
                <a:solidFill>
                  <a:srgbClr val="000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2018</a:t>
            </a:r>
          </a:p>
        </p:txBody>
      </p:sp>
      <p:pic>
        <p:nvPicPr>
          <p:cNvPr id="5" name="Picture 3" descr="BCGBravoConsulting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62400" y="1143000"/>
            <a:ext cx="1371600" cy="1371600"/>
          </a:xfrm>
          <a:prstGeom prst="rect">
            <a:avLst/>
          </a:prstGeom>
          <a:ln>
            <a:solidFill>
              <a:srgbClr val="EEECE1">
                <a:lumMod val="5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5144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LOCATION VOLUME - GASOLINE</a:t>
            </a:r>
            <a:endParaRPr lang="es-BO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0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1F497D">
                    <a:lumMod val="50000"/>
                  </a:srgbClr>
                </a:solidFill>
              </a:rPr>
              <a:t>Location volume effectiveness – 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</a:rPr>
              <a:t>gasoline</a:t>
            </a:r>
            <a:endParaRPr lang="en-US" sz="28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7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Facility score -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0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FACILITY SCORE - GASOLINE</a:t>
            </a:r>
            <a:endParaRPr lang="es-B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Brand contribution - gasoline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8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BRAND CONTRIBUTION - GASOLINE</a:t>
            </a:r>
            <a:endParaRPr lang="es-BO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7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Merchandising score -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MERCHANDISING SCORE - GASOLINE</a:t>
            </a:r>
            <a:endParaRPr lang="es-BO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6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Pricing posture -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PRICING POSTURE - GASOLINE</a:t>
            </a:r>
            <a:endParaRPr lang="es-B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3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Market</a:t>
            </a:r>
            <a:r>
              <a:rPr lang="es-BO" dirty="0" smtClean="0"/>
              <a:t> </a:t>
            </a:r>
            <a:r>
              <a:rPr lang="es-BO" dirty="0" err="1" smtClean="0"/>
              <a:t>area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/>
          <a:stretch/>
        </p:blipFill>
        <p:spPr bwMode="auto">
          <a:xfrm>
            <a:off x="1778000" y="1249172"/>
            <a:ext cx="555646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7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PRICE THEMATIC MAP - GASOLINE</a:t>
            </a:r>
            <a:endParaRPr lang="es-BO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257800" cy="513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73768"/>
            <a:ext cx="2667000" cy="210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solidFill>
                  <a:srgbClr val="1F497D">
                    <a:lumMod val="50000"/>
                  </a:srgbClr>
                </a:solidFill>
              </a:rPr>
              <a:t>dealer (intangible) contribution – </a:t>
            </a:r>
            <a:r>
              <a:rPr lang="en-US" sz="2600" dirty="0" smtClean="0">
                <a:solidFill>
                  <a:srgbClr val="1F497D">
                    <a:lumMod val="50000"/>
                  </a:srgbClr>
                </a:solidFill>
              </a:rPr>
              <a:t> gasoline</a:t>
            </a:r>
            <a:endParaRPr lang="en-US" sz="26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3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Brand performance 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–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3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MARKET SUMMARY - GASOLINE</a:t>
            </a:r>
            <a:endParaRPr lang="es-BO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" b="55686"/>
          <a:stretch/>
        </p:blipFill>
        <p:spPr bwMode="auto">
          <a:xfrm>
            <a:off x="127000" y="1376172"/>
            <a:ext cx="8890000" cy="19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4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24200" y="28080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Market summary - diesel</a:t>
            </a:r>
            <a:endParaRPr kumimoji="0" lang="en-US" sz="4400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533400" y="22873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DIESEL SHARES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NUMBER OF SITES - DIESEL</a:t>
            </a:r>
            <a:endParaRPr lang="es-BO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1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market effectiveness - 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3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average volumes - 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4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AVERAGE VOLUMES - DIESEL</a:t>
            </a:r>
            <a:endParaRPr lang="es-BO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747962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uLnTx/>
                <a:uFillTx/>
                <a:latin typeface="Arial" pitchFamily="34" charset="0"/>
              </a:rPr>
              <a:t>Market summary - gasoline </a:t>
            </a:r>
            <a:endParaRPr kumimoji="0" lang="en-US" sz="4400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85800" y="2263548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Location volume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7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LOCATION VOLUME - DIESEL</a:t>
            </a:r>
            <a:endParaRPr lang="es-BO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4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1F497D">
                    <a:lumMod val="50000"/>
                  </a:srgbClr>
                </a:solidFill>
              </a:rPr>
              <a:t>Location volume effectiveness – </a:t>
            </a:r>
            <a:r>
              <a:rPr lang="en-US" sz="29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8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Facility score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6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FACILITY SCORE - DIESEL</a:t>
            </a:r>
            <a:endParaRPr lang="es-BO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8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Brand contribution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0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BRAND CONTRIBUTION - DIESEL</a:t>
            </a:r>
            <a:endParaRPr lang="es-BO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223963"/>
            <a:ext cx="79629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Merchandising score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8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Merchandising score - diesel</a:t>
            </a:r>
            <a:endParaRPr lang="es-BO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8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Pricing posture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5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GASOLINE SHARES</a:t>
            </a:r>
            <a:endParaRPr lang="es-B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2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Pricing posture - diesel</a:t>
            </a:r>
            <a:endParaRPr lang="es-BO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PRICE THEMATIC MAP - DIESEL</a:t>
            </a:r>
            <a:endParaRPr lang="es-B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138737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2" y="4343400"/>
            <a:ext cx="2537308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7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1F497D">
                    <a:lumMod val="50000"/>
                  </a:srgbClr>
                </a:solidFill>
              </a:rPr>
              <a:t>dealer (intangible) contribution – 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2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Brand performance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– 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2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" b="57212"/>
          <a:stretch/>
        </p:blipFill>
        <p:spPr bwMode="auto">
          <a:xfrm>
            <a:off x="127000" y="1376172"/>
            <a:ext cx="8890000" cy="18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MARKET SUMMARY - DIESEL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5924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8067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QUADRANT –TERPEL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gasoline &amp; diesel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85800" y="22860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480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QUADRANT – GASOLINE &amp; DIESEL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461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8067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Performance analysis </a:t>
            </a:r>
            <a:b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</a:b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gasoline &amp; diesel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85800" y="22860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2800" dirty="0" smtClean="0"/>
              <a:t>PERFORMANCE ANALYSIS – GASOLINE &amp; DIESEL</a:t>
            </a:r>
            <a:endParaRPr lang="es-BO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502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1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22313" y="2828925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 kern="1200" cap="all">
                <a:solidFill>
                  <a:srgbClr val="10253F"/>
                </a:solidFill>
                <a:latin typeface="DIN" pitchFamily="2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9pPr>
          </a:lstStyle>
          <a:p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Market summary -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cng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22313" y="2308225"/>
            <a:ext cx="7772400" cy="5207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Arial" charset="0"/>
              <a:buChar char="•"/>
              <a:defRPr sz="3200" kern="1200">
                <a:solidFill>
                  <a:srgbClr val="10253F"/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DIN" pitchFamily="2" charset="0"/>
              <a:buChar char="–"/>
              <a:defRPr sz="28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DIN" pitchFamily="2" charset="0"/>
              <a:buChar char="»"/>
              <a:defRPr sz="24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Wingdings" pitchFamily="2" charset="2"/>
              <a:buChar char="Ø"/>
              <a:defRPr sz="20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Bravo Consulting Group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NUMBER OF SITES - GASOLINE</a:t>
            </a:r>
            <a:endParaRPr lang="es-B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6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CNG SHARES</a:t>
            </a:r>
            <a:endParaRPr lang="es-B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CNG MARKET EFFECTIVENESS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AVERAGE VOLUMES - GNV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4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LOCATION VOLUME - CNG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2736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LOCATION VOLUME EFFECTIVENESS - CNG</a:t>
            </a:r>
            <a:endParaRPr lang="es-B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FACILITY SCORE - CNG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BRAND CONTRIBUTION - CNG</a:t>
            </a:r>
            <a:endParaRPr lang="es-B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1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MERCHANDISING SCORE - CNG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2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PRICING POSTURE - CNG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7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PRICE THEMATIC MAP - CNG</a:t>
            </a:r>
            <a:endParaRPr lang="es-BO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/>
          <a:stretch/>
        </p:blipFill>
        <p:spPr bwMode="auto">
          <a:xfrm>
            <a:off x="1905000" y="1143000"/>
            <a:ext cx="536355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7" y="4343400"/>
            <a:ext cx="2515963" cy="19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2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Gasoline market effectiveness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5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000" dirty="0" smtClean="0"/>
              <a:t>DEALER (INTANGIBLE) CONTRIBUTION - CNG</a:t>
            </a:r>
            <a:endParaRPr lang="es-BO" sz="3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8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BRAND PERFORMANCE - CNG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8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MARKET SUMMARY - CNG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22"/>
          <a:stretch/>
        </p:blipFill>
        <p:spPr bwMode="auto">
          <a:xfrm>
            <a:off x="127000" y="1376172"/>
            <a:ext cx="8890000" cy="13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2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24200" y="28080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OUTLET REVIEW</a:t>
            </a:r>
            <a:endParaRPr kumimoji="0" lang="en-US" sz="4400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533400" y="22873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000000"/>
                </a:solidFill>
                <a:latin typeface="ARIAL"/>
              </a:rPr>
              <a:t>BCG ID 103 - </a:t>
            </a:r>
            <a:r>
              <a:rPr lang="es-BO" dirty="0">
                <a:solidFill>
                  <a:srgbClr val="000000"/>
                </a:solidFill>
                <a:latin typeface="ARIAL"/>
              </a:rPr>
              <a:t>EL CENTRO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95400"/>
            <a:ext cx="8890000" cy="4920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3289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/>
                </a:solidFill>
                <a:latin typeface="ARIAL"/>
              </a:rPr>
              <a:t>BCG ID 108 - </a:t>
            </a:r>
            <a:r>
              <a:rPr lang="it-IT" dirty="0">
                <a:solidFill>
                  <a:srgbClr val="000000"/>
                </a:solidFill>
                <a:latin typeface="ARIAL"/>
              </a:rPr>
              <a:t>AGRICOLA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4548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7195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0000"/>
                </a:solidFill>
                <a:latin typeface="ARIAL"/>
              </a:rPr>
              <a:t>BCG ID 110 -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AMERICAS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4362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336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00"/>
                </a:solidFill>
                <a:latin typeface="ARIAL"/>
              </a:rPr>
              <a:t>BCG ID 201 -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ORO NEGRO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3804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339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00"/>
                </a:solidFill>
                <a:latin typeface="ARIAL"/>
              </a:rPr>
              <a:t>BCG ID 203 - ARMENIA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MOTOR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4548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535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00"/>
                </a:solidFill>
                <a:latin typeface="ARIAL"/>
              </a:rPr>
              <a:t>BCG ID 207 -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SURTIDOR BOYACA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4548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23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Gasoline average volumes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4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000000"/>
                </a:solidFill>
                <a:latin typeface="ARIAL"/>
              </a:rPr>
              <a:t>BCG ID 208 - </a:t>
            </a:r>
            <a:r>
              <a:rPr lang="es-BO" dirty="0">
                <a:solidFill>
                  <a:srgbClr val="000000"/>
                </a:solidFill>
                <a:latin typeface="ARIAL"/>
              </a:rPr>
              <a:t>LA VILLA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4362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8390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000000"/>
                </a:solidFill>
                <a:latin typeface="ARIAL"/>
              </a:rPr>
              <a:t>BCG ID 209 - </a:t>
            </a:r>
            <a:r>
              <a:rPr lang="es-BO" dirty="0">
                <a:solidFill>
                  <a:srgbClr val="000000"/>
                </a:solidFill>
                <a:latin typeface="ARIAL"/>
              </a:rPr>
              <a:t>TRIANGULO DE ARENALES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4176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887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0000"/>
                </a:solidFill>
                <a:latin typeface="ARIAL"/>
              </a:rPr>
              <a:t>BCG ID 309 -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EL TINTAL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4176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8013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000000"/>
                </a:solidFill>
                <a:latin typeface="ARIAL"/>
              </a:rPr>
              <a:t>BCG ID 317 - </a:t>
            </a:r>
            <a:r>
              <a:rPr lang="es-BO" dirty="0">
                <a:solidFill>
                  <a:srgbClr val="000000"/>
                </a:solidFill>
                <a:latin typeface="ARIAL"/>
              </a:rPr>
              <a:t>SERVICENTRO GUERRERO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3990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4907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600" dirty="0" smtClean="0">
                <a:solidFill>
                  <a:srgbClr val="000000"/>
                </a:solidFill>
                <a:latin typeface="ARIAL"/>
              </a:rPr>
              <a:t>BCG ID 318 - </a:t>
            </a:r>
            <a:r>
              <a:rPr lang="es-MX" sz="2600" dirty="0">
                <a:solidFill>
                  <a:srgbClr val="000000"/>
                </a:solidFill>
                <a:latin typeface="ARIAL"/>
              </a:rPr>
              <a:t>ESTACION DE SERVICIO LAS PALMAS</a:t>
            </a:r>
            <a:endParaRPr lang="es-BO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3990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0591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000000"/>
                </a:solidFill>
                <a:latin typeface="ARIAL"/>
              </a:rPr>
              <a:t>BCG ID 320 - </a:t>
            </a:r>
            <a:r>
              <a:rPr lang="es-BO" dirty="0">
                <a:solidFill>
                  <a:srgbClr val="000000"/>
                </a:solidFill>
                <a:latin typeface="ARIAL"/>
              </a:rPr>
              <a:t>TERPEL LA METRO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3804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0046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0000"/>
                </a:solidFill>
                <a:latin typeface="ARIAL"/>
              </a:rPr>
              <a:t>BCG ID 321 -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LA YE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3618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0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GASOLINE AVERAGE VOLUMES</a:t>
            </a:r>
            <a:endParaRPr lang="es-BO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2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Location volume -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5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G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CG_Template.potx" id="{40A729E5-4EFC-4454-A0D3-E84B0699488C}" vid="{C9ADC6A0-F3F4-4F18-8991-0EA84048F2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BCG_Template</Template>
  <TotalTime>811</TotalTime>
  <Words>368</Words>
  <Application>Microsoft Office PowerPoint</Application>
  <PresentationFormat>Presentación en pantalla (4:3)</PresentationFormat>
  <Paragraphs>89</Paragraphs>
  <Slides>76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76</vt:i4>
      </vt:variant>
    </vt:vector>
  </HeadingPairs>
  <TitlesOfParts>
    <vt:vector size="77" baseType="lpstr">
      <vt:lpstr>BCG_Template</vt:lpstr>
      <vt:lpstr>Presentación de PowerPoint</vt:lpstr>
      <vt:lpstr>Market area</vt:lpstr>
      <vt:lpstr>Presentación de PowerPoint</vt:lpstr>
      <vt:lpstr>GASOLINE SHARES</vt:lpstr>
      <vt:lpstr>NUMBER OF SITES - GASOLINE</vt:lpstr>
      <vt:lpstr>Gasoline market effectiveness</vt:lpstr>
      <vt:lpstr>Gasoline average volumes</vt:lpstr>
      <vt:lpstr>GASOLINE AVERAGE VOLUMES</vt:lpstr>
      <vt:lpstr>Location volume - gasoline</vt:lpstr>
      <vt:lpstr>LOCATION VOLUME - GASOLINE</vt:lpstr>
      <vt:lpstr>Location volume effectiveness – gasoline</vt:lpstr>
      <vt:lpstr>Facility score - gasoline</vt:lpstr>
      <vt:lpstr>FACILITY SCORE - GASOLINE</vt:lpstr>
      <vt:lpstr>Brand contribution - gasoline</vt:lpstr>
      <vt:lpstr>BRAND CONTRIBUTION - GASOLINE</vt:lpstr>
      <vt:lpstr>Merchandising score - gasoline</vt:lpstr>
      <vt:lpstr>MERCHANDISING SCORE - GASOLINE</vt:lpstr>
      <vt:lpstr>Pricing posture - gasoline</vt:lpstr>
      <vt:lpstr>PRICING POSTURE - GASOLINE</vt:lpstr>
      <vt:lpstr>PRICE THEMATIC MAP - GASOLINE</vt:lpstr>
      <vt:lpstr>dealer (intangible) contribution –  gasoline</vt:lpstr>
      <vt:lpstr>Brand performance – gasoline</vt:lpstr>
      <vt:lpstr>MARKET SUMMARY - GASOLINE</vt:lpstr>
      <vt:lpstr>Presentación de PowerPoint</vt:lpstr>
      <vt:lpstr>DIESEL SHARES</vt:lpstr>
      <vt:lpstr>NUMBER OF SITES - DIESEL</vt:lpstr>
      <vt:lpstr>market effectiveness - diesel</vt:lpstr>
      <vt:lpstr>average volumes - DIESEL</vt:lpstr>
      <vt:lpstr>AVERAGE VOLUMES - DIESEL</vt:lpstr>
      <vt:lpstr>Location volume - diesel</vt:lpstr>
      <vt:lpstr>LOCATION VOLUME - DIESEL</vt:lpstr>
      <vt:lpstr>Location volume effectiveness – diesel</vt:lpstr>
      <vt:lpstr>Facility score - diesel</vt:lpstr>
      <vt:lpstr>FACILITY SCORE - DIESEL</vt:lpstr>
      <vt:lpstr>Brand contribution - diesel</vt:lpstr>
      <vt:lpstr>BRAND CONTRIBUTION - DIESEL</vt:lpstr>
      <vt:lpstr>Merchandising score - diesel</vt:lpstr>
      <vt:lpstr>Merchandising score - diesel</vt:lpstr>
      <vt:lpstr>Pricing posture - diesel</vt:lpstr>
      <vt:lpstr>Pricing posture - diesel</vt:lpstr>
      <vt:lpstr>PRICE THEMATIC MAP - DIESEL</vt:lpstr>
      <vt:lpstr>dealer (intangible) contribution – diesel</vt:lpstr>
      <vt:lpstr>Brand performance – diesel</vt:lpstr>
      <vt:lpstr>MARKET SUMMARY - DIESEL</vt:lpstr>
      <vt:lpstr>Presentación de PowerPoint</vt:lpstr>
      <vt:lpstr>QUADRANT – GASOLINE &amp; DIESEL</vt:lpstr>
      <vt:lpstr>Presentación de PowerPoint</vt:lpstr>
      <vt:lpstr>PERFORMANCE ANALYSIS – GASOLINE &amp; DIESEL</vt:lpstr>
      <vt:lpstr>Presentación de PowerPoint</vt:lpstr>
      <vt:lpstr>CNG SHARES</vt:lpstr>
      <vt:lpstr>CNG MARKET EFFECTIVENESS</vt:lpstr>
      <vt:lpstr>AVERAGE VOLUMES - GNV</vt:lpstr>
      <vt:lpstr>LOCATION VOLUME - CNG</vt:lpstr>
      <vt:lpstr>LOCATION VOLUME EFFECTIVENESS - CNG</vt:lpstr>
      <vt:lpstr>FACILITY SCORE - CNG</vt:lpstr>
      <vt:lpstr>BRAND CONTRIBUTION - CNG</vt:lpstr>
      <vt:lpstr>MERCHANDISING SCORE - CNG</vt:lpstr>
      <vt:lpstr>PRICING POSTURE - CNG</vt:lpstr>
      <vt:lpstr>PRICE THEMATIC MAP - CNG</vt:lpstr>
      <vt:lpstr>DEALER (INTANGIBLE) CONTRIBUTION - CNG</vt:lpstr>
      <vt:lpstr>BRAND PERFORMANCE - CNG</vt:lpstr>
      <vt:lpstr>MARKET SUMMARY - CNG</vt:lpstr>
      <vt:lpstr>Presentación de PowerPoint</vt:lpstr>
      <vt:lpstr>BCG ID 103 - EL CENTRO</vt:lpstr>
      <vt:lpstr>BCG ID 108 - AGRICOLA</vt:lpstr>
      <vt:lpstr>BCG ID 110 - AMERICAS</vt:lpstr>
      <vt:lpstr>BCG ID 201 - ORO NEGRO</vt:lpstr>
      <vt:lpstr>BCG ID 203 - ARMENIA MOTOR</vt:lpstr>
      <vt:lpstr>BCG ID 207 - SURTIDOR BOYACA</vt:lpstr>
      <vt:lpstr>BCG ID 208 - LA VILLA</vt:lpstr>
      <vt:lpstr>BCG ID 209 - TRIANGULO DE ARENALES</vt:lpstr>
      <vt:lpstr>BCG ID 309 - EL TINTAL</vt:lpstr>
      <vt:lpstr>BCG ID 317 - SERVICENTRO GUERRERO</vt:lpstr>
      <vt:lpstr>BCG ID 318 - ESTACION DE SERVICIO LAS PALMAS</vt:lpstr>
      <vt:lpstr>BCG ID 320 - TERPEL LA METRO</vt:lpstr>
      <vt:lpstr>BCG ID 321 - LA 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BCGVAIO</dc:creator>
  <cp:lastModifiedBy>Usuario de Windows</cp:lastModifiedBy>
  <cp:revision>65</cp:revision>
  <dcterms:created xsi:type="dcterms:W3CDTF">2017-11-15T17:43:20Z</dcterms:created>
  <dcterms:modified xsi:type="dcterms:W3CDTF">2018-11-28T16:18:36Z</dcterms:modified>
</cp:coreProperties>
</file>