
<file path=[Content_Types].xml><?xml version="1.0" encoding="utf-8"?>
<Types xmlns="http://schemas.openxmlformats.org/package/2006/content-types">
  <Default Extension="BMP" ContentType="image/bmp"/>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notesSlides/notesSlide7.xml" ContentType="application/vnd.openxmlformats-officedocument.presentationml.notesSlide+xml"/>
  <Override PartName="/ppt/charts/chart3.xml" ContentType="application/vnd.openxmlformats-officedocument.drawingml.chart+xml"/>
  <Override PartName="/ppt/notesSlides/notesSlide8.xml" ContentType="application/vnd.openxmlformats-officedocument.presentationml.notesSlide+xml"/>
  <Override PartName="/ppt/charts/chart4.xml" ContentType="application/vnd.openxmlformats-officedocument.drawingml.chart+xml"/>
  <Override PartName="/ppt/notesSlides/notesSlide9.xml" ContentType="application/vnd.openxmlformats-officedocument.presentationml.notesSlide+xml"/>
  <Override PartName="/ppt/charts/chart5.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0"/>
  </p:notesMasterIdLst>
  <p:sldIdLst>
    <p:sldId id="306" r:id="rId2"/>
    <p:sldId id="325" r:id="rId3"/>
    <p:sldId id="330" r:id="rId4"/>
    <p:sldId id="290" r:id="rId5"/>
    <p:sldId id="286" r:id="rId6"/>
    <p:sldId id="327" r:id="rId7"/>
    <p:sldId id="316" r:id="rId8"/>
    <p:sldId id="267" r:id="rId9"/>
    <p:sldId id="324" r:id="rId10"/>
    <p:sldId id="318" r:id="rId11"/>
    <p:sldId id="319" r:id="rId12"/>
    <p:sldId id="312" r:id="rId13"/>
    <p:sldId id="297" r:id="rId14"/>
    <p:sldId id="320" r:id="rId15"/>
    <p:sldId id="326" r:id="rId16"/>
    <p:sldId id="310" r:id="rId17"/>
    <p:sldId id="328" r:id="rId18"/>
    <p:sldId id="311" r:id="rId19"/>
    <p:sldId id="291" r:id="rId20"/>
    <p:sldId id="313" r:id="rId21"/>
    <p:sldId id="292" r:id="rId22"/>
    <p:sldId id="293" r:id="rId23"/>
    <p:sldId id="314" r:id="rId24"/>
    <p:sldId id="308" r:id="rId25"/>
    <p:sldId id="329" r:id="rId26"/>
    <p:sldId id="296" r:id="rId27"/>
    <p:sldId id="288" r:id="rId28"/>
    <p:sldId id="307" r:id="rId29"/>
    <p:sldId id="294" r:id="rId30"/>
    <p:sldId id="317" r:id="rId31"/>
    <p:sldId id="305" r:id="rId32"/>
    <p:sldId id="299" r:id="rId33"/>
    <p:sldId id="301" r:id="rId34"/>
    <p:sldId id="302" r:id="rId35"/>
    <p:sldId id="303" r:id="rId36"/>
    <p:sldId id="304" r:id="rId37"/>
    <p:sldId id="281" r:id="rId38"/>
    <p:sldId id="289" r:id="rId39"/>
  </p:sldIdLst>
  <p:sldSz cx="9144000" cy="6858000" type="letter"/>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A917"/>
    <a:srgbClr val="EDD391"/>
    <a:srgbClr val="CEB3B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293" autoAdjust="0"/>
    <p:restoredTop sz="88267" autoAdjust="0"/>
  </p:normalViewPr>
  <p:slideViewPr>
    <p:cSldViewPr>
      <p:cViewPr>
        <p:scale>
          <a:sx n="75" d="100"/>
          <a:sy n="75" d="100"/>
        </p:scale>
        <p:origin x="-774" y="-402"/>
      </p:cViewPr>
      <p:guideLst>
        <p:guide orient="horz" pos="2160"/>
        <p:guide pos="2880"/>
      </p:guideLst>
    </p:cSldViewPr>
  </p:slideViewPr>
  <p:notesTextViewPr>
    <p:cViewPr>
      <p:scale>
        <a:sx n="3" d="2"/>
        <a:sy n="3" d="2"/>
      </p:scale>
      <p:origin x="0" y="0"/>
    </p:cViewPr>
  </p:notesTextViewPr>
  <p:sorterViewPr>
    <p:cViewPr>
      <p:scale>
        <a:sx n="100" d="100"/>
        <a:sy n="100" d="100"/>
      </p:scale>
      <p:origin x="0" y="26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BCG\BCG%20CODE%202011\Decay%20Curves\Decay%20Curve%20Exercise%20Nov%2012%20201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Public\Documents\New%20Presentation%20Graph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Public\Documents\New%20Presentation%20Graph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BCG Competitive Interaction Decay Curves</a:t>
            </a:r>
          </a:p>
        </c:rich>
      </c:tx>
      <c:layout/>
      <c:overlay val="0"/>
    </c:title>
    <c:autoTitleDeleted val="0"/>
    <c:plotArea>
      <c:layout>
        <c:manualLayout>
          <c:layoutTarget val="inner"/>
          <c:xMode val="edge"/>
          <c:yMode val="edge"/>
          <c:x val="0.10144754293772978"/>
          <c:y val="0.16714129483814524"/>
          <c:w val="0.87428817666448655"/>
          <c:h val="0.70563247302420562"/>
        </c:manualLayout>
      </c:layout>
      <c:scatterChart>
        <c:scatterStyle val="lineMarker"/>
        <c:varyColors val="0"/>
        <c:ser>
          <c:idx val="0"/>
          <c:order val="0"/>
          <c:tx>
            <c:strRef>
              <c:f>Data!$P$23</c:f>
              <c:strCache>
                <c:ptCount val="1"/>
                <c:pt idx="0">
                  <c:v>Steep</c:v>
                </c:pt>
              </c:strCache>
            </c:strRef>
          </c:tx>
          <c:spPr>
            <a:ln w="44450">
              <a:solidFill>
                <a:schemeClr val="accent6">
                  <a:lumMod val="75000"/>
                </a:schemeClr>
              </a:solidFill>
            </a:ln>
          </c:spPr>
          <c:marker>
            <c:symbol val="none"/>
          </c:marker>
          <c:xVal>
            <c:numRef>
              <c:f>Data!$Q$25:$Q$74</c:f>
              <c:numCache>
                <c:formatCode>General</c:formatCode>
                <c:ptCount val="50"/>
                <c:pt idx="0">
                  <c:v>1.0000000000000007E-4</c:v>
                </c:pt>
                <c:pt idx="1">
                  <c:v>1.0000000000000005E-2</c:v>
                </c:pt>
                <c:pt idx="2">
                  <c:v>0.1</c:v>
                </c:pt>
                <c:pt idx="3">
                  <c:v>0.2</c:v>
                </c:pt>
                <c:pt idx="4">
                  <c:v>0.30000000000000016</c:v>
                </c:pt>
                <c:pt idx="5">
                  <c:v>0.4</c:v>
                </c:pt>
                <c:pt idx="6">
                  <c:v>0.5</c:v>
                </c:pt>
                <c:pt idx="7">
                  <c:v>0.60000000000000031</c:v>
                </c:pt>
                <c:pt idx="8">
                  <c:v>0.70000000000000029</c:v>
                </c:pt>
                <c:pt idx="9">
                  <c:v>0.8</c:v>
                </c:pt>
                <c:pt idx="10">
                  <c:v>0.9</c:v>
                </c:pt>
                <c:pt idx="11">
                  <c:v>1</c:v>
                </c:pt>
                <c:pt idx="12">
                  <c:v>1.1000000000000001</c:v>
                </c:pt>
                <c:pt idx="13">
                  <c:v>1.2</c:v>
                </c:pt>
                <c:pt idx="14">
                  <c:v>1.3</c:v>
                </c:pt>
                <c:pt idx="15">
                  <c:v>1.4</c:v>
                </c:pt>
                <c:pt idx="16">
                  <c:v>1.5</c:v>
                </c:pt>
                <c:pt idx="17">
                  <c:v>1.6</c:v>
                </c:pt>
                <c:pt idx="18">
                  <c:v>1.7</c:v>
                </c:pt>
                <c:pt idx="19">
                  <c:v>1.8</c:v>
                </c:pt>
                <c:pt idx="20">
                  <c:v>1.9000000000000001</c:v>
                </c:pt>
                <c:pt idx="21">
                  <c:v>2</c:v>
                </c:pt>
                <c:pt idx="22">
                  <c:v>2.1</c:v>
                </c:pt>
                <c:pt idx="23">
                  <c:v>2.2000000000000002</c:v>
                </c:pt>
                <c:pt idx="24">
                  <c:v>2.2999999999999998</c:v>
                </c:pt>
                <c:pt idx="25">
                  <c:v>2.4</c:v>
                </c:pt>
                <c:pt idx="26">
                  <c:v>2.5</c:v>
                </c:pt>
                <c:pt idx="27">
                  <c:v>2.6</c:v>
                </c:pt>
                <c:pt idx="28">
                  <c:v>2.7</c:v>
                </c:pt>
                <c:pt idx="29">
                  <c:v>2.8</c:v>
                </c:pt>
                <c:pt idx="30">
                  <c:v>2.9</c:v>
                </c:pt>
                <c:pt idx="31">
                  <c:v>3</c:v>
                </c:pt>
                <c:pt idx="32">
                  <c:v>3.1</c:v>
                </c:pt>
                <c:pt idx="33">
                  <c:v>3.2</c:v>
                </c:pt>
                <c:pt idx="34">
                  <c:v>3.3</c:v>
                </c:pt>
                <c:pt idx="35">
                  <c:v>3.4</c:v>
                </c:pt>
                <c:pt idx="36">
                  <c:v>3.5</c:v>
                </c:pt>
                <c:pt idx="37">
                  <c:v>3.6</c:v>
                </c:pt>
                <c:pt idx="38">
                  <c:v>3.7</c:v>
                </c:pt>
                <c:pt idx="39">
                  <c:v>3.8</c:v>
                </c:pt>
                <c:pt idx="40">
                  <c:v>3.9</c:v>
                </c:pt>
                <c:pt idx="41">
                  <c:v>4</c:v>
                </c:pt>
                <c:pt idx="42">
                  <c:v>4.0999999999999996</c:v>
                </c:pt>
                <c:pt idx="43">
                  <c:v>4.2</c:v>
                </c:pt>
                <c:pt idx="44">
                  <c:v>4.3</c:v>
                </c:pt>
                <c:pt idx="45">
                  <c:v>4.4000000000000004</c:v>
                </c:pt>
                <c:pt idx="46">
                  <c:v>4.5</c:v>
                </c:pt>
                <c:pt idx="47">
                  <c:v>5.5</c:v>
                </c:pt>
                <c:pt idx="48">
                  <c:v>6.5</c:v>
                </c:pt>
                <c:pt idx="49">
                  <c:v>7.5</c:v>
                </c:pt>
              </c:numCache>
            </c:numRef>
          </c:xVal>
          <c:yVal>
            <c:numRef>
              <c:f>Data!$R$25:$R$74</c:f>
              <c:numCache>
                <c:formatCode>General</c:formatCode>
                <c:ptCount val="50"/>
                <c:pt idx="0">
                  <c:v>1.9797963034488453</c:v>
                </c:pt>
                <c:pt idx="1">
                  <c:v>1.9797962720712099</c:v>
                </c:pt>
                <c:pt idx="2">
                  <c:v>1.9795470777169897</c:v>
                </c:pt>
                <c:pt idx="3">
                  <c:v>1.9760789901983411</c:v>
                </c:pt>
                <c:pt idx="4">
                  <c:v>1.9617905753282141</c:v>
                </c:pt>
                <c:pt idx="5">
                  <c:v>1.9250221047196014</c:v>
                </c:pt>
                <c:pt idx="6">
                  <c:v>1.8515223007970378</c:v>
                </c:pt>
                <c:pt idx="7">
                  <c:v>1.7273729817252501</c:v>
                </c:pt>
                <c:pt idx="8">
                  <c:v>1.5436902377205326</c:v>
                </c:pt>
                <c:pt idx="9">
                  <c:v>1.3023255426957725</c:v>
                </c:pt>
                <c:pt idx="10">
                  <c:v>1.0201453941331011</c:v>
                </c:pt>
                <c:pt idx="11">
                  <c:v>0.72832684765691769</c:v>
                </c:pt>
                <c:pt idx="12">
                  <c:v>0.46430343414337816</c:v>
                </c:pt>
                <c:pt idx="13">
                  <c:v>0.25842725691416485</c:v>
                </c:pt>
                <c:pt idx="14">
                  <c:v>0.1225612019175949</c:v>
                </c:pt>
                <c:pt idx="15">
                  <c:v>4.8243470595775974E-2</c:v>
                </c:pt>
                <c:pt idx="16">
                  <c:v>1.5323896551768001E-2</c:v>
                </c:pt>
                <c:pt idx="17">
                  <c:v>3.8115980910360891E-3</c:v>
                </c:pt>
                <c:pt idx="18">
                  <c:v>7.1913044411069397E-4</c:v>
                </c:pt>
                <c:pt idx="19">
                  <c:v>9.9500433869396891E-5</c:v>
                </c:pt>
                <c:pt idx="20">
                  <c:v>9.7435331656148526E-6</c:v>
                </c:pt>
                <c:pt idx="21">
                  <c:v>6.5050044135657934E-7</c:v>
                </c:pt>
                <c:pt idx="22">
                  <c:v>2.8470562442017103E-8</c:v>
                </c:pt>
                <c:pt idx="23">
                  <c:v>7.8407172508514438E-10</c:v>
                </c:pt>
                <c:pt idx="24">
                  <c:v>1.3017899210357569E-11</c:v>
                </c:pt>
                <c:pt idx="25">
                  <c:v>1.2462041026631186E-13</c:v>
                </c:pt>
                <c:pt idx="26">
                  <c:v>6.5669781402851168E-16</c:v>
                </c:pt>
                <c:pt idx="27">
                  <c:v>1.8153714504043122E-18</c:v>
                </c:pt>
                <c:pt idx="28">
                  <c:v>2.5044823322373902E-21</c:v>
                </c:pt>
                <c:pt idx="29">
                  <c:v>1.6375274135878581E-24</c:v>
                </c:pt>
                <c:pt idx="30">
                  <c:v>4.8104132299230687E-28</c:v>
                </c:pt>
                <c:pt idx="31">
                  <c:v>6.0082318699832409E-32</c:v>
                </c:pt>
                <c:pt idx="32">
                  <c:v>3.0142110494839862E-36</c:v>
                </c:pt>
                <c:pt idx="33">
                  <c:v>5.7279989162649061E-41</c:v>
                </c:pt>
                <c:pt idx="34">
                  <c:v>3.8817183801913361E-46</c:v>
                </c:pt>
                <c:pt idx="35">
                  <c:v>8.8161458179346159E-52</c:v>
                </c:pt>
                <c:pt idx="36">
                  <c:v>6.2959830483489864E-58</c:v>
                </c:pt>
                <c:pt idx="37">
                  <c:v>1.3241329334708942E-64</c:v>
                </c:pt>
                <c:pt idx="38">
                  <c:v>7.6682284506622428E-72</c:v>
                </c:pt>
                <c:pt idx="39">
                  <c:v>1.1413717693818294E-79</c:v>
                </c:pt>
                <c:pt idx="40">
                  <c:v>4.0687791268320958E-88</c:v>
                </c:pt>
                <c:pt idx="41">
                  <c:v>3.2315234649177265E-97</c:v>
                </c:pt>
                <c:pt idx="42">
                  <c:v>5.3103722534190427E-107</c:v>
                </c:pt>
                <c:pt idx="43">
                  <c:v>1.6739947994318946E-117</c:v>
                </c:pt>
                <c:pt idx="44">
                  <c:v>9.3691967081853914E-129</c:v>
                </c:pt>
                <c:pt idx="45">
                  <c:v>8.602995625022819E-141</c:v>
                </c:pt>
                <c:pt idx="46">
                  <c:v>1.1955016451034047E-153</c:v>
                </c:pt>
                <c:pt idx="47">
                  <c:v>0</c:v>
                </c:pt>
                <c:pt idx="48">
                  <c:v>0</c:v>
                </c:pt>
                <c:pt idx="49">
                  <c:v>0</c:v>
                </c:pt>
              </c:numCache>
            </c:numRef>
          </c:yVal>
          <c:smooth val="0"/>
        </c:ser>
        <c:ser>
          <c:idx val="2"/>
          <c:order val="1"/>
          <c:tx>
            <c:strRef>
              <c:f>Data!$J$23</c:f>
              <c:strCache>
                <c:ptCount val="1"/>
                <c:pt idx="0">
                  <c:v>Long</c:v>
                </c:pt>
              </c:strCache>
            </c:strRef>
          </c:tx>
          <c:spPr>
            <a:ln w="44450">
              <a:solidFill>
                <a:schemeClr val="accent2">
                  <a:lumMod val="60000"/>
                  <a:lumOff val="40000"/>
                </a:schemeClr>
              </a:solidFill>
            </a:ln>
          </c:spPr>
          <c:marker>
            <c:symbol val="none"/>
          </c:marker>
          <c:xVal>
            <c:numRef>
              <c:f>Data!$K$25:$K$75</c:f>
              <c:numCache>
                <c:formatCode>General</c:formatCode>
                <c:ptCount val="51"/>
                <c:pt idx="0">
                  <c:v>1.0000000000000007E-4</c:v>
                </c:pt>
                <c:pt idx="1">
                  <c:v>1.0000000000000005E-2</c:v>
                </c:pt>
                <c:pt idx="2">
                  <c:v>0.1</c:v>
                </c:pt>
                <c:pt idx="3">
                  <c:v>0.2</c:v>
                </c:pt>
                <c:pt idx="4">
                  <c:v>0.30000000000000016</c:v>
                </c:pt>
                <c:pt idx="5">
                  <c:v>0.4</c:v>
                </c:pt>
                <c:pt idx="6">
                  <c:v>0.5</c:v>
                </c:pt>
                <c:pt idx="7">
                  <c:v>0.60000000000000031</c:v>
                </c:pt>
                <c:pt idx="8">
                  <c:v>0.70000000000000029</c:v>
                </c:pt>
                <c:pt idx="9">
                  <c:v>0.8</c:v>
                </c:pt>
                <c:pt idx="10">
                  <c:v>0.9</c:v>
                </c:pt>
                <c:pt idx="11">
                  <c:v>1</c:v>
                </c:pt>
                <c:pt idx="12">
                  <c:v>1.1000000000000001</c:v>
                </c:pt>
                <c:pt idx="13">
                  <c:v>1.2</c:v>
                </c:pt>
                <c:pt idx="14">
                  <c:v>1.3</c:v>
                </c:pt>
                <c:pt idx="15">
                  <c:v>1.4</c:v>
                </c:pt>
                <c:pt idx="16">
                  <c:v>1.5</c:v>
                </c:pt>
                <c:pt idx="17">
                  <c:v>1.6</c:v>
                </c:pt>
                <c:pt idx="18">
                  <c:v>1.7</c:v>
                </c:pt>
                <c:pt idx="19">
                  <c:v>1.8</c:v>
                </c:pt>
                <c:pt idx="20">
                  <c:v>1.9000000000000001</c:v>
                </c:pt>
                <c:pt idx="21">
                  <c:v>2</c:v>
                </c:pt>
                <c:pt idx="22">
                  <c:v>2.1</c:v>
                </c:pt>
                <c:pt idx="23">
                  <c:v>2.2000000000000002</c:v>
                </c:pt>
                <c:pt idx="24">
                  <c:v>2.2999999999999998</c:v>
                </c:pt>
                <c:pt idx="25">
                  <c:v>2.4</c:v>
                </c:pt>
                <c:pt idx="26">
                  <c:v>2.5</c:v>
                </c:pt>
                <c:pt idx="27">
                  <c:v>2.6</c:v>
                </c:pt>
                <c:pt idx="28">
                  <c:v>2.7</c:v>
                </c:pt>
                <c:pt idx="29">
                  <c:v>2.8</c:v>
                </c:pt>
                <c:pt idx="30">
                  <c:v>2.9</c:v>
                </c:pt>
                <c:pt idx="31">
                  <c:v>3</c:v>
                </c:pt>
                <c:pt idx="32">
                  <c:v>3.1</c:v>
                </c:pt>
                <c:pt idx="33">
                  <c:v>3.2</c:v>
                </c:pt>
                <c:pt idx="34">
                  <c:v>3.3</c:v>
                </c:pt>
                <c:pt idx="35">
                  <c:v>3.4</c:v>
                </c:pt>
                <c:pt idx="36">
                  <c:v>3.5</c:v>
                </c:pt>
                <c:pt idx="37">
                  <c:v>3.6</c:v>
                </c:pt>
                <c:pt idx="38">
                  <c:v>3.7</c:v>
                </c:pt>
                <c:pt idx="39">
                  <c:v>3.8</c:v>
                </c:pt>
                <c:pt idx="40">
                  <c:v>3.9</c:v>
                </c:pt>
                <c:pt idx="41">
                  <c:v>4</c:v>
                </c:pt>
                <c:pt idx="42">
                  <c:v>4.0999999999999996</c:v>
                </c:pt>
                <c:pt idx="43">
                  <c:v>4.2</c:v>
                </c:pt>
                <c:pt idx="44">
                  <c:v>4.3</c:v>
                </c:pt>
                <c:pt idx="45">
                  <c:v>4.4000000000000004</c:v>
                </c:pt>
                <c:pt idx="46">
                  <c:v>4.5</c:v>
                </c:pt>
                <c:pt idx="47">
                  <c:v>5.5</c:v>
                </c:pt>
                <c:pt idx="48">
                  <c:v>6.5</c:v>
                </c:pt>
                <c:pt idx="49">
                  <c:v>7.5</c:v>
                </c:pt>
                <c:pt idx="50">
                  <c:v>8.5</c:v>
                </c:pt>
              </c:numCache>
            </c:numRef>
          </c:xVal>
          <c:yVal>
            <c:numRef>
              <c:f>Data!$L$25:$L$75</c:f>
              <c:numCache>
                <c:formatCode>General</c:formatCode>
                <c:ptCount val="51"/>
                <c:pt idx="0">
                  <c:v>1.0198768905679272</c:v>
                </c:pt>
                <c:pt idx="1">
                  <c:v>1.0184355137204104</c:v>
                </c:pt>
                <c:pt idx="2">
                  <c:v>1.0054251687367337</c:v>
                </c:pt>
                <c:pt idx="3">
                  <c:v>0.99116406916492783</c:v>
                </c:pt>
                <c:pt idx="4">
                  <c:v>0.97710525114258273</c:v>
                </c:pt>
                <c:pt idx="5">
                  <c:v>0.96324584547822478</c:v>
                </c:pt>
                <c:pt idx="6">
                  <c:v>0.9495830236774212</c:v>
                </c:pt>
                <c:pt idx="7">
                  <c:v>0.9361139973655237</c:v>
                </c:pt>
                <c:pt idx="8">
                  <c:v>0.92283601771860124</c:v>
                </c:pt>
                <c:pt idx="9">
                  <c:v>0.90974637490244936</c:v>
                </c:pt>
                <c:pt idx="10">
                  <c:v>0.89684239751955463</c:v>
                </c:pt>
                <c:pt idx="11">
                  <c:v>0.88412145206390025</c:v>
                </c:pt>
                <c:pt idx="12">
                  <c:v>0.87158094238350858</c:v>
                </c:pt>
                <c:pt idx="13">
                  <c:v>0.85921830915060859</c:v>
                </c:pt>
                <c:pt idx="14">
                  <c:v>0.8470310293393124</c:v>
                </c:pt>
                <c:pt idx="15">
                  <c:v>0.83501661571070351</c:v>
                </c:pt>
                <c:pt idx="16">
                  <c:v>0.82317261630523453</c:v>
                </c:pt>
                <c:pt idx="17">
                  <c:v>0.81149661394231154</c:v>
                </c:pt>
                <c:pt idx="18">
                  <c:v>0.79998622572699085</c:v>
                </c:pt>
                <c:pt idx="19">
                  <c:v>0.78863910256366432</c:v>
                </c:pt>
                <c:pt idx="20">
                  <c:v>0.7774529286766404</c:v>
                </c:pt>
                <c:pt idx="21">
                  <c:v>0.76642542113753664</c:v>
                </c:pt>
                <c:pt idx="22">
                  <c:v>0.75555432939936351</c:v>
                </c:pt>
                <c:pt idx="23">
                  <c:v>0.74483743483722453</c:v>
                </c:pt>
                <c:pt idx="24">
                  <c:v>0.7342725502955264</c:v>
                </c:pt>
                <c:pt idx="25">
                  <c:v>0.7238575196416146</c:v>
                </c:pt>
                <c:pt idx="26">
                  <c:v>0.71359021732574068</c:v>
                </c:pt>
                <c:pt idx="27">
                  <c:v>0.70346854794726688</c:v>
                </c:pt>
                <c:pt idx="28">
                  <c:v>0.69349044582703301</c:v>
                </c:pt>
                <c:pt idx="29">
                  <c:v>0.6836538745857742</c:v>
                </c:pt>
                <c:pt idx="30">
                  <c:v>0.67395682672852986</c:v>
                </c:pt>
                <c:pt idx="31">
                  <c:v>0.66439732323494849</c:v>
                </c:pt>
                <c:pt idx="32">
                  <c:v>0.65497341315539614</c:v>
                </c:pt>
                <c:pt idx="33">
                  <c:v>0.645683173212795</c:v>
                </c:pt>
                <c:pt idx="34">
                  <c:v>0.63652470741011791</c:v>
                </c:pt>
                <c:pt idx="35">
                  <c:v>0.62749614664343711</c:v>
                </c:pt>
                <c:pt idx="36">
                  <c:v>0.61859564832047464</c:v>
                </c:pt>
                <c:pt idx="37">
                  <c:v>0.60982139598455165</c:v>
                </c:pt>
                <c:pt idx="38">
                  <c:v>0.60117159894388372</c:v>
                </c:pt>
                <c:pt idx="39">
                  <c:v>0.59264449190611934</c:v>
                </c:pt>
                <c:pt idx="40">
                  <c:v>0.58423833461807961</c:v>
                </c:pt>
                <c:pt idx="41">
                  <c:v>0.57595141151059293</c:v>
                </c:pt>
                <c:pt idx="42">
                  <c:v>0.56778203134837302</c:v>
                </c:pt>
                <c:pt idx="43">
                  <c:v>0.55972852688486863</c:v>
                </c:pt>
                <c:pt idx="44">
                  <c:v>0.55178925452199956</c:v>
                </c:pt>
                <c:pt idx="45">
                  <c:v>0.54396259397472269</c:v>
                </c:pt>
                <c:pt idx="46">
                  <c:v>0.53624694794036121</c:v>
                </c:pt>
                <c:pt idx="47">
                  <c:v>0.4648606726479545</c:v>
                </c:pt>
                <c:pt idx="48">
                  <c:v>0.40297748230492753</c:v>
                </c:pt>
                <c:pt idx="49">
                  <c:v>0.34933230707558521</c:v>
                </c:pt>
                <c:pt idx="50">
                  <c:v>0.30282848577233962</c:v>
                </c:pt>
              </c:numCache>
            </c:numRef>
          </c:yVal>
          <c:smooth val="0"/>
        </c:ser>
        <c:ser>
          <c:idx val="3"/>
          <c:order val="2"/>
          <c:tx>
            <c:strRef>
              <c:f>Data!$M$23</c:f>
              <c:strCache>
                <c:ptCount val="1"/>
                <c:pt idx="0">
                  <c:v>Medium</c:v>
                </c:pt>
              </c:strCache>
            </c:strRef>
          </c:tx>
          <c:spPr>
            <a:ln w="44450">
              <a:solidFill>
                <a:srgbClr val="8064A2">
                  <a:lumMod val="60000"/>
                  <a:lumOff val="40000"/>
                </a:srgbClr>
              </a:solidFill>
            </a:ln>
          </c:spPr>
          <c:marker>
            <c:symbol val="none"/>
          </c:marker>
          <c:xVal>
            <c:numRef>
              <c:f>Data!$N$25:$N$74</c:f>
              <c:numCache>
                <c:formatCode>General</c:formatCode>
                <c:ptCount val="50"/>
                <c:pt idx="0">
                  <c:v>1.0000000000000007E-4</c:v>
                </c:pt>
                <c:pt idx="1">
                  <c:v>1.0000000000000005E-2</c:v>
                </c:pt>
                <c:pt idx="2">
                  <c:v>0.1</c:v>
                </c:pt>
                <c:pt idx="3">
                  <c:v>0.2</c:v>
                </c:pt>
                <c:pt idx="4">
                  <c:v>0.30000000000000016</c:v>
                </c:pt>
                <c:pt idx="5">
                  <c:v>0.4</c:v>
                </c:pt>
                <c:pt idx="6">
                  <c:v>0.5</c:v>
                </c:pt>
                <c:pt idx="7">
                  <c:v>0.60000000000000031</c:v>
                </c:pt>
                <c:pt idx="8">
                  <c:v>0.70000000000000029</c:v>
                </c:pt>
                <c:pt idx="9">
                  <c:v>0.8</c:v>
                </c:pt>
                <c:pt idx="10">
                  <c:v>0.9</c:v>
                </c:pt>
                <c:pt idx="11">
                  <c:v>1</c:v>
                </c:pt>
                <c:pt idx="12">
                  <c:v>1.1000000000000001</c:v>
                </c:pt>
                <c:pt idx="13">
                  <c:v>1.2</c:v>
                </c:pt>
                <c:pt idx="14">
                  <c:v>1.3</c:v>
                </c:pt>
                <c:pt idx="15">
                  <c:v>1.4</c:v>
                </c:pt>
                <c:pt idx="16">
                  <c:v>1.5</c:v>
                </c:pt>
                <c:pt idx="17">
                  <c:v>1.6</c:v>
                </c:pt>
                <c:pt idx="18">
                  <c:v>1.7</c:v>
                </c:pt>
                <c:pt idx="19">
                  <c:v>1.8</c:v>
                </c:pt>
                <c:pt idx="20">
                  <c:v>1.9000000000000001</c:v>
                </c:pt>
                <c:pt idx="21">
                  <c:v>2</c:v>
                </c:pt>
                <c:pt idx="22">
                  <c:v>2.1</c:v>
                </c:pt>
                <c:pt idx="23">
                  <c:v>2.2000000000000002</c:v>
                </c:pt>
                <c:pt idx="24">
                  <c:v>2.2999999999999998</c:v>
                </c:pt>
                <c:pt idx="25">
                  <c:v>2.4</c:v>
                </c:pt>
                <c:pt idx="26">
                  <c:v>2.5</c:v>
                </c:pt>
                <c:pt idx="27">
                  <c:v>2.6</c:v>
                </c:pt>
                <c:pt idx="28">
                  <c:v>2.7</c:v>
                </c:pt>
                <c:pt idx="29">
                  <c:v>2.8</c:v>
                </c:pt>
                <c:pt idx="30">
                  <c:v>2.9</c:v>
                </c:pt>
                <c:pt idx="31">
                  <c:v>3</c:v>
                </c:pt>
                <c:pt idx="32">
                  <c:v>3.1</c:v>
                </c:pt>
                <c:pt idx="33">
                  <c:v>3.2</c:v>
                </c:pt>
                <c:pt idx="34">
                  <c:v>3.3</c:v>
                </c:pt>
                <c:pt idx="35">
                  <c:v>3.4</c:v>
                </c:pt>
                <c:pt idx="36">
                  <c:v>3.5</c:v>
                </c:pt>
                <c:pt idx="37">
                  <c:v>3.6</c:v>
                </c:pt>
                <c:pt idx="38">
                  <c:v>3.7</c:v>
                </c:pt>
                <c:pt idx="39">
                  <c:v>3.8</c:v>
                </c:pt>
                <c:pt idx="40">
                  <c:v>3.9</c:v>
                </c:pt>
                <c:pt idx="41">
                  <c:v>4</c:v>
                </c:pt>
                <c:pt idx="42">
                  <c:v>4.0999999999999996</c:v>
                </c:pt>
                <c:pt idx="43">
                  <c:v>4.2</c:v>
                </c:pt>
                <c:pt idx="44">
                  <c:v>4.3</c:v>
                </c:pt>
                <c:pt idx="45">
                  <c:v>4.4000000000000004</c:v>
                </c:pt>
                <c:pt idx="46">
                  <c:v>4.5</c:v>
                </c:pt>
                <c:pt idx="47">
                  <c:v>5.5</c:v>
                </c:pt>
                <c:pt idx="48">
                  <c:v>6.5</c:v>
                </c:pt>
                <c:pt idx="49">
                  <c:v>7.5</c:v>
                </c:pt>
              </c:numCache>
            </c:numRef>
          </c:xVal>
          <c:yVal>
            <c:numRef>
              <c:f>Data!$O$25:$O$74</c:f>
              <c:numCache>
                <c:formatCode>General</c:formatCode>
                <c:ptCount val="50"/>
                <c:pt idx="0">
                  <c:v>1.2042695352893638</c:v>
                </c:pt>
                <c:pt idx="1">
                  <c:v>1.2019485504213876</c:v>
                </c:pt>
                <c:pt idx="2">
                  <c:v>1.1752073327969961</c:v>
                </c:pt>
                <c:pt idx="3">
                  <c:v>1.1428159222662237</c:v>
                </c:pt>
                <c:pt idx="4">
                  <c:v>1.109654197263471</c:v>
                </c:pt>
                <c:pt idx="5">
                  <c:v>1.0763597762249388</c:v>
                </c:pt>
                <c:pt idx="6">
                  <c:v>1.0432512067287485</c:v>
                </c:pt>
                <c:pt idx="7">
                  <c:v>1.0105189162310659</c:v>
                </c:pt>
                <c:pt idx="8">
                  <c:v>0.97828699924512508</c:v>
                </c:pt>
                <c:pt idx="9">
                  <c:v>0.94664008838417291</c:v>
                </c:pt>
                <c:pt idx="10">
                  <c:v>0.91563716986811161</c:v>
                </c:pt>
                <c:pt idx="11">
                  <c:v>0.88531951704114342</c:v>
                </c:pt>
                <c:pt idx="12">
                  <c:v>0.85571562162970538</c:v>
                </c:pt>
                <c:pt idx="13">
                  <c:v>0.82684444737004703</c:v>
                </c:pt>
                <c:pt idx="14">
                  <c:v>0.7987176790572571</c:v>
                </c:pt>
                <c:pt idx="15">
                  <c:v>0.77134133617298106</c:v>
                </c:pt>
                <c:pt idx="16">
                  <c:v>0.74471696627815342</c:v>
                </c:pt>
                <c:pt idx="17">
                  <c:v>0.71884255000718322</c:v>
                </c:pt>
                <c:pt idx="18">
                  <c:v>0.69371320186130259</c:v>
                </c:pt>
                <c:pt idx="19">
                  <c:v>0.66932172250443978</c:v>
                </c:pt>
                <c:pt idx="20">
                  <c:v>0.64565904054921786</c:v>
                </c:pt>
                <c:pt idx="21">
                  <c:v>0.62271457043277378</c:v>
                </c:pt>
                <c:pt idx="22">
                  <c:v>0.6004765054456046</c:v>
                </c:pt>
                <c:pt idx="23">
                  <c:v>0.57893205985966312</c:v>
                </c:pt>
                <c:pt idx="24">
                  <c:v>0.55806767054763451</c:v>
                </c:pt>
                <c:pt idx="25">
                  <c:v>0.53786916596575884</c:v>
                </c:pt>
                <c:pt idx="26">
                  <c:v>0.51832190855340543</c:v>
                </c:pt>
                <c:pt idx="27">
                  <c:v>0.49941091526713094</c:v>
                </c:pt>
                <c:pt idx="28">
                  <c:v>0.48112095997167742</c:v>
                </c:pt>
                <c:pt idx="29">
                  <c:v>0.4634366606581844</c:v>
                </c:pt>
                <c:pt idx="30">
                  <c:v>0.44634255388427702</c:v>
                </c:pt>
                <c:pt idx="31">
                  <c:v>0.42982315838488505</c:v>
                </c:pt>
                <c:pt idx="32">
                  <c:v>0.41386302945371578</c:v>
                </c:pt>
                <c:pt idx="33">
                  <c:v>0.39844680541934996</c:v>
                </c:pt>
                <c:pt idx="34">
                  <c:v>0.38355924731968766</c:v>
                </c:pt>
                <c:pt idx="35">
                  <c:v>0.36918527270115681</c:v>
                </c:pt>
                <c:pt idx="36">
                  <c:v>0.35530998432512018</c:v>
                </c:pt>
                <c:pt idx="37">
                  <c:v>0.34191869444619011</c:v>
                </c:pt>
                <c:pt idx="38">
                  <c:v>0.32899694523015294</c:v>
                </c:pt>
                <c:pt idx="39">
                  <c:v>0.31653052579874646</c:v>
                </c:pt>
                <c:pt idx="40">
                  <c:v>0.3045054863213959</c:v>
                </c:pt>
                <c:pt idx="41">
                  <c:v>0.29290814951763838</c:v>
                </c:pt>
                <c:pt idx="42">
                  <c:v>0.28172511988636417</c:v>
                </c:pt>
                <c:pt idx="43">
                  <c:v>0.27094329093763397</c:v>
                </c:pt>
                <c:pt idx="44">
                  <c:v>0.26054985066835185</c:v>
                </c:pt>
                <c:pt idx="45">
                  <c:v>0.25053228549358975</c:v>
                </c:pt>
                <c:pt idx="46">
                  <c:v>0.24087838281993249</c:v>
                </c:pt>
                <c:pt idx="47">
                  <c:v>0.16186924874926048</c:v>
                </c:pt>
                <c:pt idx="48">
                  <c:v>0.10798077251630454</c:v>
                </c:pt>
                <c:pt idx="49">
                  <c:v>7.1580102445451765E-2</c:v>
                </c:pt>
              </c:numCache>
            </c:numRef>
          </c:yVal>
          <c:smooth val="0"/>
        </c:ser>
        <c:ser>
          <c:idx val="1"/>
          <c:order val="3"/>
          <c:tx>
            <c:strRef>
              <c:f>Data!$G$23</c:f>
              <c:strCache>
                <c:ptCount val="1"/>
                <c:pt idx="0">
                  <c:v>Standard</c:v>
                </c:pt>
              </c:strCache>
            </c:strRef>
          </c:tx>
          <c:spPr>
            <a:ln w="44450">
              <a:solidFill>
                <a:schemeClr val="accent3">
                  <a:lumMod val="75000"/>
                </a:schemeClr>
              </a:solidFill>
            </a:ln>
          </c:spPr>
          <c:marker>
            <c:symbol val="none"/>
          </c:marker>
          <c:xVal>
            <c:numRef>
              <c:f>Data!$H$25:$H$74</c:f>
              <c:numCache>
                <c:formatCode>General</c:formatCode>
                <c:ptCount val="50"/>
                <c:pt idx="0">
                  <c:v>1.0000000000000007E-4</c:v>
                </c:pt>
                <c:pt idx="1">
                  <c:v>1.0000000000000005E-2</c:v>
                </c:pt>
                <c:pt idx="2">
                  <c:v>0.1</c:v>
                </c:pt>
                <c:pt idx="3">
                  <c:v>0.2</c:v>
                </c:pt>
                <c:pt idx="4">
                  <c:v>0.30000000000000016</c:v>
                </c:pt>
                <c:pt idx="5">
                  <c:v>0.4</c:v>
                </c:pt>
                <c:pt idx="6">
                  <c:v>0.5</c:v>
                </c:pt>
                <c:pt idx="7">
                  <c:v>0.60000000000000031</c:v>
                </c:pt>
                <c:pt idx="8">
                  <c:v>0.70000000000000029</c:v>
                </c:pt>
                <c:pt idx="9">
                  <c:v>0.8</c:v>
                </c:pt>
                <c:pt idx="10">
                  <c:v>0.9</c:v>
                </c:pt>
                <c:pt idx="11">
                  <c:v>1</c:v>
                </c:pt>
                <c:pt idx="12">
                  <c:v>1.1000000000000001</c:v>
                </c:pt>
                <c:pt idx="13">
                  <c:v>1.2</c:v>
                </c:pt>
                <c:pt idx="14">
                  <c:v>1.3</c:v>
                </c:pt>
                <c:pt idx="15">
                  <c:v>1.4</c:v>
                </c:pt>
                <c:pt idx="16">
                  <c:v>1.5</c:v>
                </c:pt>
                <c:pt idx="17">
                  <c:v>1.6</c:v>
                </c:pt>
                <c:pt idx="18">
                  <c:v>1.7</c:v>
                </c:pt>
                <c:pt idx="19">
                  <c:v>1.8</c:v>
                </c:pt>
                <c:pt idx="20">
                  <c:v>1.9000000000000001</c:v>
                </c:pt>
                <c:pt idx="21">
                  <c:v>2</c:v>
                </c:pt>
                <c:pt idx="22">
                  <c:v>2.1</c:v>
                </c:pt>
                <c:pt idx="23">
                  <c:v>2.2000000000000002</c:v>
                </c:pt>
                <c:pt idx="24">
                  <c:v>2.2999999999999998</c:v>
                </c:pt>
                <c:pt idx="25">
                  <c:v>2.4</c:v>
                </c:pt>
                <c:pt idx="26">
                  <c:v>2.5</c:v>
                </c:pt>
                <c:pt idx="27">
                  <c:v>2.6</c:v>
                </c:pt>
                <c:pt idx="28">
                  <c:v>2.7</c:v>
                </c:pt>
                <c:pt idx="29">
                  <c:v>2.8</c:v>
                </c:pt>
                <c:pt idx="30">
                  <c:v>2.9</c:v>
                </c:pt>
                <c:pt idx="31">
                  <c:v>3</c:v>
                </c:pt>
                <c:pt idx="32">
                  <c:v>3.1</c:v>
                </c:pt>
                <c:pt idx="33">
                  <c:v>3.2</c:v>
                </c:pt>
                <c:pt idx="34">
                  <c:v>3.3</c:v>
                </c:pt>
                <c:pt idx="35">
                  <c:v>3.4</c:v>
                </c:pt>
                <c:pt idx="36">
                  <c:v>3.5</c:v>
                </c:pt>
                <c:pt idx="37">
                  <c:v>3.6</c:v>
                </c:pt>
                <c:pt idx="38">
                  <c:v>3.7</c:v>
                </c:pt>
                <c:pt idx="39">
                  <c:v>3.8</c:v>
                </c:pt>
                <c:pt idx="40">
                  <c:v>3.9</c:v>
                </c:pt>
                <c:pt idx="41">
                  <c:v>4</c:v>
                </c:pt>
                <c:pt idx="42">
                  <c:v>4.0999999999999996</c:v>
                </c:pt>
                <c:pt idx="43">
                  <c:v>4.2</c:v>
                </c:pt>
                <c:pt idx="44">
                  <c:v>4.3</c:v>
                </c:pt>
                <c:pt idx="45">
                  <c:v>4.4000000000000004</c:v>
                </c:pt>
                <c:pt idx="46">
                  <c:v>4.5</c:v>
                </c:pt>
                <c:pt idx="47">
                  <c:v>5.5</c:v>
                </c:pt>
                <c:pt idx="48">
                  <c:v>6.5</c:v>
                </c:pt>
                <c:pt idx="49">
                  <c:v>7.5</c:v>
                </c:pt>
              </c:numCache>
            </c:numRef>
          </c:xVal>
          <c:yVal>
            <c:numRef>
              <c:f>Data!$I$25:$I$74</c:f>
              <c:numCache>
                <c:formatCode>General</c:formatCode>
                <c:ptCount val="50"/>
                <c:pt idx="0">
                  <c:v>1.5298371843787495</c:v>
                </c:pt>
                <c:pt idx="1">
                  <c:v>1.5297759982754864</c:v>
                </c:pt>
                <c:pt idx="2">
                  <c:v>1.5237300682314314</c:v>
                </c:pt>
                <c:pt idx="3">
                  <c:v>1.5055545906092416</c:v>
                </c:pt>
                <c:pt idx="4">
                  <c:v>1.4757426321593188</c:v>
                </c:pt>
                <c:pt idx="5">
                  <c:v>1.4349949949314647</c:v>
                </c:pt>
                <c:pt idx="6">
                  <c:v>1.3842540265779022</c:v>
                </c:pt>
                <c:pt idx="7">
                  <c:v>1.3246674080875325</c:v>
                </c:pt>
                <c:pt idx="8">
                  <c:v>1.2575450534497801</c:v>
                </c:pt>
                <c:pt idx="9">
                  <c:v>1.1843113785211277</c:v>
                </c:pt>
                <c:pt idx="10">
                  <c:v>1.1064553599697242</c:v>
                </c:pt>
                <c:pt idx="11">
                  <c:v>1.0254808118786602</c:v>
                </c:pt>
                <c:pt idx="12">
                  <c:v>0.94285916424125249</c:v>
                </c:pt>
                <c:pt idx="13">
                  <c:v>0.85998675221968901</c:v>
                </c:pt>
                <c:pt idx="14">
                  <c:v>0.77814824476594469</c:v>
                </c:pt>
                <c:pt idx="15">
                  <c:v>0.69848738935847454</c:v>
                </c:pt>
                <c:pt idx="16">
                  <c:v>0.621985762541583</c:v>
                </c:pt>
                <c:pt idx="17">
                  <c:v>0.54944972977433548</c:v>
                </c:pt>
                <c:pt idx="18">
                  <c:v>0.48150536568947033</c:v>
                </c:pt>
                <c:pt idx="19">
                  <c:v>0.4186006944710578</c:v>
                </c:pt>
                <c:pt idx="20">
                  <c:v>0.36101429958810011</c:v>
                </c:pt>
                <c:pt idx="21">
                  <c:v>0.30886913427877288</c:v>
                </c:pt>
                <c:pt idx="22">
                  <c:v>0.26215024244326884</c:v>
                </c:pt>
                <c:pt idx="23">
                  <c:v>0.22072506991537064</c:v>
                </c:pt>
                <c:pt idx="24">
                  <c:v>0.18436509813444149</c:v>
                </c:pt>
                <c:pt idx="25">
                  <c:v>0.15276765113339383</c:v>
                </c:pt>
                <c:pt idx="26">
                  <c:v>0.12557689485074669</c:v>
                </c:pt>
                <c:pt idx="27">
                  <c:v>0.10240324649321807</c:v>
                </c:pt>
                <c:pt idx="28">
                  <c:v>8.2840623142482708E-2</c:v>
                </c:pt>
                <c:pt idx="29">
                  <c:v>6.6481167144889497E-2</c:v>
                </c:pt>
                <c:pt idx="30">
                  <c:v>5.2927278103404064E-2</c:v>
                </c:pt>
                <c:pt idx="31">
                  <c:v>4.1800948005669789E-2</c:v>
                </c:pt>
                <c:pt idx="32">
                  <c:v>3.2750531238161788E-2</c:v>
                </c:pt>
                <c:pt idx="33">
                  <c:v>2.5455182388692932E-2</c:v>
                </c:pt>
                <c:pt idx="34">
                  <c:v>1.9627262180326524E-2</c:v>
                </c:pt>
                <c:pt idx="35">
                  <c:v>1.501304826989364E-2</c:v>
                </c:pt>
                <c:pt idx="36">
                  <c:v>1.1392097272305121E-2</c:v>
                </c:pt>
                <c:pt idx="37">
                  <c:v>8.5755924780639477E-3</c:v>
                </c:pt>
                <c:pt idx="38">
                  <c:v>6.4039838977837087E-3</c:v>
                </c:pt>
                <c:pt idx="39">
                  <c:v>4.7441889137878734E-3</c:v>
                </c:pt>
                <c:pt idx="40">
                  <c:v>3.4865778266103052E-3</c:v>
                </c:pt>
                <c:pt idx="41">
                  <c:v>2.5419230535418183E-3</c:v>
                </c:pt>
                <c:pt idx="42">
                  <c:v>1.8384468652551413E-3</c:v>
                </c:pt>
                <c:pt idx="43">
                  <c:v>1.3190626141360105E-3</c:v>
                </c:pt>
                <c:pt idx="44">
                  <c:v>9.3886983732899504E-4</c:v>
                </c:pt>
                <c:pt idx="45">
                  <c:v>6.6293509223149709E-4</c:v>
                </c:pt>
                <c:pt idx="46">
                  <c:v>4.6436799230087101E-4</c:v>
                </c:pt>
                <c:pt idx="47">
                  <c:v>8.5052193426740938E-6</c:v>
                </c:pt>
                <c:pt idx="48">
                  <c:v>6.9996029784769778E-8</c:v>
                </c:pt>
                <c:pt idx="49">
                  <c:v>2.5883675383770027E-10</c:v>
                </c:pt>
              </c:numCache>
            </c:numRef>
          </c:yVal>
          <c:smooth val="0"/>
        </c:ser>
        <c:dLbls>
          <c:showLegendKey val="0"/>
          <c:showVal val="0"/>
          <c:showCatName val="0"/>
          <c:showSerName val="0"/>
          <c:showPercent val="0"/>
          <c:showBubbleSize val="0"/>
        </c:dLbls>
        <c:axId val="196288512"/>
        <c:axId val="196290432"/>
      </c:scatterChart>
      <c:valAx>
        <c:axId val="196288512"/>
        <c:scaling>
          <c:orientation val="minMax"/>
          <c:max val="9"/>
        </c:scaling>
        <c:delete val="0"/>
        <c:axPos val="b"/>
        <c:minorGridlines/>
        <c:title>
          <c:tx>
            <c:rich>
              <a:bodyPr/>
              <a:lstStyle/>
              <a:p>
                <a:pPr>
                  <a:defRPr/>
                </a:pPr>
                <a:r>
                  <a:rPr lang="en-US"/>
                  <a:t>Distance (Km)</a:t>
                </a:r>
              </a:p>
            </c:rich>
          </c:tx>
          <c:layout/>
          <c:overlay val="0"/>
        </c:title>
        <c:numFmt formatCode="General" sourceLinked="0"/>
        <c:majorTickMark val="out"/>
        <c:minorTickMark val="none"/>
        <c:tickLblPos val="nextTo"/>
        <c:txPr>
          <a:bodyPr/>
          <a:lstStyle/>
          <a:p>
            <a:pPr>
              <a:defRPr lang="ja-JP"/>
            </a:pPr>
            <a:endParaRPr lang="en-US"/>
          </a:p>
        </c:txPr>
        <c:crossAx val="196290432"/>
        <c:crosses val="autoZero"/>
        <c:crossBetween val="midCat"/>
      </c:valAx>
      <c:valAx>
        <c:axId val="196290432"/>
        <c:scaling>
          <c:orientation val="minMax"/>
          <c:max val="2"/>
        </c:scaling>
        <c:delete val="0"/>
        <c:axPos val="l"/>
        <c:majorGridlines/>
        <c:title>
          <c:tx>
            <c:rich>
              <a:bodyPr rot="-5400000" vert="horz"/>
              <a:lstStyle/>
              <a:p>
                <a:pPr>
                  <a:defRPr/>
                </a:pPr>
                <a:r>
                  <a:rPr lang="en-US"/>
                  <a:t>Impact</a:t>
                </a:r>
              </a:p>
            </c:rich>
          </c:tx>
          <c:layout/>
          <c:overlay val="0"/>
        </c:title>
        <c:numFmt formatCode="General" sourceLinked="1"/>
        <c:majorTickMark val="out"/>
        <c:minorTickMark val="none"/>
        <c:tickLblPos val="nextTo"/>
        <c:txPr>
          <a:bodyPr/>
          <a:lstStyle/>
          <a:p>
            <a:pPr>
              <a:defRPr lang="ja-JP"/>
            </a:pPr>
            <a:endParaRPr lang="en-US"/>
          </a:p>
        </c:txPr>
        <c:crossAx val="196288512"/>
        <c:crosses val="autoZero"/>
        <c:crossBetween val="midCat"/>
      </c:valAx>
      <c:spPr>
        <a:solidFill>
          <a:schemeClr val="bg2">
            <a:lumMod val="90000"/>
          </a:schemeClr>
        </a:solidFill>
      </c:spPr>
    </c:plotArea>
    <c:legend>
      <c:legendPos val="r"/>
      <c:layout>
        <c:manualLayout>
          <c:xMode val="edge"/>
          <c:yMode val="edge"/>
          <c:x val="0.77449796620788713"/>
          <c:y val="0.19963970412789334"/>
          <c:w val="0.17564303729737019"/>
          <c:h val="0.20067000715819613"/>
        </c:manualLayout>
      </c:layout>
      <c:overlay val="0"/>
      <c:txPr>
        <a:bodyPr/>
        <a:lstStyle/>
        <a:p>
          <a:pPr>
            <a:defRPr lang="ja-JP"/>
          </a:pPr>
          <a:endParaRPr lang="en-US"/>
        </a:p>
      </c:txPr>
    </c:legend>
    <c:plotVisOnly val="1"/>
    <c:dispBlanksAs val="gap"/>
    <c:showDLblsOverMax val="0"/>
  </c:chart>
  <c:spPr>
    <a:gradFill flip="none" rotWithShape="1">
      <a:gsLst>
        <a:gs pos="0">
          <a:srgbClr val="1F497D">
            <a:lumMod val="75000"/>
            <a:alpha val="70000"/>
          </a:srgbClr>
        </a:gs>
        <a:gs pos="39999">
          <a:srgbClr val="85C2FF"/>
        </a:gs>
        <a:gs pos="70000">
          <a:srgbClr val="C4D6EB"/>
        </a:gs>
        <a:gs pos="100000">
          <a:srgbClr val="FFEBFA"/>
        </a:gs>
      </a:gsLst>
      <a:lin ang="2700000" scaled="1"/>
      <a:tileRect/>
    </a:gradFill>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Is there a pattern that can be attributed to Brand</a:t>
            </a:r>
            <a:r>
              <a:rPr lang="en-US" baseline="0" dirty="0" smtClean="0"/>
              <a:t> performance?</a:t>
            </a:r>
            <a:endParaRPr lang="en-US" dirty="0"/>
          </a:p>
        </c:rich>
      </c:tx>
      <c:layout/>
      <c:overlay val="0"/>
    </c:title>
    <c:autoTitleDeleted val="0"/>
    <c:view3D>
      <c:rotX val="15"/>
      <c:rotY val="20"/>
      <c:rAngAx val="1"/>
    </c:view3D>
    <c:floor>
      <c:thickness val="0"/>
      <c:spPr>
        <a:solidFill>
          <a:schemeClr val="tx1"/>
        </a:solidFill>
      </c:spPr>
    </c:floor>
    <c:sideWall>
      <c:thickness val="0"/>
    </c:sideWall>
    <c:backWall>
      <c:thickness val="0"/>
    </c:backWall>
    <c:plotArea>
      <c:layout/>
      <c:bar3DChart>
        <c:barDir val="col"/>
        <c:grouping val="clustered"/>
        <c:varyColors val="0"/>
        <c:ser>
          <c:idx val="0"/>
          <c:order val="0"/>
          <c:tx>
            <c:strRef>
              <c:f>Sheet1!$D$1</c:f>
              <c:strCache>
                <c:ptCount val="1"/>
                <c:pt idx="0">
                  <c:v>Actual</c:v>
                </c:pt>
              </c:strCache>
            </c:strRef>
          </c:tx>
          <c:invertIfNegative val="0"/>
          <c:cat>
            <c:strRef>
              <c:f>Sheet1!$C$2:$C$12</c:f>
              <c:strCache>
                <c:ptCount val="11"/>
                <c:pt idx="0">
                  <c:v>E/S-1</c:v>
                </c:pt>
                <c:pt idx="1">
                  <c:v>E/S-2</c:v>
                </c:pt>
                <c:pt idx="2">
                  <c:v>E/S-3</c:v>
                </c:pt>
                <c:pt idx="3">
                  <c:v>E/S-4</c:v>
                </c:pt>
                <c:pt idx="4">
                  <c:v>E/S-5</c:v>
                </c:pt>
                <c:pt idx="5">
                  <c:v>E/S-6</c:v>
                </c:pt>
                <c:pt idx="6">
                  <c:v>E/S-7</c:v>
                </c:pt>
                <c:pt idx="7">
                  <c:v>E/S-8</c:v>
                </c:pt>
                <c:pt idx="8">
                  <c:v>E/S-9</c:v>
                </c:pt>
                <c:pt idx="9">
                  <c:v>E/S-10</c:v>
                </c:pt>
                <c:pt idx="10">
                  <c:v>E/S-11</c:v>
                </c:pt>
              </c:strCache>
            </c:strRef>
          </c:cat>
          <c:val>
            <c:numRef>
              <c:f>Sheet1!$D$2:$D$12</c:f>
              <c:numCache>
                <c:formatCode>General</c:formatCode>
                <c:ptCount val="11"/>
                <c:pt idx="0">
                  <c:v>55</c:v>
                </c:pt>
                <c:pt idx="1">
                  <c:v>38</c:v>
                </c:pt>
                <c:pt idx="2">
                  <c:v>31</c:v>
                </c:pt>
                <c:pt idx="3">
                  <c:v>78</c:v>
                </c:pt>
                <c:pt idx="4">
                  <c:v>94</c:v>
                </c:pt>
                <c:pt idx="5">
                  <c:v>92</c:v>
                </c:pt>
                <c:pt idx="6">
                  <c:v>52</c:v>
                </c:pt>
                <c:pt idx="7">
                  <c:v>112</c:v>
                </c:pt>
                <c:pt idx="8">
                  <c:v>67</c:v>
                </c:pt>
                <c:pt idx="9">
                  <c:v>60</c:v>
                </c:pt>
                <c:pt idx="10">
                  <c:v>85</c:v>
                </c:pt>
              </c:numCache>
            </c:numRef>
          </c:val>
        </c:ser>
        <c:ser>
          <c:idx val="1"/>
          <c:order val="1"/>
          <c:tx>
            <c:strRef>
              <c:f>Sheet1!$E$1</c:f>
              <c:strCache>
                <c:ptCount val="1"/>
                <c:pt idx="0">
                  <c:v>Ajuste 1</c:v>
                </c:pt>
              </c:strCache>
            </c:strRef>
          </c:tx>
          <c:invertIfNegative val="0"/>
          <c:cat>
            <c:strRef>
              <c:f>Sheet1!$C$2:$C$12</c:f>
              <c:strCache>
                <c:ptCount val="11"/>
                <c:pt idx="0">
                  <c:v>E/S-1</c:v>
                </c:pt>
                <c:pt idx="1">
                  <c:v>E/S-2</c:v>
                </c:pt>
                <c:pt idx="2">
                  <c:v>E/S-3</c:v>
                </c:pt>
                <c:pt idx="3">
                  <c:v>E/S-4</c:v>
                </c:pt>
                <c:pt idx="4">
                  <c:v>E/S-5</c:v>
                </c:pt>
                <c:pt idx="5">
                  <c:v>E/S-6</c:v>
                </c:pt>
                <c:pt idx="6">
                  <c:v>E/S-7</c:v>
                </c:pt>
                <c:pt idx="7">
                  <c:v>E/S-8</c:v>
                </c:pt>
                <c:pt idx="8">
                  <c:v>E/S-9</c:v>
                </c:pt>
                <c:pt idx="9">
                  <c:v>E/S-10</c:v>
                </c:pt>
                <c:pt idx="10">
                  <c:v>E/S-11</c:v>
                </c:pt>
              </c:strCache>
            </c:strRef>
          </c:cat>
          <c:val>
            <c:numRef>
              <c:f>Sheet1!$E$2:$E$12</c:f>
              <c:numCache>
                <c:formatCode>General</c:formatCode>
                <c:ptCount val="11"/>
                <c:pt idx="0">
                  <c:v>79.618194379988978</c:v>
                </c:pt>
                <c:pt idx="1">
                  <c:v>63.494392700852657</c:v>
                </c:pt>
                <c:pt idx="2">
                  <c:v>48.710873031889605</c:v>
                </c:pt>
                <c:pt idx="3">
                  <c:v>64.985586071640853</c:v>
                </c:pt>
                <c:pt idx="4">
                  <c:v>67.304639842888818</c:v>
                </c:pt>
                <c:pt idx="5">
                  <c:v>63.024674531304044</c:v>
                </c:pt>
                <c:pt idx="6">
                  <c:v>50.8380742558478</c:v>
                </c:pt>
                <c:pt idx="7">
                  <c:v>102.80322209652768</c:v>
                </c:pt>
                <c:pt idx="8">
                  <c:v>56.276637728634157</c:v>
                </c:pt>
                <c:pt idx="9">
                  <c:v>36.753973136024172</c:v>
                </c:pt>
                <c:pt idx="10">
                  <c:v>47.034713800246195</c:v>
                </c:pt>
              </c:numCache>
            </c:numRef>
          </c:val>
        </c:ser>
        <c:dLbls>
          <c:showLegendKey val="0"/>
          <c:showVal val="0"/>
          <c:showCatName val="0"/>
          <c:showSerName val="0"/>
          <c:showPercent val="0"/>
          <c:showBubbleSize val="0"/>
        </c:dLbls>
        <c:gapWidth val="150"/>
        <c:shape val="cylinder"/>
        <c:axId val="196338432"/>
        <c:axId val="196339968"/>
        <c:axId val="0"/>
      </c:bar3DChart>
      <c:catAx>
        <c:axId val="196338432"/>
        <c:scaling>
          <c:orientation val="minMax"/>
        </c:scaling>
        <c:delete val="0"/>
        <c:axPos val="b"/>
        <c:majorGridlines/>
        <c:numFmt formatCode="General" sourceLinked="0"/>
        <c:majorTickMark val="none"/>
        <c:minorTickMark val="none"/>
        <c:tickLblPos val="nextTo"/>
        <c:crossAx val="196339968"/>
        <c:crosses val="autoZero"/>
        <c:auto val="1"/>
        <c:lblAlgn val="ctr"/>
        <c:lblOffset val="100"/>
        <c:noMultiLvlLbl val="0"/>
      </c:catAx>
      <c:valAx>
        <c:axId val="196339968"/>
        <c:scaling>
          <c:orientation val="minMax"/>
        </c:scaling>
        <c:delete val="0"/>
        <c:axPos val="l"/>
        <c:majorGridlines/>
        <c:title>
          <c:tx>
            <c:rich>
              <a:bodyPr/>
              <a:lstStyle/>
              <a:p>
                <a:pPr>
                  <a:defRPr/>
                </a:pPr>
                <a:r>
                  <a:rPr lang="en-US"/>
                  <a:t>Volumen (KG)</a:t>
                </a:r>
              </a:p>
            </c:rich>
          </c:tx>
          <c:layout/>
          <c:overlay val="0"/>
        </c:title>
        <c:numFmt formatCode="General" sourceLinked="1"/>
        <c:majorTickMark val="in"/>
        <c:minorTickMark val="none"/>
        <c:tickLblPos val="nextTo"/>
        <c:crossAx val="196338432"/>
        <c:crosses val="autoZero"/>
        <c:crossBetween val="between"/>
      </c:valAx>
    </c:plotArea>
    <c:legend>
      <c:legendPos val="r"/>
      <c:layout/>
      <c:overlay val="0"/>
    </c:legend>
    <c:plotVisOnly val="1"/>
    <c:dispBlanksAs val="gap"/>
    <c:showDLblsOverMax val="0"/>
  </c:chart>
  <c:spPr>
    <a:gradFill>
      <a:gsLst>
        <a:gs pos="0">
          <a:schemeClr val="bg2">
            <a:lumMod val="90000"/>
          </a:schemeClr>
        </a:gs>
        <a:gs pos="100000">
          <a:srgbClr val="E6DCAC"/>
        </a:gs>
      </a:gsLst>
      <a:lin ang="5400000" scaled="0"/>
    </a:gradFill>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Brand</a:t>
            </a:r>
            <a:r>
              <a:rPr lang="en-US" baseline="0" dirty="0" smtClean="0"/>
              <a:t> performance exceeds model expectations</a:t>
            </a:r>
            <a:endParaRPr lang="en-US" dirty="0"/>
          </a:p>
        </c:rich>
      </c:tx>
      <c:layout/>
      <c:overlay val="0"/>
    </c:title>
    <c:autoTitleDeleted val="0"/>
    <c:plotArea>
      <c:layout/>
      <c:lineChart>
        <c:grouping val="standard"/>
        <c:varyColors val="0"/>
        <c:ser>
          <c:idx val="0"/>
          <c:order val="0"/>
          <c:tx>
            <c:strRef>
              <c:f>Sheet1!$D$1</c:f>
              <c:strCache>
                <c:ptCount val="1"/>
                <c:pt idx="0">
                  <c:v>Actual</c:v>
                </c:pt>
              </c:strCache>
            </c:strRef>
          </c:tx>
          <c:marker>
            <c:symbol val="none"/>
          </c:marker>
          <c:cat>
            <c:strRef>
              <c:f>Sheet1!$C$2:$C$12</c:f>
              <c:strCache>
                <c:ptCount val="11"/>
                <c:pt idx="0">
                  <c:v>E/S-1</c:v>
                </c:pt>
                <c:pt idx="1">
                  <c:v>E/S-2</c:v>
                </c:pt>
                <c:pt idx="2">
                  <c:v>E/S-3</c:v>
                </c:pt>
                <c:pt idx="3">
                  <c:v>E/S-4</c:v>
                </c:pt>
                <c:pt idx="4">
                  <c:v>E/S-5</c:v>
                </c:pt>
                <c:pt idx="5">
                  <c:v>E/S-6</c:v>
                </c:pt>
                <c:pt idx="6">
                  <c:v>E/S-7</c:v>
                </c:pt>
                <c:pt idx="7">
                  <c:v>E/S-8</c:v>
                </c:pt>
                <c:pt idx="8">
                  <c:v>E/S-9</c:v>
                </c:pt>
                <c:pt idx="9">
                  <c:v>E/S-10</c:v>
                </c:pt>
                <c:pt idx="10">
                  <c:v>E/S-11</c:v>
                </c:pt>
              </c:strCache>
            </c:strRef>
          </c:cat>
          <c:val>
            <c:numRef>
              <c:f>Sheet1!$D$2:$D$12</c:f>
              <c:numCache>
                <c:formatCode>General</c:formatCode>
                <c:ptCount val="11"/>
                <c:pt idx="0">
                  <c:v>55</c:v>
                </c:pt>
                <c:pt idx="1">
                  <c:v>38</c:v>
                </c:pt>
                <c:pt idx="2">
                  <c:v>31</c:v>
                </c:pt>
                <c:pt idx="3">
                  <c:v>78</c:v>
                </c:pt>
                <c:pt idx="4">
                  <c:v>94</c:v>
                </c:pt>
                <c:pt idx="5">
                  <c:v>92</c:v>
                </c:pt>
                <c:pt idx="6">
                  <c:v>52</c:v>
                </c:pt>
                <c:pt idx="7">
                  <c:v>112</c:v>
                </c:pt>
                <c:pt idx="8">
                  <c:v>67</c:v>
                </c:pt>
                <c:pt idx="9">
                  <c:v>60</c:v>
                </c:pt>
                <c:pt idx="10">
                  <c:v>85</c:v>
                </c:pt>
              </c:numCache>
            </c:numRef>
          </c:val>
          <c:smooth val="0"/>
        </c:ser>
        <c:ser>
          <c:idx val="1"/>
          <c:order val="1"/>
          <c:tx>
            <c:strRef>
              <c:f>Sheet1!$E$1</c:f>
              <c:strCache>
                <c:ptCount val="1"/>
                <c:pt idx="0">
                  <c:v>Ajuste 1</c:v>
                </c:pt>
              </c:strCache>
            </c:strRef>
          </c:tx>
          <c:marker>
            <c:symbol val="none"/>
          </c:marker>
          <c:cat>
            <c:strRef>
              <c:f>Sheet1!$C$2:$C$12</c:f>
              <c:strCache>
                <c:ptCount val="11"/>
                <c:pt idx="0">
                  <c:v>E/S-1</c:v>
                </c:pt>
                <c:pt idx="1">
                  <c:v>E/S-2</c:v>
                </c:pt>
                <c:pt idx="2">
                  <c:v>E/S-3</c:v>
                </c:pt>
                <c:pt idx="3">
                  <c:v>E/S-4</c:v>
                </c:pt>
                <c:pt idx="4">
                  <c:v>E/S-5</c:v>
                </c:pt>
                <c:pt idx="5">
                  <c:v>E/S-6</c:v>
                </c:pt>
                <c:pt idx="6">
                  <c:v>E/S-7</c:v>
                </c:pt>
                <c:pt idx="7">
                  <c:v>E/S-8</c:v>
                </c:pt>
                <c:pt idx="8">
                  <c:v>E/S-9</c:v>
                </c:pt>
                <c:pt idx="9">
                  <c:v>E/S-10</c:v>
                </c:pt>
                <c:pt idx="10">
                  <c:v>E/S-11</c:v>
                </c:pt>
              </c:strCache>
            </c:strRef>
          </c:cat>
          <c:val>
            <c:numRef>
              <c:f>Sheet1!$E$2:$E$12</c:f>
              <c:numCache>
                <c:formatCode>General</c:formatCode>
                <c:ptCount val="11"/>
                <c:pt idx="0">
                  <c:v>79.618194379988978</c:v>
                </c:pt>
                <c:pt idx="1">
                  <c:v>63.494392700852657</c:v>
                </c:pt>
                <c:pt idx="2">
                  <c:v>48.710873031889605</c:v>
                </c:pt>
                <c:pt idx="3">
                  <c:v>64.985586071640853</c:v>
                </c:pt>
                <c:pt idx="4">
                  <c:v>67.304639842888818</c:v>
                </c:pt>
                <c:pt idx="5">
                  <c:v>63.024674531304044</c:v>
                </c:pt>
                <c:pt idx="6">
                  <c:v>50.8380742558478</c:v>
                </c:pt>
                <c:pt idx="7">
                  <c:v>102.80322209652768</c:v>
                </c:pt>
                <c:pt idx="8">
                  <c:v>56.276637728634157</c:v>
                </c:pt>
                <c:pt idx="9">
                  <c:v>36.753973136024172</c:v>
                </c:pt>
                <c:pt idx="10">
                  <c:v>47.034713800246195</c:v>
                </c:pt>
              </c:numCache>
            </c:numRef>
          </c:val>
          <c:smooth val="0"/>
        </c:ser>
        <c:dLbls>
          <c:showLegendKey val="0"/>
          <c:showVal val="0"/>
          <c:showCatName val="0"/>
          <c:showSerName val="0"/>
          <c:showPercent val="0"/>
          <c:showBubbleSize val="0"/>
        </c:dLbls>
        <c:marker val="1"/>
        <c:smooth val="0"/>
        <c:axId val="196675456"/>
        <c:axId val="196676992"/>
      </c:lineChart>
      <c:catAx>
        <c:axId val="196675456"/>
        <c:scaling>
          <c:orientation val="minMax"/>
        </c:scaling>
        <c:delete val="0"/>
        <c:axPos val="b"/>
        <c:majorGridlines/>
        <c:numFmt formatCode="General" sourceLinked="0"/>
        <c:majorTickMark val="none"/>
        <c:minorTickMark val="none"/>
        <c:tickLblPos val="nextTo"/>
        <c:crossAx val="196676992"/>
        <c:crosses val="autoZero"/>
        <c:auto val="1"/>
        <c:lblAlgn val="ctr"/>
        <c:lblOffset val="100"/>
        <c:noMultiLvlLbl val="0"/>
      </c:catAx>
      <c:valAx>
        <c:axId val="196676992"/>
        <c:scaling>
          <c:orientation val="minMax"/>
        </c:scaling>
        <c:delete val="0"/>
        <c:axPos val="l"/>
        <c:majorGridlines/>
        <c:title>
          <c:tx>
            <c:rich>
              <a:bodyPr/>
              <a:lstStyle/>
              <a:p>
                <a:pPr>
                  <a:defRPr/>
                </a:pPr>
                <a:r>
                  <a:rPr lang="en-US"/>
                  <a:t>Volumen (KG)</a:t>
                </a:r>
              </a:p>
            </c:rich>
          </c:tx>
          <c:layout/>
          <c:overlay val="0"/>
        </c:title>
        <c:numFmt formatCode="General" sourceLinked="1"/>
        <c:majorTickMark val="in"/>
        <c:minorTickMark val="none"/>
        <c:tickLblPos val="nextTo"/>
        <c:crossAx val="196675456"/>
        <c:crosses val="autoZero"/>
        <c:crossBetween val="between"/>
      </c:valAx>
    </c:plotArea>
    <c:legend>
      <c:legendPos val="r"/>
      <c:layout/>
      <c:overlay val="0"/>
    </c:legend>
    <c:plotVisOnly val="1"/>
    <c:dispBlanksAs val="gap"/>
    <c:showDLblsOverMax val="0"/>
  </c:chart>
  <c:spPr>
    <a:gradFill>
      <a:gsLst>
        <a:gs pos="45000">
          <a:schemeClr val="bg2">
            <a:lumMod val="90000"/>
          </a:schemeClr>
        </a:gs>
        <a:gs pos="100000">
          <a:schemeClr val="tx2">
            <a:lumMod val="20000"/>
            <a:lumOff val="80000"/>
          </a:schemeClr>
        </a:gs>
      </a:gsLst>
      <a:lin ang="5400000" scaled="0"/>
    </a:gradFill>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Are there patterns for </a:t>
            </a:r>
            <a:r>
              <a:rPr lang="en-US" baseline="0" dirty="0" smtClean="0"/>
              <a:t>other brands</a:t>
            </a:r>
            <a:r>
              <a:rPr lang="en-US" dirty="0" smtClean="0"/>
              <a:t>?</a:t>
            </a:r>
            <a:endParaRPr lang="en-US" dirty="0"/>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Sheet2!$D$1</c:f>
              <c:strCache>
                <c:ptCount val="1"/>
                <c:pt idx="0">
                  <c:v>Real</c:v>
                </c:pt>
              </c:strCache>
            </c:strRef>
          </c:tx>
          <c:invertIfNegative val="0"/>
          <c:cat>
            <c:strRef>
              <c:f>Sheet2!$C$2:$C$31</c:f>
              <c:strCache>
                <c:ptCount val="30"/>
                <c:pt idx="0">
                  <c:v>E/S-1</c:v>
                </c:pt>
                <c:pt idx="1">
                  <c:v>E/S-2</c:v>
                </c:pt>
                <c:pt idx="2">
                  <c:v>E/S-3</c:v>
                </c:pt>
                <c:pt idx="3">
                  <c:v>E/S-4</c:v>
                </c:pt>
                <c:pt idx="4">
                  <c:v>E/S-5</c:v>
                </c:pt>
                <c:pt idx="5">
                  <c:v>E/S-6</c:v>
                </c:pt>
                <c:pt idx="6">
                  <c:v>E/S-7</c:v>
                </c:pt>
                <c:pt idx="7">
                  <c:v>E/S-8</c:v>
                </c:pt>
                <c:pt idx="8">
                  <c:v>E/S-9</c:v>
                </c:pt>
                <c:pt idx="9">
                  <c:v>E/S-10</c:v>
                </c:pt>
                <c:pt idx="10">
                  <c:v>E/S-11</c:v>
                </c:pt>
                <c:pt idx="11">
                  <c:v>E/S-12</c:v>
                </c:pt>
                <c:pt idx="12">
                  <c:v>E/S-13</c:v>
                </c:pt>
                <c:pt idx="13">
                  <c:v>E/S-14</c:v>
                </c:pt>
                <c:pt idx="14">
                  <c:v>E/S-15</c:v>
                </c:pt>
                <c:pt idx="15">
                  <c:v>E/S-16</c:v>
                </c:pt>
                <c:pt idx="16">
                  <c:v>E/S-17</c:v>
                </c:pt>
                <c:pt idx="17">
                  <c:v>E/S-18</c:v>
                </c:pt>
                <c:pt idx="18">
                  <c:v>E/S-19</c:v>
                </c:pt>
                <c:pt idx="19">
                  <c:v>E/S-20</c:v>
                </c:pt>
                <c:pt idx="20">
                  <c:v>E/S-21</c:v>
                </c:pt>
                <c:pt idx="21">
                  <c:v>E/S-22</c:v>
                </c:pt>
                <c:pt idx="22">
                  <c:v>E/S-23</c:v>
                </c:pt>
                <c:pt idx="23">
                  <c:v>E/S-24</c:v>
                </c:pt>
                <c:pt idx="24">
                  <c:v>E/S-25</c:v>
                </c:pt>
                <c:pt idx="25">
                  <c:v>E/S-26</c:v>
                </c:pt>
                <c:pt idx="26">
                  <c:v>E/S-27</c:v>
                </c:pt>
                <c:pt idx="27">
                  <c:v>E/S-28</c:v>
                </c:pt>
                <c:pt idx="28">
                  <c:v>E/S-29</c:v>
                </c:pt>
                <c:pt idx="29">
                  <c:v>E/S-30</c:v>
                </c:pt>
              </c:strCache>
            </c:strRef>
          </c:cat>
          <c:val>
            <c:numRef>
              <c:f>Sheet2!$D$2:$D$31</c:f>
              <c:numCache>
                <c:formatCode>General</c:formatCode>
                <c:ptCount val="30"/>
                <c:pt idx="0">
                  <c:v>46</c:v>
                </c:pt>
                <c:pt idx="1">
                  <c:v>35</c:v>
                </c:pt>
                <c:pt idx="2">
                  <c:v>70</c:v>
                </c:pt>
                <c:pt idx="3">
                  <c:v>14</c:v>
                </c:pt>
                <c:pt idx="4">
                  <c:v>12</c:v>
                </c:pt>
                <c:pt idx="5">
                  <c:v>45</c:v>
                </c:pt>
                <c:pt idx="6">
                  <c:v>130</c:v>
                </c:pt>
                <c:pt idx="7">
                  <c:v>45</c:v>
                </c:pt>
                <c:pt idx="8">
                  <c:v>95</c:v>
                </c:pt>
                <c:pt idx="9">
                  <c:v>40</c:v>
                </c:pt>
                <c:pt idx="10">
                  <c:v>30</c:v>
                </c:pt>
                <c:pt idx="11">
                  <c:v>30</c:v>
                </c:pt>
                <c:pt idx="12">
                  <c:v>35</c:v>
                </c:pt>
                <c:pt idx="13">
                  <c:v>25</c:v>
                </c:pt>
                <c:pt idx="14">
                  <c:v>30</c:v>
                </c:pt>
                <c:pt idx="15">
                  <c:v>45</c:v>
                </c:pt>
                <c:pt idx="16">
                  <c:v>45</c:v>
                </c:pt>
                <c:pt idx="17">
                  <c:v>51</c:v>
                </c:pt>
                <c:pt idx="18">
                  <c:v>56</c:v>
                </c:pt>
                <c:pt idx="19">
                  <c:v>18</c:v>
                </c:pt>
                <c:pt idx="20">
                  <c:v>72</c:v>
                </c:pt>
                <c:pt idx="21">
                  <c:v>50</c:v>
                </c:pt>
                <c:pt idx="22">
                  <c:v>70</c:v>
                </c:pt>
                <c:pt idx="23">
                  <c:v>90</c:v>
                </c:pt>
                <c:pt idx="24">
                  <c:v>25</c:v>
                </c:pt>
                <c:pt idx="25">
                  <c:v>40</c:v>
                </c:pt>
                <c:pt idx="26">
                  <c:v>57</c:v>
                </c:pt>
                <c:pt idx="27">
                  <c:v>54</c:v>
                </c:pt>
                <c:pt idx="28">
                  <c:v>40</c:v>
                </c:pt>
                <c:pt idx="29">
                  <c:v>20</c:v>
                </c:pt>
              </c:numCache>
            </c:numRef>
          </c:val>
        </c:ser>
        <c:ser>
          <c:idx val="1"/>
          <c:order val="1"/>
          <c:tx>
            <c:strRef>
              <c:f>Sheet2!$E$1</c:f>
              <c:strCache>
                <c:ptCount val="1"/>
                <c:pt idx="0">
                  <c:v>Ajuste 1</c:v>
                </c:pt>
              </c:strCache>
            </c:strRef>
          </c:tx>
          <c:invertIfNegative val="0"/>
          <c:cat>
            <c:strRef>
              <c:f>Sheet2!$C$2:$C$31</c:f>
              <c:strCache>
                <c:ptCount val="30"/>
                <c:pt idx="0">
                  <c:v>E/S-1</c:v>
                </c:pt>
                <c:pt idx="1">
                  <c:v>E/S-2</c:v>
                </c:pt>
                <c:pt idx="2">
                  <c:v>E/S-3</c:v>
                </c:pt>
                <c:pt idx="3">
                  <c:v>E/S-4</c:v>
                </c:pt>
                <c:pt idx="4">
                  <c:v>E/S-5</c:v>
                </c:pt>
                <c:pt idx="5">
                  <c:v>E/S-6</c:v>
                </c:pt>
                <c:pt idx="6">
                  <c:v>E/S-7</c:v>
                </c:pt>
                <c:pt idx="7">
                  <c:v>E/S-8</c:v>
                </c:pt>
                <c:pt idx="8">
                  <c:v>E/S-9</c:v>
                </c:pt>
                <c:pt idx="9">
                  <c:v>E/S-10</c:v>
                </c:pt>
                <c:pt idx="10">
                  <c:v>E/S-11</c:v>
                </c:pt>
                <c:pt idx="11">
                  <c:v>E/S-12</c:v>
                </c:pt>
                <c:pt idx="12">
                  <c:v>E/S-13</c:v>
                </c:pt>
                <c:pt idx="13">
                  <c:v>E/S-14</c:v>
                </c:pt>
                <c:pt idx="14">
                  <c:v>E/S-15</c:v>
                </c:pt>
                <c:pt idx="15">
                  <c:v>E/S-16</c:v>
                </c:pt>
                <c:pt idx="16">
                  <c:v>E/S-17</c:v>
                </c:pt>
                <c:pt idx="17">
                  <c:v>E/S-18</c:v>
                </c:pt>
                <c:pt idx="18">
                  <c:v>E/S-19</c:v>
                </c:pt>
                <c:pt idx="19">
                  <c:v>E/S-20</c:v>
                </c:pt>
                <c:pt idx="20">
                  <c:v>E/S-21</c:v>
                </c:pt>
                <c:pt idx="21">
                  <c:v>E/S-22</c:v>
                </c:pt>
                <c:pt idx="22">
                  <c:v>E/S-23</c:v>
                </c:pt>
                <c:pt idx="23">
                  <c:v>E/S-24</c:v>
                </c:pt>
                <c:pt idx="24">
                  <c:v>E/S-25</c:v>
                </c:pt>
                <c:pt idx="25">
                  <c:v>E/S-26</c:v>
                </c:pt>
                <c:pt idx="26">
                  <c:v>E/S-27</c:v>
                </c:pt>
                <c:pt idx="27">
                  <c:v>E/S-28</c:v>
                </c:pt>
                <c:pt idx="28">
                  <c:v>E/S-29</c:v>
                </c:pt>
                <c:pt idx="29">
                  <c:v>E/S-30</c:v>
                </c:pt>
              </c:strCache>
            </c:strRef>
          </c:cat>
          <c:val>
            <c:numRef>
              <c:f>Sheet2!$E$2:$E$31</c:f>
              <c:numCache>
                <c:formatCode>General</c:formatCode>
                <c:ptCount val="30"/>
                <c:pt idx="0">
                  <c:v>63.980486688572825</c:v>
                </c:pt>
                <c:pt idx="1">
                  <c:v>39.222885447660964</c:v>
                </c:pt>
                <c:pt idx="2">
                  <c:v>63.763883501158205</c:v>
                </c:pt>
                <c:pt idx="3">
                  <c:v>9.6351174995556654</c:v>
                </c:pt>
                <c:pt idx="4">
                  <c:v>32.643406170495574</c:v>
                </c:pt>
                <c:pt idx="5">
                  <c:v>67.474118335346972</c:v>
                </c:pt>
                <c:pt idx="6">
                  <c:v>48.16706664853335</c:v>
                </c:pt>
                <c:pt idx="7">
                  <c:v>55.047846873129998</c:v>
                </c:pt>
                <c:pt idx="8">
                  <c:v>59.623855502387499</c:v>
                </c:pt>
                <c:pt idx="9">
                  <c:v>27.655720406778517</c:v>
                </c:pt>
                <c:pt idx="10">
                  <c:v>69.012188660156554</c:v>
                </c:pt>
                <c:pt idx="11">
                  <c:v>60.342419654077254</c:v>
                </c:pt>
                <c:pt idx="12">
                  <c:v>55.084713385811838</c:v>
                </c:pt>
                <c:pt idx="13">
                  <c:v>47.086148221237544</c:v>
                </c:pt>
                <c:pt idx="14">
                  <c:v>45.258390838987246</c:v>
                </c:pt>
                <c:pt idx="15">
                  <c:v>59.151507175935834</c:v>
                </c:pt>
                <c:pt idx="16">
                  <c:v>82.638410664172227</c:v>
                </c:pt>
                <c:pt idx="17">
                  <c:v>40.791890869308446</c:v>
                </c:pt>
                <c:pt idx="18">
                  <c:v>71.351882440271552</c:v>
                </c:pt>
                <c:pt idx="19">
                  <c:v>42.932813676789493</c:v>
                </c:pt>
                <c:pt idx="20">
                  <c:v>62.549381016028377</c:v>
                </c:pt>
                <c:pt idx="21">
                  <c:v>66.318948799866149</c:v>
                </c:pt>
                <c:pt idx="22">
                  <c:v>73.172668058165371</c:v>
                </c:pt>
                <c:pt idx="23">
                  <c:v>104.96093662508072</c:v>
                </c:pt>
                <c:pt idx="24">
                  <c:v>42.2213113078801</c:v>
                </c:pt>
                <c:pt idx="25">
                  <c:v>60.253605163803954</c:v>
                </c:pt>
                <c:pt idx="26">
                  <c:v>72.775100755701388</c:v>
                </c:pt>
                <c:pt idx="27">
                  <c:v>54.605690149419949</c:v>
                </c:pt>
                <c:pt idx="28">
                  <c:v>30.553150769993191</c:v>
                </c:pt>
                <c:pt idx="29">
                  <c:v>28.284250360328549</c:v>
                </c:pt>
              </c:numCache>
            </c:numRef>
          </c:val>
        </c:ser>
        <c:dLbls>
          <c:showLegendKey val="0"/>
          <c:showVal val="0"/>
          <c:showCatName val="0"/>
          <c:showSerName val="0"/>
          <c:showPercent val="0"/>
          <c:showBubbleSize val="0"/>
        </c:dLbls>
        <c:gapWidth val="75"/>
        <c:shape val="cylinder"/>
        <c:axId val="196751744"/>
        <c:axId val="196753280"/>
        <c:axId val="0"/>
      </c:bar3DChart>
      <c:catAx>
        <c:axId val="196751744"/>
        <c:scaling>
          <c:orientation val="minMax"/>
        </c:scaling>
        <c:delete val="0"/>
        <c:axPos val="b"/>
        <c:majorGridlines/>
        <c:numFmt formatCode="General" sourceLinked="0"/>
        <c:majorTickMark val="none"/>
        <c:minorTickMark val="none"/>
        <c:tickLblPos val="nextTo"/>
        <c:crossAx val="196753280"/>
        <c:crosses val="autoZero"/>
        <c:auto val="1"/>
        <c:lblAlgn val="ctr"/>
        <c:lblOffset val="100"/>
        <c:noMultiLvlLbl val="0"/>
      </c:catAx>
      <c:valAx>
        <c:axId val="196753280"/>
        <c:scaling>
          <c:orientation val="minMax"/>
        </c:scaling>
        <c:delete val="0"/>
        <c:axPos val="l"/>
        <c:majorGridlines/>
        <c:numFmt formatCode="General" sourceLinked="1"/>
        <c:majorTickMark val="none"/>
        <c:minorTickMark val="none"/>
        <c:tickLblPos val="nextTo"/>
        <c:spPr>
          <a:ln w="9525">
            <a:noFill/>
          </a:ln>
        </c:spPr>
        <c:crossAx val="196751744"/>
        <c:crosses val="autoZero"/>
        <c:crossBetween val="between"/>
      </c:valAx>
    </c:plotArea>
    <c:legend>
      <c:legendPos val="b"/>
      <c:layout/>
      <c:overlay val="0"/>
    </c:legend>
    <c:plotVisOnly val="1"/>
    <c:dispBlanksAs val="gap"/>
    <c:showDLblsOverMax val="0"/>
  </c:chart>
  <c:spPr>
    <a:gradFill>
      <a:gsLst>
        <a:gs pos="0">
          <a:srgbClr val="E6DCAC"/>
        </a:gs>
        <a:gs pos="12000">
          <a:srgbClr val="E6D78A"/>
        </a:gs>
        <a:gs pos="30000">
          <a:srgbClr val="C7AC4C"/>
        </a:gs>
        <a:gs pos="45000">
          <a:srgbClr val="E6D78A"/>
        </a:gs>
        <a:gs pos="77000">
          <a:srgbClr val="C7AC4C"/>
        </a:gs>
        <a:gs pos="100000">
          <a:srgbClr val="E6DCAC"/>
        </a:gs>
      </a:gsLst>
      <a:lin ang="5400000" scaled="0"/>
    </a:gradFill>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This brand performs below model expectation</a:t>
            </a:r>
            <a:endParaRPr lang="en-US" dirty="0"/>
          </a:p>
        </c:rich>
      </c:tx>
      <c:layout/>
      <c:overlay val="0"/>
    </c:title>
    <c:autoTitleDeleted val="0"/>
    <c:plotArea>
      <c:layout/>
      <c:lineChart>
        <c:grouping val="stacked"/>
        <c:varyColors val="0"/>
        <c:ser>
          <c:idx val="0"/>
          <c:order val="0"/>
          <c:tx>
            <c:strRef>
              <c:f>Sheet2!$D$1</c:f>
              <c:strCache>
                <c:ptCount val="1"/>
                <c:pt idx="0">
                  <c:v>Real</c:v>
                </c:pt>
              </c:strCache>
            </c:strRef>
          </c:tx>
          <c:marker>
            <c:symbol val="none"/>
          </c:marker>
          <c:cat>
            <c:strRef>
              <c:f>Sheet2!$C$2:$C$31</c:f>
              <c:strCache>
                <c:ptCount val="30"/>
                <c:pt idx="0">
                  <c:v>E/S-1</c:v>
                </c:pt>
                <c:pt idx="1">
                  <c:v>E/S-2</c:v>
                </c:pt>
                <c:pt idx="2">
                  <c:v>E/S-3</c:v>
                </c:pt>
                <c:pt idx="3">
                  <c:v>E/S-4</c:v>
                </c:pt>
                <c:pt idx="4">
                  <c:v>E/S-5</c:v>
                </c:pt>
                <c:pt idx="5">
                  <c:v>E/S-6</c:v>
                </c:pt>
                <c:pt idx="6">
                  <c:v>E/S-7</c:v>
                </c:pt>
                <c:pt idx="7">
                  <c:v>E/S-8</c:v>
                </c:pt>
                <c:pt idx="8">
                  <c:v>E/S-9</c:v>
                </c:pt>
                <c:pt idx="9">
                  <c:v>E/S-10</c:v>
                </c:pt>
                <c:pt idx="10">
                  <c:v>E/S-11</c:v>
                </c:pt>
                <c:pt idx="11">
                  <c:v>E/S-12</c:v>
                </c:pt>
                <c:pt idx="12">
                  <c:v>E/S-13</c:v>
                </c:pt>
                <c:pt idx="13">
                  <c:v>E/S-14</c:v>
                </c:pt>
                <c:pt idx="14">
                  <c:v>E/S-15</c:v>
                </c:pt>
                <c:pt idx="15">
                  <c:v>E/S-16</c:v>
                </c:pt>
                <c:pt idx="16">
                  <c:v>E/S-17</c:v>
                </c:pt>
                <c:pt idx="17">
                  <c:v>E/S-18</c:v>
                </c:pt>
                <c:pt idx="18">
                  <c:v>E/S-19</c:v>
                </c:pt>
                <c:pt idx="19">
                  <c:v>E/S-20</c:v>
                </c:pt>
                <c:pt idx="20">
                  <c:v>E/S-21</c:v>
                </c:pt>
                <c:pt idx="21">
                  <c:v>E/S-22</c:v>
                </c:pt>
                <c:pt idx="22">
                  <c:v>E/S-23</c:v>
                </c:pt>
                <c:pt idx="23">
                  <c:v>E/S-24</c:v>
                </c:pt>
                <c:pt idx="24">
                  <c:v>E/S-25</c:v>
                </c:pt>
                <c:pt idx="25">
                  <c:v>E/S-26</c:v>
                </c:pt>
                <c:pt idx="26">
                  <c:v>E/S-27</c:v>
                </c:pt>
                <c:pt idx="27">
                  <c:v>E/S-28</c:v>
                </c:pt>
                <c:pt idx="28">
                  <c:v>E/S-29</c:v>
                </c:pt>
                <c:pt idx="29">
                  <c:v>E/S-30</c:v>
                </c:pt>
              </c:strCache>
            </c:strRef>
          </c:cat>
          <c:val>
            <c:numRef>
              <c:f>Sheet2!$D$2:$D$31</c:f>
              <c:numCache>
                <c:formatCode>General</c:formatCode>
                <c:ptCount val="30"/>
                <c:pt idx="0">
                  <c:v>46</c:v>
                </c:pt>
                <c:pt idx="1">
                  <c:v>35</c:v>
                </c:pt>
                <c:pt idx="2">
                  <c:v>70</c:v>
                </c:pt>
                <c:pt idx="3">
                  <c:v>14</c:v>
                </c:pt>
                <c:pt idx="4">
                  <c:v>12</c:v>
                </c:pt>
                <c:pt idx="5">
                  <c:v>45</c:v>
                </c:pt>
                <c:pt idx="6">
                  <c:v>130</c:v>
                </c:pt>
                <c:pt idx="7">
                  <c:v>45</c:v>
                </c:pt>
                <c:pt idx="8">
                  <c:v>95</c:v>
                </c:pt>
                <c:pt idx="9">
                  <c:v>40</c:v>
                </c:pt>
                <c:pt idx="10">
                  <c:v>30</c:v>
                </c:pt>
                <c:pt idx="11">
                  <c:v>30</c:v>
                </c:pt>
                <c:pt idx="12">
                  <c:v>35</c:v>
                </c:pt>
                <c:pt idx="13">
                  <c:v>25</c:v>
                </c:pt>
                <c:pt idx="14">
                  <c:v>30</c:v>
                </c:pt>
                <c:pt idx="15">
                  <c:v>45</c:v>
                </c:pt>
                <c:pt idx="16">
                  <c:v>45</c:v>
                </c:pt>
                <c:pt idx="17">
                  <c:v>51</c:v>
                </c:pt>
                <c:pt idx="18">
                  <c:v>56</c:v>
                </c:pt>
                <c:pt idx="19">
                  <c:v>18</c:v>
                </c:pt>
                <c:pt idx="20">
                  <c:v>72</c:v>
                </c:pt>
                <c:pt idx="21">
                  <c:v>50</c:v>
                </c:pt>
                <c:pt idx="22">
                  <c:v>70</c:v>
                </c:pt>
                <c:pt idx="23">
                  <c:v>90</c:v>
                </c:pt>
                <c:pt idx="24">
                  <c:v>25</c:v>
                </c:pt>
                <c:pt idx="25">
                  <c:v>40</c:v>
                </c:pt>
                <c:pt idx="26">
                  <c:v>57</c:v>
                </c:pt>
                <c:pt idx="27">
                  <c:v>54</c:v>
                </c:pt>
                <c:pt idx="28">
                  <c:v>40</c:v>
                </c:pt>
                <c:pt idx="29">
                  <c:v>20</c:v>
                </c:pt>
              </c:numCache>
            </c:numRef>
          </c:val>
          <c:smooth val="0"/>
        </c:ser>
        <c:ser>
          <c:idx val="1"/>
          <c:order val="1"/>
          <c:tx>
            <c:strRef>
              <c:f>Sheet2!$E$1</c:f>
              <c:strCache>
                <c:ptCount val="1"/>
                <c:pt idx="0">
                  <c:v>Ajuste 1</c:v>
                </c:pt>
              </c:strCache>
            </c:strRef>
          </c:tx>
          <c:marker>
            <c:symbol val="none"/>
          </c:marker>
          <c:cat>
            <c:strRef>
              <c:f>Sheet2!$C$2:$C$31</c:f>
              <c:strCache>
                <c:ptCount val="30"/>
                <c:pt idx="0">
                  <c:v>E/S-1</c:v>
                </c:pt>
                <c:pt idx="1">
                  <c:v>E/S-2</c:v>
                </c:pt>
                <c:pt idx="2">
                  <c:v>E/S-3</c:v>
                </c:pt>
                <c:pt idx="3">
                  <c:v>E/S-4</c:v>
                </c:pt>
                <c:pt idx="4">
                  <c:v>E/S-5</c:v>
                </c:pt>
                <c:pt idx="5">
                  <c:v>E/S-6</c:v>
                </c:pt>
                <c:pt idx="6">
                  <c:v>E/S-7</c:v>
                </c:pt>
                <c:pt idx="7">
                  <c:v>E/S-8</c:v>
                </c:pt>
                <c:pt idx="8">
                  <c:v>E/S-9</c:v>
                </c:pt>
                <c:pt idx="9">
                  <c:v>E/S-10</c:v>
                </c:pt>
                <c:pt idx="10">
                  <c:v>E/S-11</c:v>
                </c:pt>
                <c:pt idx="11">
                  <c:v>E/S-12</c:v>
                </c:pt>
                <c:pt idx="12">
                  <c:v>E/S-13</c:v>
                </c:pt>
                <c:pt idx="13">
                  <c:v>E/S-14</c:v>
                </c:pt>
                <c:pt idx="14">
                  <c:v>E/S-15</c:v>
                </c:pt>
                <c:pt idx="15">
                  <c:v>E/S-16</c:v>
                </c:pt>
                <c:pt idx="16">
                  <c:v>E/S-17</c:v>
                </c:pt>
                <c:pt idx="17">
                  <c:v>E/S-18</c:v>
                </c:pt>
                <c:pt idx="18">
                  <c:v>E/S-19</c:v>
                </c:pt>
                <c:pt idx="19">
                  <c:v>E/S-20</c:v>
                </c:pt>
                <c:pt idx="20">
                  <c:v>E/S-21</c:v>
                </c:pt>
                <c:pt idx="21">
                  <c:v>E/S-22</c:v>
                </c:pt>
                <c:pt idx="22">
                  <c:v>E/S-23</c:v>
                </c:pt>
                <c:pt idx="23">
                  <c:v>E/S-24</c:v>
                </c:pt>
                <c:pt idx="24">
                  <c:v>E/S-25</c:v>
                </c:pt>
                <c:pt idx="25">
                  <c:v>E/S-26</c:v>
                </c:pt>
                <c:pt idx="26">
                  <c:v>E/S-27</c:v>
                </c:pt>
                <c:pt idx="27">
                  <c:v>E/S-28</c:v>
                </c:pt>
                <c:pt idx="28">
                  <c:v>E/S-29</c:v>
                </c:pt>
                <c:pt idx="29">
                  <c:v>E/S-30</c:v>
                </c:pt>
              </c:strCache>
            </c:strRef>
          </c:cat>
          <c:val>
            <c:numRef>
              <c:f>Sheet2!$E$2:$E$31</c:f>
              <c:numCache>
                <c:formatCode>General</c:formatCode>
                <c:ptCount val="30"/>
                <c:pt idx="0">
                  <c:v>63.980486688572825</c:v>
                </c:pt>
                <c:pt idx="1">
                  <c:v>39.222885447660964</c:v>
                </c:pt>
                <c:pt idx="2">
                  <c:v>63.763883501158205</c:v>
                </c:pt>
                <c:pt idx="3">
                  <c:v>9.6351174995556654</c:v>
                </c:pt>
                <c:pt idx="4">
                  <c:v>32.643406170495574</c:v>
                </c:pt>
                <c:pt idx="5">
                  <c:v>67.474118335346972</c:v>
                </c:pt>
                <c:pt idx="6">
                  <c:v>48.16706664853335</c:v>
                </c:pt>
                <c:pt idx="7">
                  <c:v>55.047846873129998</c:v>
                </c:pt>
                <c:pt idx="8">
                  <c:v>59.623855502387499</c:v>
                </c:pt>
                <c:pt idx="9">
                  <c:v>27.655720406778517</c:v>
                </c:pt>
                <c:pt idx="10">
                  <c:v>69.012188660156554</c:v>
                </c:pt>
                <c:pt idx="11">
                  <c:v>60.342419654077254</c:v>
                </c:pt>
                <c:pt idx="12">
                  <c:v>55.084713385811838</c:v>
                </c:pt>
                <c:pt idx="13">
                  <c:v>47.086148221237544</c:v>
                </c:pt>
                <c:pt idx="14">
                  <c:v>45.258390838987246</c:v>
                </c:pt>
                <c:pt idx="15">
                  <c:v>59.151507175935834</c:v>
                </c:pt>
                <c:pt idx="16">
                  <c:v>82.638410664172227</c:v>
                </c:pt>
                <c:pt idx="17">
                  <c:v>40.791890869308446</c:v>
                </c:pt>
                <c:pt idx="18">
                  <c:v>71.351882440271552</c:v>
                </c:pt>
                <c:pt idx="19">
                  <c:v>42.932813676789493</c:v>
                </c:pt>
                <c:pt idx="20">
                  <c:v>62.549381016028377</c:v>
                </c:pt>
                <c:pt idx="21">
                  <c:v>66.318948799866149</c:v>
                </c:pt>
                <c:pt idx="22">
                  <c:v>73.172668058165371</c:v>
                </c:pt>
                <c:pt idx="23">
                  <c:v>104.96093662508072</c:v>
                </c:pt>
                <c:pt idx="24">
                  <c:v>42.2213113078801</c:v>
                </c:pt>
                <c:pt idx="25">
                  <c:v>60.253605163803954</c:v>
                </c:pt>
                <c:pt idx="26">
                  <c:v>72.775100755701388</c:v>
                </c:pt>
                <c:pt idx="27">
                  <c:v>54.605690149419949</c:v>
                </c:pt>
                <c:pt idx="28">
                  <c:v>30.553150769993191</c:v>
                </c:pt>
                <c:pt idx="29">
                  <c:v>28.284250360328549</c:v>
                </c:pt>
              </c:numCache>
            </c:numRef>
          </c:val>
          <c:smooth val="0"/>
        </c:ser>
        <c:dLbls>
          <c:showLegendKey val="0"/>
          <c:showVal val="0"/>
          <c:showCatName val="0"/>
          <c:showSerName val="0"/>
          <c:showPercent val="0"/>
          <c:showBubbleSize val="0"/>
        </c:dLbls>
        <c:marker val="1"/>
        <c:smooth val="0"/>
        <c:axId val="196809856"/>
        <c:axId val="196811392"/>
      </c:lineChart>
      <c:catAx>
        <c:axId val="196809856"/>
        <c:scaling>
          <c:orientation val="minMax"/>
        </c:scaling>
        <c:delete val="0"/>
        <c:axPos val="b"/>
        <c:majorGridlines/>
        <c:numFmt formatCode="General" sourceLinked="0"/>
        <c:majorTickMark val="none"/>
        <c:minorTickMark val="none"/>
        <c:tickLblPos val="nextTo"/>
        <c:crossAx val="196811392"/>
        <c:crosses val="autoZero"/>
        <c:auto val="1"/>
        <c:lblAlgn val="ctr"/>
        <c:lblOffset val="100"/>
        <c:noMultiLvlLbl val="0"/>
      </c:catAx>
      <c:valAx>
        <c:axId val="196811392"/>
        <c:scaling>
          <c:orientation val="minMax"/>
        </c:scaling>
        <c:delete val="0"/>
        <c:axPos val="l"/>
        <c:majorGridlines/>
        <c:numFmt formatCode="General" sourceLinked="1"/>
        <c:majorTickMark val="none"/>
        <c:minorTickMark val="none"/>
        <c:tickLblPos val="nextTo"/>
        <c:spPr>
          <a:ln w="9525">
            <a:noFill/>
          </a:ln>
        </c:spPr>
        <c:crossAx val="196809856"/>
        <c:crosses val="autoZero"/>
        <c:crossBetween val="between"/>
      </c:valAx>
    </c:plotArea>
    <c:legend>
      <c:legendPos val="b"/>
      <c:layout/>
      <c:overlay val="0"/>
    </c:legend>
    <c:plotVisOnly val="1"/>
    <c:dispBlanksAs val="gap"/>
    <c:showDLblsOverMax val="0"/>
  </c:chart>
  <c:spPr>
    <a:gradFill>
      <a:gsLst>
        <a:gs pos="0">
          <a:srgbClr val="E6DCAC"/>
        </a:gs>
        <a:gs pos="12000">
          <a:srgbClr val="E6D78A"/>
        </a:gs>
        <a:gs pos="30000">
          <a:srgbClr val="C7AC4C"/>
        </a:gs>
        <a:gs pos="45000">
          <a:srgbClr val="E6D78A"/>
        </a:gs>
        <a:gs pos="77000">
          <a:srgbClr val="C7AC4C"/>
        </a:gs>
        <a:gs pos="100000">
          <a:srgbClr val="E6DCAC"/>
        </a:gs>
      </a:gsLst>
      <a:lin ang="5400000" scaled="0"/>
    </a:gradFill>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119A85-A7CC-41F2-8D20-8A5324F8AB95}" type="doc">
      <dgm:prSet loTypeId="urn:microsoft.com/office/officeart/2005/8/layout/pyramid4" loCatId="relationship" qsTypeId="urn:microsoft.com/office/officeart/2005/8/quickstyle/simple1" qsCatId="simple" csTypeId="urn:microsoft.com/office/officeart/2005/8/colors/colorful1#1" csCatId="colorful" phldr="1"/>
      <dgm:spPr/>
      <dgm:t>
        <a:bodyPr/>
        <a:lstStyle/>
        <a:p>
          <a:endParaRPr lang="en-US"/>
        </a:p>
      </dgm:t>
    </dgm:pt>
    <dgm:pt modelId="{88F1080A-4F90-4D4E-84D2-1DC899A8B135}">
      <dgm:prSet phldrT="[Text]"/>
      <dgm:spPr/>
      <dgm:t>
        <a:bodyPr/>
        <a:lstStyle/>
        <a:p>
          <a:r>
            <a:rPr lang="en-US" dirty="0" smtClean="0"/>
            <a:t>Network Planning</a:t>
          </a:r>
          <a:endParaRPr lang="en-US" dirty="0"/>
        </a:p>
      </dgm:t>
    </dgm:pt>
    <dgm:pt modelId="{6D233F84-D9E8-45EC-8CCE-72315C00841F}" type="parTrans" cxnId="{A2DA166B-0665-42CC-B0D3-E443F3DF48AC}">
      <dgm:prSet/>
      <dgm:spPr/>
      <dgm:t>
        <a:bodyPr/>
        <a:lstStyle/>
        <a:p>
          <a:endParaRPr lang="en-US"/>
        </a:p>
      </dgm:t>
    </dgm:pt>
    <dgm:pt modelId="{1FA0B4D7-615F-445D-B77C-CECF8AD9D8C4}" type="sibTrans" cxnId="{A2DA166B-0665-42CC-B0D3-E443F3DF48AC}">
      <dgm:prSet/>
      <dgm:spPr/>
      <dgm:t>
        <a:bodyPr/>
        <a:lstStyle/>
        <a:p>
          <a:endParaRPr lang="en-US"/>
        </a:p>
      </dgm:t>
    </dgm:pt>
    <dgm:pt modelId="{8B0E4396-22C6-4AF6-898B-5EAC4427E993}">
      <dgm:prSet phldrT="[Text]"/>
      <dgm:spPr/>
      <dgm:t>
        <a:bodyPr/>
        <a:lstStyle/>
        <a:p>
          <a:r>
            <a:rPr lang="en-US" dirty="0" smtClean="0"/>
            <a:t>Data Base</a:t>
          </a:r>
          <a:endParaRPr lang="en-US" dirty="0"/>
        </a:p>
      </dgm:t>
    </dgm:pt>
    <dgm:pt modelId="{15B0F94A-724A-49DC-B3F2-982CCC854893}" type="parTrans" cxnId="{2D5F5C4E-2FE0-44F3-B96B-4C4B822F60FE}">
      <dgm:prSet/>
      <dgm:spPr/>
      <dgm:t>
        <a:bodyPr/>
        <a:lstStyle/>
        <a:p>
          <a:endParaRPr lang="en-US"/>
        </a:p>
      </dgm:t>
    </dgm:pt>
    <dgm:pt modelId="{EA55915A-ABB2-4D83-92E9-7008BACE6362}" type="sibTrans" cxnId="{2D5F5C4E-2FE0-44F3-B96B-4C4B822F60FE}">
      <dgm:prSet/>
      <dgm:spPr/>
      <dgm:t>
        <a:bodyPr/>
        <a:lstStyle/>
        <a:p>
          <a:endParaRPr lang="en-US"/>
        </a:p>
      </dgm:t>
    </dgm:pt>
    <dgm:pt modelId="{79940D8C-F6CD-4FAA-B329-C3A5FB287F73}">
      <dgm:prSet phldrT="[Text]"/>
      <dgm:spPr/>
      <dgm:t>
        <a:bodyPr/>
        <a:lstStyle/>
        <a:p>
          <a:r>
            <a:rPr lang="en-US" dirty="0" smtClean="0"/>
            <a:t>Volume Projections</a:t>
          </a:r>
          <a:endParaRPr lang="en-US" dirty="0"/>
        </a:p>
      </dgm:t>
    </dgm:pt>
    <dgm:pt modelId="{6423D7AF-26EC-4C6E-8D15-73492F20F9A9}" type="parTrans" cxnId="{53189AF2-8DA6-40C2-A833-CC11ADA716C8}">
      <dgm:prSet/>
      <dgm:spPr/>
      <dgm:t>
        <a:bodyPr/>
        <a:lstStyle/>
        <a:p>
          <a:endParaRPr lang="en-US"/>
        </a:p>
      </dgm:t>
    </dgm:pt>
    <dgm:pt modelId="{492D9AA2-D0CD-403B-9C55-4F398AFAF697}" type="sibTrans" cxnId="{53189AF2-8DA6-40C2-A833-CC11ADA716C8}">
      <dgm:prSet/>
      <dgm:spPr/>
      <dgm:t>
        <a:bodyPr/>
        <a:lstStyle/>
        <a:p>
          <a:endParaRPr lang="en-US"/>
        </a:p>
      </dgm:t>
    </dgm:pt>
    <dgm:pt modelId="{E19EE6B4-0849-4BE0-8E6E-FBAFD933719A}">
      <dgm:prSet phldrT="[Text]"/>
      <dgm:spPr/>
      <dgm:t>
        <a:bodyPr/>
        <a:lstStyle/>
        <a:p>
          <a:r>
            <a:rPr lang="en-US" dirty="0" smtClean="0"/>
            <a:t>GIS</a:t>
          </a:r>
          <a:endParaRPr lang="en-US" dirty="0"/>
        </a:p>
      </dgm:t>
    </dgm:pt>
    <dgm:pt modelId="{95DDE6B9-712B-4CB0-B8EA-58EED37DA5B0}" type="parTrans" cxnId="{C608CFCD-17C9-4219-9B3E-33857DF4D0DF}">
      <dgm:prSet/>
      <dgm:spPr/>
      <dgm:t>
        <a:bodyPr/>
        <a:lstStyle/>
        <a:p>
          <a:endParaRPr lang="en-US"/>
        </a:p>
      </dgm:t>
    </dgm:pt>
    <dgm:pt modelId="{B39B6F05-AD21-47BB-8792-606B99216017}" type="sibTrans" cxnId="{C608CFCD-17C9-4219-9B3E-33857DF4D0DF}">
      <dgm:prSet/>
      <dgm:spPr/>
      <dgm:t>
        <a:bodyPr/>
        <a:lstStyle/>
        <a:p>
          <a:endParaRPr lang="en-US"/>
        </a:p>
      </dgm:t>
    </dgm:pt>
    <dgm:pt modelId="{CA137BFC-636A-496A-9F9C-DF8719D04FD1}" type="pres">
      <dgm:prSet presAssocID="{DD119A85-A7CC-41F2-8D20-8A5324F8AB95}" presName="compositeShape" presStyleCnt="0">
        <dgm:presLayoutVars>
          <dgm:chMax val="9"/>
          <dgm:dir/>
          <dgm:resizeHandles val="exact"/>
        </dgm:presLayoutVars>
      </dgm:prSet>
      <dgm:spPr/>
      <dgm:t>
        <a:bodyPr/>
        <a:lstStyle/>
        <a:p>
          <a:endParaRPr lang="en-US"/>
        </a:p>
      </dgm:t>
    </dgm:pt>
    <dgm:pt modelId="{B9E14261-BEC8-44A6-8FEE-E022F4CCF552}" type="pres">
      <dgm:prSet presAssocID="{DD119A85-A7CC-41F2-8D20-8A5324F8AB95}" presName="triangle1" presStyleLbl="node1" presStyleIdx="0" presStyleCnt="4" custLinFactNeighborX="178" custLinFactNeighborY="-4647">
        <dgm:presLayoutVars>
          <dgm:bulletEnabled val="1"/>
        </dgm:presLayoutVars>
      </dgm:prSet>
      <dgm:spPr/>
      <dgm:t>
        <a:bodyPr/>
        <a:lstStyle/>
        <a:p>
          <a:endParaRPr lang="en-US"/>
        </a:p>
      </dgm:t>
    </dgm:pt>
    <dgm:pt modelId="{B426CFBA-63C5-424B-BA5A-139133F77F62}" type="pres">
      <dgm:prSet presAssocID="{DD119A85-A7CC-41F2-8D20-8A5324F8AB95}" presName="triangle2" presStyleLbl="node1" presStyleIdx="1" presStyleCnt="4">
        <dgm:presLayoutVars>
          <dgm:bulletEnabled val="1"/>
        </dgm:presLayoutVars>
      </dgm:prSet>
      <dgm:spPr/>
      <dgm:t>
        <a:bodyPr/>
        <a:lstStyle/>
        <a:p>
          <a:endParaRPr lang="en-US"/>
        </a:p>
      </dgm:t>
    </dgm:pt>
    <dgm:pt modelId="{ABA7CC1E-997B-47E8-94A7-AAA66AD75A30}" type="pres">
      <dgm:prSet presAssocID="{DD119A85-A7CC-41F2-8D20-8A5324F8AB95}" presName="triangle3" presStyleLbl="node1" presStyleIdx="2" presStyleCnt="4">
        <dgm:presLayoutVars>
          <dgm:bulletEnabled val="1"/>
        </dgm:presLayoutVars>
      </dgm:prSet>
      <dgm:spPr/>
      <dgm:t>
        <a:bodyPr/>
        <a:lstStyle/>
        <a:p>
          <a:endParaRPr lang="en-US"/>
        </a:p>
      </dgm:t>
    </dgm:pt>
    <dgm:pt modelId="{05F3022E-26EE-4997-A6CB-C577F4290D51}" type="pres">
      <dgm:prSet presAssocID="{DD119A85-A7CC-41F2-8D20-8A5324F8AB95}" presName="triangle4" presStyleLbl="node1" presStyleIdx="3" presStyleCnt="4">
        <dgm:presLayoutVars>
          <dgm:bulletEnabled val="1"/>
        </dgm:presLayoutVars>
      </dgm:prSet>
      <dgm:spPr/>
      <dgm:t>
        <a:bodyPr/>
        <a:lstStyle/>
        <a:p>
          <a:endParaRPr lang="en-US"/>
        </a:p>
      </dgm:t>
    </dgm:pt>
  </dgm:ptLst>
  <dgm:cxnLst>
    <dgm:cxn modelId="{6A4A3714-29D3-4725-9AC8-9A4404387C20}" type="presOf" srcId="{79940D8C-F6CD-4FAA-B329-C3A5FB287F73}" destId="{ABA7CC1E-997B-47E8-94A7-AAA66AD75A30}" srcOrd="0" destOrd="0" presId="urn:microsoft.com/office/officeart/2005/8/layout/pyramid4"/>
    <dgm:cxn modelId="{A2DA166B-0665-42CC-B0D3-E443F3DF48AC}" srcId="{DD119A85-A7CC-41F2-8D20-8A5324F8AB95}" destId="{88F1080A-4F90-4D4E-84D2-1DC899A8B135}" srcOrd="0" destOrd="0" parTransId="{6D233F84-D9E8-45EC-8CCE-72315C00841F}" sibTransId="{1FA0B4D7-615F-445D-B77C-CECF8AD9D8C4}"/>
    <dgm:cxn modelId="{E84C6EB1-33F2-4143-8CE1-0546D14FA092}" type="presOf" srcId="{8B0E4396-22C6-4AF6-898B-5EAC4427E993}" destId="{B426CFBA-63C5-424B-BA5A-139133F77F62}" srcOrd="0" destOrd="0" presId="urn:microsoft.com/office/officeart/2005/8/layout/pyramid4"/>
    <dgm:cxn modelId="{53189AF2-8DA6-40C2-A833-CC11ADA716C8}" srcId="{DD119A85-A7CC-41F2-8D20-8A5324F8AB95}" destId="{79940D8C-F6CD-4FAA-B329-C3A5FB287F73}" srcOrd="2" destOrd="0" parTransId="{6423D7AF-26EC-4C6E-8D15-73492F20F9A9}" sibTransId="{492D9AA2-D0CD-403B-9C55-4F398AFAF697}"/>
    <dgm:cxn modelId="{2D5F5C4E-2FE0-44F3-B96B-4C4B822F60FE}" srcId="{DD119A85-A7CC-41F2-8D20-8A5324F8AB95}" destId="{8B0E4396-22C6-4AF6-898B-5EAC4427E993}" srcOrd="1" destOrd="0" parTransId="{15B0F94A-724A-49DC-B3F2-982CCC854893}" sibTransId="{EA55915A-ABB2-4D83-92E9-7008BACE6362}"/>
    <dgm:cxn modelId="{F3DDF5E6-04E7-417A-9026-A329FC0864B7}" type="presOf" srcId="{DD119A85-A7CC-41F2-8D20-8A5324F8AB95}" destId="{CA137BFC-636A-496A-9F9C-DF8719D04FD1}" srcOrd="0" destOrd="0" presId="urn:microsoft.com/office/officeart/2005/8/layout/pyramid4"/>
    <dgm:cxn modelId="{C608CFCD-17C9-4219-9B3E-33857DF4D0DF}" srcId="{DD119A85-A7CC-41F2-8D20-8A5324F8AB95}" destId="{E19EE6B4-0849-4BE0-8E6E-FBAFD933719A}" srcOrd="3" destOrd="0" parTransId="{95DDE6B9-712B-4CB0-B8EA-58EED37DA5B0}" sibTransId="{B39B6F05-AD21-47BB-8792-606B99216017}"/>
    <dgm:cxn modelId="{25428F79-700B-4BF1-A389-FAC1BC0D4081}" type="presOf" srcId="{E19EE6B4-0849-4BE0-8E6E-FBAFD933719A}" destId="{05F3022E-26EE-4997-A6CB-C577F4290D51}" srcOrd="0" destOrd="0" presId="urn:microsoft.com/office/officeart/2005/8/layout/pyramid4"/>
    <dgm:cxn modelId="{ED9AE43B-1A5E-4D4E-A400-FAA646B30EBF}" type="presOf" srcId="{88F1080A-4F90-4D4E-84D2-1DC899A8B135}" destId="{B9E14261-BEC8-44A6-8FEE-E022F4CCF552}" srcOrd="0" destOrd="0" presId="urn:microsoft.com/office/officeart/2005/8/layout/pyramid4"/>
    <dgm:cxn modelId="{BB03F8C3-E32B-4CB1-906A-E7D0CC8589DB}" type="presParOf" srcId="{CA137BFC-636A-496A-9F9C-DF8719D04FD1}" destId="{B9E14261-BEC8-44A6-8FEE-E022F4CCF552}" srcOrd="0" destOrd="0" presId="urn:microsoft.com/office/officeart/2005/8/layout/pyramid4"/>
    <dgm:cxn modelId="{4956109A-E664-4D62-A2C8-5E5272E4D7C0}" type="presParOf" srcId="{CA137BFC-636A-496A-9F9C-DF8719D04FD1}" destId="{B426CFBA-63C5-424B-BA5A-139133F77F62}" srcOrd="1" destOrd="0" presId="urn:microsoft.com/office/officeart/2005/8/layout/pyramid4"/>
    <dgm:cxn modelId="{C7F9D22C-DE1C-4FCC-BB46-365F6320B68E}" type="presParOf" srcId="{CA137BFC-636A-496A-9F9C-DF8719D04FD1}" destId="{ABA7CC1E-997B-47E8-94A7-AAA66AD75A30}" srcOrd="2" destOrd="0" presId="urn:microsoft.com/office/officeart/2005/8/layout/pyramid4"/>
    <dgm:cxn modelId="{5F4563C9-5E70-4DB4-B113-C2A780B5950D}" type="presParOf" srcId="{CA137BFC-636A-496A-9F9C-DF8719D04FD1}" destId="{05F3022E-26EE-4997-A6CB-C577F4290D51}" srcOrd="3" destOrd="0" presId="urn:microsoft.com/office/officeart/2005/8/layout/pyramid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C70FC3-3D9C-4A7F-98D5-F1D50833E1AC}" type="doc">
      <dgm:prSet loTypeId="urn:microsoft.com/office/officeart/2005/8/layout/chevron2" loCatId="list" qsTypeId="urn:microsoft.com/office/officeart/2005/8/quickstyle/simple1" qsCatId="simple" csTypeId="urn:microsoft.com/office/officeart/2005/8/colors/accent1_2" csCatId="accent1" phldr="1"/>
      <dgm:spPr/>
    </dgm:pt>
    <dgm:pt modelId="{3DE559CB-1973-4852-9023-579F2D2EF8B2}">
      <dgm:prSet phldrT="[Text]" custT="1"/>
      <dgm:spPr/>
      <dgm:t>
        <a:bodyPr/>
        <a:lstStyle/>
        <a:p>
          <a:r>
            <a:rPr lang="en-US" sz="2400" noProof="0" dirty="0" smtClean="0">
              <a:latin typeface="DIN" pitchFamily="2" charset="0"/>
            </a:rPr>
            <a:t>3</a:t>
          </a:r>
          <a:endParaRPr lang="en-US" sz="2400" noProof="0" dirty="0">
            <a:latin typeface="DIN" pitchFamily="2" charset="0"/>
          </a:endParaRPr>
        </a:p>
      </dgm:t>
    </dgm:pt>
    <dgm:pt modelId="{347CDFAB-AFB3-4256-8757-7013B2BFD165}" type="parTrans" cxnId="{68FA2C5C-7724-4B3C-839D-FF7DF3347F0B}">
      <dgm:prSet/>
      <dgm:spPr/>
      <dgm:t>
        <a:bodyPr/>
        <a:lstStyle/>
        <a:p>
          <a:endParaRPr lang="en-US" noProof="0" dirty="0"/>
        </a:p>
      </dgm:t>
    </dgm:pt>
    <dgm:pt modelId="{529659CE-24C8-4D79-A5FE-7EABF5DE1BA0}" type="sibTrans" cxnId="{68FA2C5C-7724-4B3C-839D-FF7DF3347F0B}">
      <dgm:prSet/>
      <dgm:spPr/>
      <dgm:t>
        <a:bodyPr/>
        <a:lstStyle/>
        <a:p>
          <a:endParaRPr lang="en-US" noProof="0" dirty="0"/>
        </a:p>
      </dgm:t>
    </dgm:pt>
    <dgm:pt modelId="{F2411CC7-ABE4-48A5-A01F-D62B0E73F585}">
      <dgm:prSet phldrT="[Text]" custT="1"/>
      <dgm:spPr/>
      <dgm:t>
        <a:bodyPr/>
        <a:lstStyle/>
        <a:p>
          <a:r>
            <a:rPr lang="en-US" sz="2400" noProof="0" dirty="0" smtClean="0">
              <a:latin typeface="DIN" pitchFamily="2" charset="0"/>
            </a:rPr>
            <a:t>4</a:t>
          </a:r>
          <a:endParaRPr lang="en-US" sz="2400" noProof="0" dirty="0">
            <a:latin typeface="DIN" pitchFamily="2" charset="0"/>
          </a:endParaRPr>
        </a:p>
      </dgm:t>
    </dgm:pt>
    <dgm:pt modelId="{F8ED9E18-FD7C-4050-B1CE-48A38E5CA9F3}" type="parTrans" cxnId="{879930E4-E90C-4F58-84B6-46F771751BE3}">
      <dgm:prSet/>
      <dgm:spPr/>
      <dgm:t>
        <a:bodyPr/>
        <a:lstStyle/>
        <a:p>
          <a:endParaRPr lang="en-US" noProof="0" dirty="0"/>
        </a:p>
      </dgm:t>
    </dgm:pt>
    <dgm:pt modelId="{EEE02EF5-3E6D-4A25-AC8C-2D81483062F3}" type="sibTrans" cxnId="{879930E4-E90C-4F58-84B6-46F771751BE3}">
      <dgm:prSet/>
      <dgm:spPr/>
      <dgm:t>
        <a:bodyPr/>
        <a:lstStyle/>
        <a:p>
          <a:endParaRPr lang="en-US" noProof="0" dirty="0"/>
        </a:p>
      </dgm:t>
    </dgm:pt>
    <dgm:pt modelId="{4B88FE6F-2493-4F44-84A0-F692B502A3F3}">
      <dgm:prSet custT="1"/>
      <dgm:spPr/>
      <dgm:t>
        <a:bodyPr/>
        <a:lstStyle/>
        <a:p>
          <a:r>
            <a:rPr lang="en-US" sz="2400" noProof="0" dirty="0" smtClean="0">
              <a:latin typeface="DIN" pitchFamily="2" charset="0"/>
            </a:rPr>
            <a:t>5</a:t>
          </a:r>
          <a:endParaRPr lang="en-US" sz="2400" noProof="0" dirty="0">
            <a:latin typeface="DIN" pitchFamily="2" charset="0"/>
          </a:endParaRPr>
        </a:p>
      </dgm:t>
    </dgm:pt>
    <dgm:pt modelId="{7BA9D66B-9D7E-41C8-A99B-66D6006F1259}" type="parTrans" cxnId="{767F26F4-775C-44EE-83F6-B9749A51E2F3}">
      <dgm:prSet/>
      <dgm:spPr/>
      <dgm:t>
        <a:bodyPr/>
        <a:lstStyle/>
        <a:p>
          <a:endParaRPr lang="en-US" noProof="0" dirty="0"/>
        </a:p>
      </dgm:t>
    </dgm:pt>
    <dgm:pt modelId="{D0E11A56-90E9-4504-B683-BBF53272C45F}" type="sibTrans" cxnId="{767F26F4-775C-44EE-83F6-B9749A51E2F3}">
      <dgm:prSet/>
      <dgm:spPr/>
      <dgm:t>
        <a:bodyPr/>
        <a:lstStyle/>
        <a:p>
          <a:endParaRPr lang="en-US" noProof="0" dirty="0"/>
        </a:p>
      </dgm:t>
    </dgm:pt>
    <dgm:pt modelId="{4237B3E1-B45D-4FBA-9D9F-EC0262142B68}">
      <dgm:prSet custT="1"/>
      <dgm:spPr/>
      <dgm:t>
        <a:bodyPr/>
        <a:lstStyle/>
        <a:p>
          <a:r>
            <a:rPr lang="en-US" sz="2200" noProof="0" dirty="0" smtClean="0">
              <a:latin typeface="DIN" pitchFamily="2" charset="0"/>
            </a:rPr>
            <a:t>Adjust local </a:t>
          </a:r>
          <a:r>
            <a:rPr lang="en-US" sz="2400" b="1" noProof="0" dirty="0" smtClean="0">
              <a:solidFill>
                <a:schemeClr val="bg2">
                  <a:lumMod val="50000"/>
                </a:schemeClr>
              </a:solidFill>
              <a:latin typeface="DIN" pitchFamily="2" charset="0"/>
            </a:rPr>
            <a:t>CONSUMER</a:t>
          </a:r>
          <a:r>
            <a:rPr lang="en-US" sz="2400" noProof="0" dirty="0" smtClean="0">
              <a:solidFill>
                <a:schemeClr val="bg2">
                  <a:lumMod val="50000"/>
                </a:schemeClr>
              </a:solidFill>
              <a:latin typeface="DIN" pitchFamily="2" charset="0"/>
            </a:rPr>
            <a:t> </a:t>
          </a:r>
          <a:r>
            <a:rPr lang="en-US" sz="2400" noProof="0" dirty="0" smtClean="0">
              <a:latin typeface="DIN" pitchFamily="2" charset="0"/>
            </a:rPr>
            <a:t>preferences</a:t>
          </a:r>
          <a:r>
            <a:rPr lang="en-US" sz="2200" noProof="0" dirty="0" smtClean="0">
              <a:latin typeface="DIN" pitchFamily="2" charset="0"/>
            </a:rPr>
            <a:t> </a:t>
          </a:r>
          <a:endParaRPr lang="en-US" sz="2200" noProof="0" dirty="0">
            <a:latin typeface="DIN" pitchFamily="2" charset="0"/>
          </a:endParaRPr>
        </a:p>
      </dgm:t>
    </dgm:pt>
    <dgm:pt modelId="{F1093A8A-7DF7-4569-BD10-8AC71F6444C9}" type="parTrans" cxnId="{76C3CEEE-CEC9-4631-9775-AF7DA8B38400}">
      <dgm:prSet/>
      <dgm:spPr/>
      <dgm:t>
        <a:bodyPr/>
        <a:lstStyle/>
        <a:p>
          <a:endParaRPr lang="en-US" noProof="0" dirty="0"/>
        </a:p>
      </dgm:t>
    </dgm:pt>
    <dgm:pt modelId="{F4428798-2435-43BA-A56C-5E0D68A72C15}" type="sibTrans" cxnId="{76C3CEEE-CEC9-4631-9775-AF7DA8B38400}">
      <dgm:prSet/>
      <dgm:spPr/>
      <dgm:t>
        <a:bodyPr/>
        <a:lstStyle/>
        <a:p>
          <a:endParaRPr lang="en-US" noProof="0" dirty="0"/>
        </a:p>
      </dgm:t>
    </dgm:pt>
    <dgm:pt modelId="{6FC61726-4360-4DC3-A005-95209D1D0C52}">
      <dgm:prSet custT="1"/>
      <dgm:spPr/>
      <dgm:t>
        <a:bodyPr/>
        <a:lstStyle/>
        <a:p>
          <a:r>
            <a:rPr lang="en-US" sz="2200" noProof="0" dirty="0" smtClean="0">
              <a:latin typeface="DIN" pitchFamily="2" charset="0"/>
            </a:rPr>
            <a:t>Calculate </a:t>
          </a:r>
          <a:r>
            <a:rPr lang="en-US" sz="2400" b="1" noProof="0" dirty="0" smtClean="0">
              <a:solidFill>
                <a:schemeClr val="bg2">
                  <a:lumMod val="50000"/>
                </a:schemeClr>
              </a:solidFill>
              <a:latin typeface="DIN" pitchFamily="2" charset="0"/>
            </a:rPr>
            <a:t>BRAND </a:t>
          </a:r>
          <a:r>
            <a:rPr lang="en-US" sz="2400" noProof="0" dirty="0" smtClean="0">
              <a:latin typeface="DIN" pitchFamily="2" charset="0"/>
            </a:rPr>
            <a:t>contribution</a:t>
          </a:r>
          <a:r>
            <a:rPr lang="en-US" sz="2400" b="1" noProof="0" dirty="0" smtClean="0">
              <a:solidFill>
                <a:schemeClr val="bg2">
                  <a:lumMod val="50000"/>
                </a:schemeClr>
              </a:solidFill>
              <a:latin typeface="DIN" pitchFamily="2" charset="0"/>
            </a:rPr>
            <a:t> </a:t>
          </a:r>
          <a:r>
            <a:rPr lang="en-US" sz="2400" noProof="0" dirty="0" smtClean="0">
              <a:latin typeface="DIN" pitchFamily="2" charset="0"/>
            </a:rPr>
            <a:t> </a:t>
          </a:r>
          <a:endParaRPr lang="en-US" sz="2400" noProof="0" dirty="0">
            <a:latin typeface="DIN" pitchFamily="2" charset="0"/>
          </a:endParaRPr>
        </a:p>
      </dgm:t>
    </dgm:pt>
    <dgm:pt modelId="{C88464D5-D37F-4BC3-9925-63D2B7B8C3C3}" type="parTrans" cxnId="{4246D3FB-8D40-40ED-9644-F9A0009B9A25}">
      <dgm:prSet/>
      <dgm:spPr/>
      <dgm:t>
        <a:bodyPr/>
        <a:lstStyle/>
        <a:p>
          <a:endParaRPr lang="en-US" noProof="0" dirty="0"/>
        </a:p>
      </dgm:t>
    </dgm:pt>
    <dgm:pt modelId="{2195FDB5-BE29-4BC2-9FE3-2DB166E48EF2}" type="sibTrans" cxnId="{4246D3FB-8D40-40ED-9644-F9A0009B9A25}">
      <dgm:prSet/>
      <dgm:spPr/>
      <dgm:t>
        <a:bodyPr/>
        <a:lstStyle/>
        <a:p>
          <a:endParaRPr lang="en-US" noProof="0" dirty="0"/>
        </a:p>
      </dgm:t>
    </dgm:pt>
    <dgm:pt modelId="{785B3A67-AD96-4E47-82A2-BD3346594893}">
      <dgm:prSet custT="1"/>
      <dgm:spPr/>
      <dgm:t>
        <a:bodyPr/>
        <a:lstStyle/>
        <a:p>
          <a:r>
            <a:rPr lang="en-US" sz="2200" noProof="0" dirty="0" smtClean="0">
              <a:latin typeface="DIN" pitchFamily="2" charset="0"/>
            </a:rPr>
            <a:t>Identify local Area Patterns: </a:t>
          </a:r>
          <a:r>
            <a:rPr lang="en-US" sz="2400" b="1" noProof="0" dirty="0" smtClean="0">
              <a:solidFill>
                <a:schemeClr val="bg2">
                  <a:lumMod val="50000"/>
                </a:schemeClr>
              </a:solidFill>
              <a:latin typeface="DIN" pitchFamily="2" charset="0"/>
            </a:rPr>
            <a:t>AREA SCORE</a:t>
          </a:r>
          <a:endParaRPr lang="en-US" sz="2400" b="1" noProof="0" dirty="0">
            <a:solidFill>
              <a:schemeClr val="bg2">
                <a:lumMod val="50000"/>
              </a:schemeClr>
            </a:solidFill>
            <a:latin typeface="DIN" pitchFamily="2" charset="0"/>
          </a:endParaRPr>
        </a:p>
      </dgm:t>
    </dgm:pt>
    <dgm:pt modelId="{2AD24B5F-23D1-4D2B-B82F-AB539F6E0A5C}" type="parTrans" cxnId="{3A86ED83-7895-4543-AB5E-98BA144D7849}">
      <dgm:prSet/>
      <dgm:spPr/>
      <dgm:t>
        <a:bodyPr/>
        <a:lstStyle/>
        <a:p>
          <a:endParaRPr lang="en-US" noProof="0" dirty="0"/>
        </a:p>
      </dgm:t>
    </dgm:pt>
    <dgm:pt modelId="{1BDC21D5-4E0A-488F-B24D-EDC23E498698}" type="sibTrans" cxnId="{3A86ED83-7895-4543-AB5E-98BA144D7849}">
      <dgm:prSet/>
      <dgm:spPr/>
      <dgm:t>
        <a:bodyPr/>
        <a:lstStyle/>
        <a:p>
          <a:endParaRPr lang="en-US" noProof="0" dirty="0"/>
        </a:p>
      </dgm:t>
    </dgm:pt>
    <dgm:pt modelId="{9F6CEE86-2278-4870-93EB-8D39A60AB983}">
      <dgm:prSet custT="1"/>
      <dgm:spPr/>
      <dgm:t>
        <a:bodyPr/>
        <a:lstStyle/>
        <a:p>
          <a:r>
            <a:rPr lang="en-US" sz="2200" noProof="0" dirty="0" smtClean="0">
              <a:latin typeface="DIN" pitchFamily="2" charset="0"/>
            </a:rPr>
            <a:t>Determine the quality of the </a:t>
          </a:r>
          <a:r>
            <a:rPr lang="en-US" sz="2400" b="1" cap="all" baseline="0" noProof="0" dirty="0" smtClean="0">
              <a:solidFill>
                <a:schemeClr val="bg2">
                  <a:lumMod val="50000"/>
                </a:schemeClr>
              </a:solidFill>
              <a:latin typeface="DIN" pitchFamily="2" charset="0"/>
            </a:rPr>
            <a:t>operation</a:t>
          </a:r>
          <a:endParaRPr lang="en-US" sz="2400" b="1" cap="all" baseline="0" noProof="0" dirty="0">
            <a:solidFill>
              <a:schemeClr val="bg2">
                <a:lumMod val="50000"/>
              </a:schemeClr>
            </a:solidFill>
            <a:latin typeface="DIN" pitchFamily="2" charset="0"/>
          </a:endParaRPr>
        </a:p>
      </dgm:t>
    </dgm:pt>
    <dgm:pt modelId="{CCC6B540-5EF6-4D57-9B86-DCAFC9227613}" type="parTrans" cxnId="{4438BBE4-EC24-4A46-8D71-B4CC89CF1B81}">
      <dgm:prSet/>
      <dgm:spPr/>
      <dgm:t>
        <a:bodyPr/>
        <a:lstStyle/>
        <a:p>
          <a:endParaRPr lang="en-US" noProof="0" dirty="0"/>
        </a:p>
      </dgm:t>
    </dgm:pt>
    <dgm:pt modelId="{5F562CC6-F91B-4BDE-9F63-1DF0DC823001}" type="sibTrans" cxnId="{4438BBE4-EC24-4A46-8D71-B4CC89CF1B81}">
      <dgm:prSet/>
      <dgm:spPr/>
      <dgm:t>
        <a:bodyPr/>
        <a:lstStyle/>
        <a:p>
          <a:endParaRPr lang="en-US" noProof="0" dirty="0"/>
        </a:p>
      </dgm:t>
    </dgm:pt>
    <dgm:pt modelId="{49F5F3CD-C3A4-482B-97CC-8EF7F8ED8A21}">
      <dgm:prSet phldrT="[Text]" custT="1"/>
      <dgm:spPr/>
      <dgm:t>
        <a:bodyPr/>
        <a:lstStyle/>
        <a:p>
          <a:r>
            <a:rPr lang="en-US" sz="2400" noProof="0" dirty="0" smtClean="0">
              <a:latin typeface="DIN" pitchFamily="2" charset="0"/>
            </a:rPr>
            <a:t>Calculate </a:t>
          </a:r>
          <a:r>
            <a:rPr lang="en-US" sz="2400" b="1" noProof="0" dirty="0" smtClean="0">
              <a:solidFill>
                <a:schemeClr val="bg2">
                  <a:lumMod val="50000"/>
                </a:schemeClr>
              </a:solidFill>
              <a:latin typeface="DIN" pitchFamily="2" charset="0"/>
            </a:rPr>
            <a:t>Variable Scores</a:t>
          </a:r>
        </a:p>
      </dgm:t>
    </dgm:pt>
    <dgm:pt modelId="{8962C107-93D5-4862-874E-A655330501AE}" type="parTrans" cxnId="{898FD159-5454-41F6-803D-88A7823A30E5}">
      <dgm:prSet/>
      <dgm:spPr/>
      <dgm:t>
        <a:bodyPr/>
        <a:lstStyle/>
        <a:p>
          <a:endParaRPr lang="en-US"/>
        </a:p>
      </dgm:t>
    </dgm:pt>
    <dgm:pt modelId="{40FAC856-FAE3-44B7-A0FE-184944F54983}" type="sibTrans" cxnId="{898FD159-5454-41F6-803D-88A7823A30E5}">
      <dgm:prSet/>
      <dgm:spPr/>
      <dgm:t>
        <a:bodyPr/>
        <a:lstStyle/>
        <a:p>
          <a:endParaRPr lang="en-US"/>
        </a:p>
      </dgm:t>
    </dgm:pt>
    <dgm:pt modelId="{D4D14DF4-9FB6-4051-A0D3-85A423DEF795}">
      <dgm:prSet phldrT="[Text]" custT="1"/>
      <dgm:spPr/>
      <dgm:t>
        <a:bodyPr/>
        <a:lstStyle/>
        <a:p>
          <a:r>
            <a:rPr lang="en-US" sz="2400" noProof="0" dirty="0" smtClean="0">
              <a:latin typeface="DIN" pitchFamily="2" charset="0"/>
            </a:rPr>
            <a:t>1</a:t>
          </a:r>
        </a:p>
      </dgm:t>
    </dgm:pt>
    <dgm:pt modelId="{B938450D-2D61-4F12-AE02-9A530899703C}" type="parTrans" cxnId="{4E6CD4DE-18BB-412E-8E4C-DDF4893275DD}">
      <dgm:prSet/>
      <dgm:spPr/>
      <dgm:t>
        <a:bodyPr/>
        <a:lstStyle/>
        <a:p>
          <a:endParaRPr lang="en-US"/>
        </a:p>
      </dgm:t>
    </dgm:pt>
    <dgm:pt modelId="{32104165-EBE6-4192-BF0E-12193DFAE000}" type="sibTrans" cxnId="{4E6CD4DE-18BB-412E-8E4C-DDF4893275DD}">
      <dgm:prSet/>
      <dgm:spPr/>
      <dgm:t>
        <a:bodyPr/>
        <a:lstStyle/>
        <a:p>
          <a:endParaRPr lang="en-US"/>
        </a:p>
      </dgm:t>
    </dgm:pt>
    <dgm:pt modelId="{2ACEDCD9-9386-4E57-9F2D-C358AC07B360}">
      <dgm:prSet phldrT="[Text]" custT="1"/>
      <dgm:spPr/>
      <dgm:t>
        <a:bodyPr/>
        <a:lstStyle/>
        <a:p>
          <a:r>
            <a:rPr lang="en-US" sz="2400" noProof="0" dirty="0" smtClean="0">
              <a:latin typeface="DIN" pitchFamily="2" charset="0"/>
            </a:rPr>
            <a:t>2</a:t>
          </a:r>
        </a:p>
      </dgm:t>
    </dgm:pt>
    <dgm:pt modelId="{C32064EB-4022-49A8-B3D5-5C0D879C833E}" type="parTrans" cxnId="{202F7D3A-E492-47A9-B05E-381C47AB8026}">
      <dgm:prSet/>
      <dgm:spPr/>
      <dgm:t>
        <a:bodyPr/>
        <a:lstStyle/>
        <a:p>
          <a:endParaRPr lang="en-US"/>
        </a:p>
      </dgm:t>
    </dgm:pt>
    <dgm:pt modelId="{27DCC20A-48A1-4F47-819F-778CD04E405B}" type="sibTrans" cxnId="{202F7D3A-E492-47A9-B05E-381C47AB8026}">
      <dgm:prSet/>
      <dgm:spPr/>
      <dgm:t>
        <a:bodyPr/>
        <a:lstStyle/>
        <a:p>
          <a:endParaRPr lang="en-US"/>
        </a:p>
      </dgm:t>
    </dgm:pt>
    <dgm:pt modelId="{E7B4EA86-8829-4AD7-8A7E-7F5895843CAE}" type="pres">
      <dgm:prSet presAssocID="{D7C70FC3-3D9C-4A7F-98D5-F1D50833E1AC}" presName="linearFlow" presStyleCnt="0">
        <dgm:presLayoutVars>
          <dgm:dir/>
          <dgm:animLvl val="lvl"/>
          <dgm:resizeHandles val="exact"/>
        </dgm:presLayoutVars>
      </dgm:prSet>
      <dgm:spPr/>
    </dgm:pt>
    <dgm:pt modelId="{9871F544-772E-421D-9617-BC03789EA812}" type="pres">
      <dgm:prSet presAssocID="{D4D14DF4-9FB6-4051-A0D3-85A423DEF795}" presName="composite" presStyleCnt="0"/>
      <dgm:spPr/>
    </dgm:pt>
    <dgm:pt modelId="{C7657B55-79B5-403F-9106-D78C0DB1DF6A}" type="pres">
      <dgm:prSet presAssocID="{D4D14DF4-9FB6-4051-A0D3-85A423DEF795}" presName="parentText" presStyleLbl="alignNode1" presStyleIdx="0" presStyleCnt="5">
        <dgm:presLayoutVars>
          <dgm:chMax val="1"/>
          <dgm:bulletEnabled val="1"/>
        </dgm:presLayoutVars>
      </dgm:prSet>
      <dgm:spPr/>
      <dgm:t>
        <a:bodyPr/>
        <a:lstStyle/>
        <a:p>
          <a:endParaRPr lang="en-US"/>
        </a:p>
      </dgm:t>
    </dgm:pt>
    <dgm:pt modelId="{0A4249EE-6C44-4734-BD6F-4033B99A1165}" type="pres">
      <dgm:prSet presAssocID="{D4D14DF4-9FB6-4051-A0D3-85A423DEF795}" presName="descendantText" presStyleLbl="alignAcc1" presStyleIdx="0" presStyleCnt="5">
        <dgm:presLayoutVars>
          <dgm:bulletEnabled val="1"/>
        </dgm:presLayoutVars>
      </dgm:prSet>
      <dgm:spPr/>
      <dgm:t>
        <a:bodyPr/>
        <a:lstStyle/>
        <a:p>
          <a:endParaRPr lang="en-US"/>
        </a:p>
      </dgm:t>
    </dgm:pt>
    <dgm:pt modelId="{FBAE2058-5DA8-4035-A2D8-F7F8792B5844}" type="pres">
      <dgm:prSet presAssocID="{32104165-EBE6-4192-BF0E-12193DFAE000}" presName="sp" presStyleCnt="0"/>
      <dgm:spPr/>
    </dgm:pt>
    <dgm:pt modelId="{AE03346C-CDE7-4DFC-AFAC-E80086736027}" type="pres">
      <dgm:prSet presAssocID="{2ACEDCD9-9386-4E57-9F2D-C358AC07B360}" presName="composite" presStyleCnt="0"/>
      <dgm:spPr/>
    </dgm:pt>
    <dgm:pt modelId="{0F4FB74D-51BE-456A-A993-87ADD19E9C6A}" type="pres">
      <dgm:prSet presAssocID="{2ACEDCD9-9386-4E57-9F2D-C358AC07B360}" presName="parentText" presStyleLbl="alignNode1" presStyleIdx="1" presStyleCnt="5">
        <dgm:presLayoutVars>
          <dgm:chMax val="1"/>
          <dgm:bulletEnabled val="1"/>
        </dgm:presLayoutVars>
      </dgm:prSet>
      <dgm:spPr/>
      <dgm:t>
        <a:bodyPr/>
        <a:lstStyle/>
        <a:p>
          <a:endParaRPr lang="en-US"/>
        </a:p>
      </dgm:t>
    </dgm:pt>
    <dgm:pt modelId="{7A5C1034-D953-4CDC-A36F-EF3FE5BB2C0A}" type="pres">
      <dgm:prSet presAssocID="{2ACEDCD9-9386-4E57-9F2D-C358AC07B360}" presName="descendantText" presStyleLbl="alignAcc1" presStyleIdx="1" presStyleCnt="5">
        <dgm:presLayoutVars>
          <dgm:bulletEnabled val="1"/>
        </dgm:presLayoutVars>
      </dgm:prSet>
      <dgm:spPr/>
      <dgm:t>
        <a:bodyPr/>
        <a:lstStyle/>
        <a:p>
          <a:endParaRPr lang="en-US"/>
        </a:p>
      </dgm:t>
    </dgm:pt>
    <dgm:pt modelId="{CCAB963C-60D5-426F-88AF-D4A52148E965}" type="pres">
      <dgm:prSet presAssocID="{27DCC20A-48A1-4F47-819F-778CD04E405B}" presName="sp" presStyleCnt="0"/>
      <dgm:spPr/>
    </dgm:pt>
    <dgm:pt modelId="{D009E18C-BB11-4580-A7CB-4E62D3AC2AAD}" type="pres">
      <dgm:prSet presAssocID="{3DE559CB-1973-4852-9023-579F2D2EF8B2}" presName="composite" presStyleCnt="0"/>
      <dgm:spPr/>
    </dgm:pt>
    <dgm:pt modelId="{2D2F5351-4DD2-47D6-A209-79AB09118EA0}" type="pres">
      <dgm:prSet presAssocID="{3DE559CB-1973-4852-9023-579F2D2EF8B2}" presName="parentText" presStyleLbl="alignNode1" presStyleIdx="2" presStyleCnt="5">
        <dgm:presLayoutVars>
          <dgm:chMax val="1"/>
          <dgm:bulletEnabled val="1"/>
        </dgm:presLayoutVars>
      </dgm:prSet>
      <dgm:spPr/>
      <dgm:t>
        <a:bodyPr/>
        <a:lstStyle/>
        <a:p>
          <a:endParaRPr lang="en-US"/>
        </a:p>
      </dgm:t>
    </dgm:pt>
    <dgm:pt modelId="{21051F4B-ACA1-4A40-8950-F443B7DC246F}" type="pres">
      <dgm:prSet presAssocID="{3DE559CB-1973-4852-9023-579F2D2EF8B2}" presName="descendantText" presStyleLbl="alignAcc1" presStyleIdx="2" presStyleCnt="5">
        <dgm:presLayoutVars>
          <dgm:bulletEnabled val="1"/>
        </dgm:presLayoutVars>
      </dgm:prSet>
      <dgm:spPr/>
      <dgm:t>
        <a:bodyPr/>
        <a:lstStyle/>
        <a:p>
          <a:endParaRPr lang="en-US"/>
        </a:p>
      </dgm:t>
    </dgm:pt>
    <dgm:pt modelId="{822C6273-0A8F-4EB6-9999-26F76ED0F44C}" type="pres">
      <dgm:prSet presAssocID="{529659CE-24C8-4D79-A5FE-7EABF5DE1BA0}" presName="sp" presStyleCnt="0"/>
      <dgm:spPr/>
    </dgm:pt>
    <dgm:pt modelId="{A6251428-30DC-4B01-94D9-7FBE467B34AC}" type="pres">
      <dgm:prSet presAssocID="{F2411CC7-ABE4-48A5-A01F-D62B0E73F585}" presName="composite" presStyleCnt="0"/>
      <dgm:spPr/>
    </dgm:pt>
    <dgm:pt modelId="{128C7258-940F-47E3-9A32-F83B611445CA}" type="pres">
      <dgm:prSet presAssocID="{F2411CC7-ABE4-48A5-A01F-D62B0E73F585}" presName="parentText" presStyleLbl="alignNode1" presStyleIdx="3" presStyleCnt="5">
        <dgm:presLayoutVars>
          <dgm:chMax val="1"/>
          <dgm:bulletEnabled val="1"/>
        </dgm:presLayoutVars>
      </dgm:prSet>
      <dgm:spPr/>
      <dgm:t>
        <a:bodyPr/>
        <a:lstStyle/>
        <a:p>
          <a:endParaRPr lang="en-US"/>
        </a:p>
      </dgm:t>
    </dgm:pt>
    <dgm:pt modelId="{E37EF8DF-004B-48CF-A396-CB5C5A481539}" type="pres">
      <dgm:prSet presAssocID="{F2411CC7-ABE4-48A5-A01F-D62B0E73F585}" presName="descendantText" presStyleLbl="alignAcc1" presStyleIdx="3" presStyleCnt="5">
        <dgm:presLayoutVars>
          <dgm:bulletEnabled val="1"/>
        </dgm:presLayoutVars>
      </dgm:prSet>
      <dgm:spPr/>
      <dgm:t>
        <a:bodyPr/>
        <a:lstStyle/>
        <a:p>
          <a:endParaRPr lang="en-US"/>
        </a:p>
      </dgm:t>
    </dgm:pt>
    <dgm:pt modelId="{8317FC59-F1F8-4BFE-A329-29E1AFD17ECD}" type="pres">
      <dgm:prSet presAssocID="{EEE02EF5-3E6D-4A25-AC8C-2D81483062F3}" presName="sp" presStyleCnt="0"/>
      <dgm:spPr/>
    </dgm:pt>
    <dgm:pt modelId="{24E1D341-523A-4B94-BE7D-3377063F3394}" type="pres">
      <dgm:prSet presAssocID="{4B88FE6F-2493-4F44-84A0-F692B502A3F3}" presName="composite" presStyleCnt="0"/>
      <dgm:spPr/>
    </dgm:pt>
    <dgm:pt modelId="{F8BFCD2A-7C97-40CF-9A9D-C074BEC5FC7E}" type="pres">
      <dgm:prSet presAssocID="{4B88FE6F-2493-4F44-84A0-F692B502A3F3}" presName="parentText" presStyleLbl="alignNode1" presStyleIdx="4" presStyleCnt="5">
        <dgm:presLayoutVars>
          <dgm:chMax val="1"/>
          <dgm:bulletEnabled val="1"/>
        </dgm:presLayoutVars>
      </dgm:prSet>
      <dgm:spPr/>
      <dgm:t>
        <a:bodyPr/>
        <a:lstStyle/>
        <a:p>
          <a:endParaRPr lang="en-US"/>
        </a:p>
      </dgm:t>
    </dgm:pt>
    <dgm:pt modelId="{2FB79B61-B504-4013-870F-E965FF455760}" type="pres">
      <dgm:prSet presAssocID="{4B88FE6F-2493-4F44-84A0-F692B502A3F3}" presName="descendantText" presStyleLbl="alignAcc1" presStyleIdx="4" presStyleCnt="5">
        <dgm:presLayoutVars>
          <dgm:bulletEnabled val="1"/>
        </dgm:presLayoutVars>
      </dgm:prSet>
      <dgm:spPr/>
      <dgm:t>
        <a:bodyPr/>
        <a:lstStyle/>
        <a:p>
          <a:endParaRPr lang="en-US"/>
        </a:p>
      </dgm:t>
    </dgm:pt>
  </dgm:ptLst>
  <dgm:cxnLst>
    <dgm:cxn modelId="{68FA2C5C-7724-4B3C-839D-FF7DF3347F0B}" srcId="{D7C70FC3-3D9C-4A7F-98D5-F1D50833E1AC}" destId="{3DE559CB-1973-4852-9023-579F2D2EF8B2}" srcOrd="2" destOrd="0" parTransId="{347CDFAB-AFB3-4256-8757-7013B2BFD165}" sibTransId="{529659CE-24C8-4D79-A5FE-7EABF5DE1BA0}"/>
    <dgm:cxn modelId="{3728A992-EE88-474B-AA46-262CA0B2C667}" type="presOf" srcId="{D7C70FC3-3D9C-4A7F-98D5-F1D50833E1AC}" destId="{E7B4EA86-8829-4AD7-8A7E-7F5895843CAE}" srcOrd="0" destOrd="0" presId="urn:microsoft.com/office/officeart/2005/8/layout/chevron2"/>
    <dgm:cxn modelId="{AEDC01D6-F5A7-4AEE-B45A-A601E659911D}" type="presOf" srcId="{9F6CEE86-2278-4870-93EB-8D39A60AB983}" destId="{2FB79B61-B504-4013-870F-E965FF455760}" srcOrd="0" destOrd="0" presId="urn:microsoft.com/office/officeart/2005/8/layout/chevron2"/>
    <dgm:cxn modelId="{0FC982E2-BB58-4840-846E-164DB890592E}" type="presOf" srcId="{4B88FE6F-2493-4F44-84A0-F692B502A3F3}" destId="{F8BFCD2A-7C97-40CF-9A9D-C074BEC5FC7E}" srcOrd="0" destOrd="0" presId="urn:microsoft.com/office/officeart/2005/8/layout/chevron2"/>
    <dgm:cxn modelId="{4CFF5F29-3B99-4D6B-8BD6-D2F1CB1E2210}" type="presOf" srcId="{49F5F3CD-C3A4-482B-97CC-8EF7F8ED8A21}" destId="{0A4249EE-6C44-4734-BD6F-4033B99A1165}" srcOrd="0" destOrd="0" presId="urn:microsoft.com/office/officeart/2005/8/layout/chevron2"/>
    <dgm:cxn modelId="{76C3CEEE-CEC9-4631-9775-AF7DA8B38400}" srcId="{2ACEDCD9-9386-4E57-9F2D-C358AC07B360}" destId="{4237B3E1-B45D-4FBA-9D9F-EC0262142B68}" srcOrd="0" destOrd="0" parTransId="{F1093A8A-7DF7-4569-BD10-8AC71F6444C9}" sibTransId="{F4428798-2435-43BA-A56C-5E0D68A72C15}"/>
    <dgm:cxn modelId="{0C1C6036-6AAC-443F-9C2C-CAEA8FD77BE5}" type="presOf" srcId="{6FC61726-4360-4DC3-A005-95209D1D0C52}" destId="{21051F4B-ACA1-4A40-8950-F443B7DC246F}" srcOrd="0" destOrd="0" presId="urn:microsoft.com/office/officeart/2005/8/layout/chevron2"/>
    <dgm:cxn modelId="{898FD159-5454-41F6-803D-88A7823A30E5}" srcId="{D4D14DF4-9FB6-4051-A0D3-85A423DEF795}" destId="{49F5F3CD-C3A4-482B-97CC-8EF7F8ED8A21}" srcOrd="0" destOrd="0" parTransId="{8962C107-93D5-4862-874E-A655330501AE}" sibTransId="{40FAC856-FAE3-44B7-A0FE-184944F54983}"/>
    <dgm:cxn modelId="{4438BBE4-EC24-4A46-8D71-B4CC89CF1B81}" srcId="{4B88FE6F-2493-4F44-84A0-F692B502A3F3}" destId="{9F6CEE86-2278-4870-93EB-8D39A60AB983}" srcOrd="0" destOrd="0" parTransId="{CCC6B540-5EF6-4D57-9B86-DCAFC9227613}" sibTransId="{5F562CC6-F91B-4BDE-9F63-1DF0DC823001}"/>
    <dgm:cxn modelId="{879930E4-E90C-4F58-84B6-46F771751BE3}" srcId="{D7C70FC3-3D9C-4A7F-98D5-F1D50833E1AC}" destId="{F2411CC7-ABE4-48A5-A01F-D62B0E73F585}" srcOrd="3" destOrd="0" parTransId="{F8ED9E18-FD7C-4050-B1CE-48A38E5CA9F3}" sibTransId="{EEE02EF5-3E6D-4A25-AC8C-2D81483062F3}"/>
    <dgm:cxn modelId="{4246D3FB-8D40-40ED-9644-F9A0009B9A25}" srcId="{3DE559CB-1973-4852-9023-579F2D2EF8B2}" destId="{6FC61726-4360-4DC3-A005-95209D1D0C52}" srcOrd="0" destOrd="0" parTransId="{C88464D5-D37F-4BC3-9925-63D2B7B8C3C3}" sibTransId="{2195FDB5-BE29-4BC2-9FE3-2DB166E48EF2}"/>
    <dgm:cxn modelId="{A55910C1-A5D0-4A1C-910A-F324800BB926}" type="presOf" srcId="{F2411CC7-ABE4-48A5-A01F-D62B0E73F585}" destId="{128C7258-940F-47E3-9A32-F83B611445CA}" srcOrd="0" destOrd="0" presId="urn:microsoft.com/office/officeart/2005/8/layout/chevron2"/>
    <dgm:cxn modelId="{EC869CDE-3045-4F51-9601-DE3717CC8182}" type="presOf" srcId="{D4D14DF4-9FB6-4051-A0D3-85A423DEF795}" destId="{C7657B55-79B5-403F-9106-D78C0DB1DF6A}" srcOrd="0" destOrd="0" presId="urn:microsoft.com/office/officeart/2005/8/layout/chevron2"/>
    <dgm:cxn modelId="{ED30B13B-5272-4A56-BC3B-AAA18FC1AEB9}" type="presOf" srcId="{2ACEDCD9-9386-4E57-9F2D-C358AC07B360}" destId="{0F4FB74D-51BE-456A-A993-87ADD19E9C6A}" srcOrd="0" destOrd="0" presId="urn:microsoft.com/office/officeart/2005/8/layout/chevron2"/>
    <dgm:cxn modelId="{55BDCA5E-74AC-4A3F-BAB1-89DFA90D5B50}" type="presOf" srcId="{3DE559CB-1973-4852-9023-579F2D2EF8B2}" destId="{2D2F5351-4DD2-47D6-A209-79AB09118EA0}" srcOrd="0" destOrd="0" presId="urn:microsoft.com/office/officeart/2005/8/layout/chevron2"/>
    <dgm:cxn modelId="{3A86ED83-7895-4543-AB5E-98BA144D7849}" srcId="{F2411CC7-ABE4-48A5-A01F-D62B0E73F585}" destId="{785B3A67-AD96-4E47-82A2-BD3346594893}" srcOrd="0" destOrd="0" parTransId="{2AD24B5F-23D1-4D2B-B82F-AB539F6E0A5C}" sibTransId="{1BDC21D5-4E0A-488F-B24D-EDC23E498698}"/>
    <dgm:cxn modelId="{EFF16D26-F8D0-4E6D-95D2-653571D86AEC}" type="presOf" srcId="{4237B3E1-B45D-4FBA-9D9F-EC0262142B68}" destId="{7A5C1034-D953-4CDC-A36F-EF3FE5BB2C0A}" srcOrd="0" destOrd="0" presId="urn:microsoft.com/office/officeart/2005/8/layout/chevron2"/>
    <dgm:cxn modelId="{767F26F4-775C-44EE-83F6-B9749A51E2F3}" srcId="{D7C70FC3-3D9C-4A7F-98D5-F1D50833E1AC}" destId="{4B88FE6F-2493-4F44-84A0-F692B502A3F3}" srcOrd="4" destOrd="0" parTransId="{7BA9D66B-9D7E-41C8-A99B-66D6006F1259}" sibTransId="{D0E11A56-90E9-4504-B683-BBF53272C45F}"/>
    <dgm:cxn modelId="{FC5BD75F-A091-4BA8-8DFB-C3F5B788BC8E}" type="presOf" srcId="{785B3A67-AD96-4E47-82A2-BD3346594893}" destId="{E37EF8DF-004B-48CF-A396-CB5C5A481539}" srcOrd="0" destOrd="0" presId="urn:microsoft.com/office/officeart/2005/8/layout/chevron2"/>
    <dgm:cxn modelId="{4E6CD4DE-18BB-412E-8E4C-DDF4893275DD}" srcId="{D7C70FC3-3D9C-4A7F-98D5-F1D50833E1AC}" destId="{D4D14DF4-9FB6-4051-A0D3-85A423DEF795}" srcOrd="0" destOrd="0" parTransId="{B938450D-2D61-4F12-AE02-9A530899703C}" sibTransId="{32104165-EBE6-4192-BF0E-12193DFAE000}"/>
    <dgm:cxn modelId="{202F7D3A-E492-47A9-B05E-381C47AB8026}" srcId="{D7C70FC3-3D9C-4A7F-98D5-F1D50833E1AC}" destId="{2ACEDCD9-9386-4E57-9F2D-C358AC07B360}" srcOrd="1" destOrd="0" parTransId="{C32064EB-4022-49A8-B3D5-5C0D879C833E}" sibTransId="{27DCC20A-48A1-4F47-819F-778CD04E405B}"/>
    <dgm:cxn modelId="{3DEC1C15-598D-4796-ABB7-4E05D3C909E6}" type="presParOf" srcId="{E7B4EA86-8829-4AD7-8A7E-7F5895843CAE}" destId="{9871F544-772E-421D-9617-BC03789EA812}" srcOrd="0" destOrd="0" presId="urn:microsoft.com/office/officeart/2005/8/layout/chevron2"/>
    <dgm:cxn modelId="{AAA16712-4931-48A2-AD8A-4B05252DC9DE}" type="presParOf" srcId="{9871F544-772E-421D-9617-BC03789EA812}" destId="{C7657B55-79B5-403F-9106-D78C0DB1DF6A}" srcOrd="0" destOrd="0" presId="urn:microsoft.com/office/officeart/2005/8/layout/chevron2"/>
    <dgm:cxn modelId="{7FA2E7E3-FE90-499B-AF85-2DC6242BBE40}" type="presParOf" srcId="{9871F544-772E-421D-9617-BC03789EA812}" destId="{0A4249EE-6C44-4734-BD6F-4033B99A1165}" srcOrd="1" destOrd="0" presId="urn:microsoft.com/office/officeart/2005/8/layout/chevron2"/>
    <dgm:cxn modelId="{1F7FB839-D965-45CD-8E2E-D9E53E25DDAE}" type="presParOf" srcId="{E7B4EA86-8829-4AD7-8A7E-7F5895843CAE}" destId="{FBAE2058-5DA8-4035-A2D8-F7F8792B5844}" srcOrd="1" destOrd="0" presId="urn:microsoft.com/office/officeart/2005/8/layout/chevron2"/>
    <dgm:cxn modelId="{708CF781-C4C7-4EA5-A96A-B01C4BB3F31C}" type="presParOf" srcId="{E7B4EA86-8829-4AD7-8A7E-7F5895843CAE}" destId="{AE03346C-CDE7-4DFC-AFAC-E80086736027}" srcOrd="2" destOrd="0" presId="urn:microsoft.com/office/officeart/2005/8/layout/chevron2"/>
    <dgm:cxn modelId="{8DCFF74A-EDEB-4A31-AA59-ADCB401E475F}" type="presParOf" srcId="{AE03346C-CDE7-4DFC-AFAC-E80086736027}" destId="{0F4FB74D-51BE-456A-A993-87ADD19E9C6A}" srcOrd="0" destOrd="0" presId="urn:microsoft.com/office/officeart/2005/8/layout/chevron2"/>
    <dgm:cxn modelId="{A08F45B6-EF6F-414D-8970-702C3233F7CB}" type="presParOf" srcId="{AE03346C-CDE7-4DFC-AFAC-E80086736027}" destId="{7A5C1034-D953-4CDC-A36F-EF3FE5BB2C0A}" srcOrd="1" destOrd="0" presId="urn:microsoft.com/office/officeart/2005/8/layout/chevron2"/>
    <dgm:cxn modelId="{1BDCF05B-D659-4F9F-82F9-F94DBD60AA6D}" type="presParOf" srcId="{E7B4EA86-8829-4AD7-8A7E-7F5895843CAE}" destId="{CCAB963C-60D5-426F-88AF-D4A52148E965}" srcOrd="3" destOrd="0" presId="urn:microsoft.com/office/officeart/2005/8/layout/chevron2"/>
    <dgm:cxn modelId="{5A734C4D-33CB-43ED-881A-CB24B24639B6}" type="presParOf" srcId="{E7B4EA86-8829-4AD7-8A7E-7F5895843CAE}" destId="{D009E18C-BB11-4580-A7CB-4E62D3AC2AAD}" srcOrd="4" destOrd="0" presId="urn:microsoft.com/office/officeart/2005/8/layout/chevron2"/>
    <dgm:cxn modelId="{8C7B0747-29E0-4E26-88EC-3618D8550D9C}" type="presParOf" srcId="{D009E18C-BB11-4580-A7CB-4E62D3AC2AAD}" destId="{2D2F5351-4DD2-47D6-A209-79AB09118EA0}" srcOrd="0" destOrd="0" presId="urn:microsoft.com/office/officeart/2005/8/layout/chevron2"/>
    <dgm:cxn modelId="{39F23A10-1FB7-49C2-AF68-55BF9995EDFE}" type="presParOf" srcId="{D009E18C-BB11-4580-A7CB-4E62D3AC2AAD}" destId="{21051F4B-ACA1-4A40-8950-F443B7DC246F}" srcOrd="1" destOrd="0" presId="urn:microsoft.com/office/officeart/2005/8/layout/chevron2"/>
    <dgm:cxn modelId="{7E024BFC-B609-4BFB-8212-FE6AD0F739B3}" type="presParOf" srcId="{E7B4EA86-8829-4AD7-8A7E-7F5895843CAE}" destId="{822C6273-0A8F-4EB6-9999-26F76ED0F44C}" srcOrd="5" destOrd="0" presId="urn:microsoft.com/office/officeart/2005/8/layout/chevron2"/>
    <dgm:cxn modelId="{1C976E06-1310-4913-A1B5-7D6A107FE8B2}" type="presParOf" srcId="{E7B4EA86-8829-4AD7-8A7E-7F5895843CAE}" destId="{A6251428-30DC-4B01-94D9-7FBE467B34AC}" srcOrd="6" destOrd="0" presId="urn:microsoft.com/office/officeart/2005/8/layout/chevron2"/>
    <dgm:cxn modelId="{2A1D5B37-BA97-4FEA-9FF3-4C956F3688FA}" type="presParOf" srcId="{A6251428-30DC-4B01-94D9-7FBE467B34AC}" destId="{128C7258-940F-47E3-9A32-F83B611445CA}" srcOrd="0" destOrd="0" presId="urn:microsoft.com/office/officeart/2005/8/layout/chevron2"/>
    <dgm:cxn modelId="{D6CBE6D8-36F5-49BE-90BE-F68FD2E762D3}" type="presParOf" srcId="{A6251428-30DC-4B01-94D9-7FBE467B34AC}" destId="{E37EF8DF-004B-48CF-A396-CB5C5A481539}" srcOrd="1" destOrd="0" presId="urn:microsoft.com/office/officeart/2005/8/layout/chevron2"/>
    <dgm:cxn modelId="{77F4236B-DD8B-4A6A-A550-2401A98105A8}" type="presParOf" srcId="{E7B4EA86-8829-4AD7-8A7E-7F5895843CAE}" destId="{8317FC59-F1F8-4BFE-A329-29E1AFD17ECD}" srcOrd="7" destOrd="0" presId="urn:microsoft.com/office/officeart/2005/8/layout/chevron2"/>
    <dgm:cxn modelId="{C67C618B-85A0-4528-9805-C7587C80C97E}" type="presParOf" srcId="{E7B4EA86-8829-4AD7-8A7E-7F5895843CAE}" destId="{24E1D341-523A-4B94-BE7D-3377063F3394}" srcOrd="8" destOrd="0" presId="urn:microsoft.com/office/officeart/2005/8/layout/chevron2"/>
    <dgm:cxn modelId="{D46D6447-DEAD-481D-B4B9-92C01F3A0630}" type="presParOf" srcId="{24E1D341-523A-4B94-BE7D-3377063F3394}" destId="{F8BFCD2A-7C97-40CF-9A9D-C074BEC5FC7E}" srcOrd="0" destOrd="0" presId="urn:microsoft.com/office/officeart/2005/8/layout/chevron2"/>
    <dgm:cxn modelId="{C11E3485-13FD-48C7-8911-91837273BA5D}" type="presParOf" srcId="{24E1D341-523A-4B94-BE7D-3377063F3394}" destId="{2FB79B61-B504-4013-870F-E965FF45576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058F9B-11FE-4575-8261-87B192CDC50C}" type="doc">
      <dgm:prSet loTypeId="urn:microsoft.com/office/officeart/2005/8/layout/cycle3" loCatId="cycle" qsTypeId="urn:microsoft.com/office/officeart/2005/8/quickstyle/3d3" qsCatId="3D" csTypeId="urn:microsoft.com/office/officeart/2005/8/colors/accent1_2" csCatId="accent1" phldr="1"/>
      <dgm:spPr/>
      <dgm:t>
        <a:bodyPr/>
        <a:lstStyle/>
        <a:p>
          <a:endParaRPr lang="en-US"/>
        </a:p>
      </dgm:t>
    </dgm:pt>
    <dgm:pt modelId="{31335919-3A0B-4D4D-979D-C828592B1B5F}">
      <dgm:prSet/>
      <dgm:spPr>
        <a:solidFill>
          <a:schemeClr val="bg2">
            <a:lumMod val="50000"/>
          </a:schemeClr>
        </a:solidFill>
      </dgm:spPr>
      <dgm:t>
        <a:bodyPr/>
        <a:lstStyle/>
        <a:p>
          <a:r>
            <a:rPr lang="en-US" b="1" noProof="0" dirty="0" smtClean="0">
              <a:solidFill>
                <a:schemeClr val="tx2">
                  <a:lumMod val="75000"/>
                </a:schemeClr>
              </a:solidFill>
              <a:latin typeface="+mj-lt"/>
            </a:rPr>
            <a:t>Integrated Plan</a:t>
          </a:r>
          <a:endParaRPr lang="en-US" b="1" noProof="0" dirty="0">
            <a:solidFill>
              <a:schemeClr val="tx2">
                <a:lumMod val="75000"/>
              </a:schemeClr>
            </a:solidFill>
            <a:latin typeface="+mj-lt"/>
          </a:endParaRPr>
        </a:p>
      </dgm:t>
    </dgm:pt>
    <dgm:pt modelId="{D09AFAEE-6E79-48D9-AAD5-91BDAF49574F}" type="parTrans" cxnId="{2403CC1B-3B90-4CE5-911A-CAB74493E69F}">
      <dgm:prSet/>
      <dgm:spPr/>
      <dgm:t>
        <a:bodyPr/>
        <a:lstStyle/>
        <a:p>
          <a:endParaRPr lang="en-US"/>
        </a:p>
      </dgm:t>
    </dgm:pt>
    <dgm:pt modelId="{8F1080CC-E224-40D7-8D97-5FA25212F91D}" type="sibTrans" cxnId="{2403CC1B-3B90-4CE5-911A-CAB74493E69F}">
      <dgm:prSet/>
      <dgm:spPr/>
      <dgm:t>
        <a:bodyPr/>
        <a:lstStyle/>
        <a:p>
          <a:endParaRPr lang="en-US"/>
        </a:p>
      </dgm:t>
    </dgm:pt>
    <dgm:pt modelId="{E4EFCCEA-98D6-436E-997D-50472AA0B871}">
      <dgm:prSet/>
      <dgm:spPr>
        <a:solidFill>
          <a:schemeClr val="bg2">
            <a:lumMod val="50000"/>
          </a:schemeClr>
        </a:solidFill>
      </dgm:spPr>
      <dgm:t>
        <a:bodyPr/>
        <a:lstStyle/>
        <a:p>
          <a:r>
            <a:rPr lang="en-US" b="1" noProof="0" dirty="0" smtClean="0">
              <a:solidFill>
                <a:schemeClr val="tx2">
                  <a:lumMod val="75000"/>
                </a:schemeClr>
              </a:solidFill>
              <a:latin typeface="+mj-lt"/>
            </a:rPr>
            <a:t>Economics &amp; Approval</a:t>
          </a:r>
          <a:endParaRPr lang="en-US" b="1" noProof="0" dirty="0">
            <a:solidFill>
              <a:schemeClr val="tx2">
                <a:lumMod val="75000"/>
              </a:schemeClr>
            </a:solidFill>
            <a:latin typeface="+mj-lt"/>
          </a:endParaRPr>
        </a:p>
      </dgm:t>
    </dgm:pt>
    <dgm:pt modelId="{D428A0B4-15F3-43E9-B419-DF4A0A320083}" type="parTrans" cxnId="{9C2C6381-E85A-4966-ADF4-A21FC714CC12}">
      <dgm:prSet/>
      <dgm:spPr/>
      <dgm:t>
        <a:bodyPr/>
        <a:lstStyle/>
        <a:p>
          <a:endParaRPr lang="en-US"/>
        </a:p>
      </dgm:t>
    </dgm:pt>
    <dgm:pt modelId="{06BA1C9D-7B72-44E1-9312-564D574C723C}" type="sibTrans" cxnId="{9C2C6381-E85A-4966-ADF4-A21FC714CC12}">
      <dgm:prSet/>
      <dgm:spPr/>
      <dgm:t>
        <a:bodyPr/>
        <a:lstStyle/>
        <a:p>
          <a:endParaRPr lang="en-US"/>
        </a:p>
      </dgm:t>
    </dgm:pt>
    <dgm:pt modelId="{94D2FDDA-BDF8-4511-B467-51A2C1E057E3}">
      <dgm:prSet/>
      <dgm:spPr>
        <a:solidFill>
          <a:schemeClr val="bg2">
            <a:lumMod val="50000"/>
          </a:schemeClr>
        </a:solidFill>
      </dgm:spPr>
      <dgm:t>
        <a:bodyPr/>
        <a:lstStyle/>
        <a:p>
          <a:r>
            <a:rPr lang="en-US" b="1" noProof="0" dirty="0" smtClean="0">
              <a:solidFill>
                <a:schemeClr val="tx2">
                  <a:lumMod val="75000"/>
                </a:schemeClr>
              </a:solidFill>
              <a:latin typeface="+mj-lt"/>
            </a:rPr>
            <a:t>Individual site strategies</a:t>
          </a:r>
          <a:endParaRPr lang="en-US" b="1" noProof="0" dirty="0">
            <a:solidFill>
              <a:schemeClr val="tx2">
                <a:lumMod val="75000"/>
              </a:schemeClr>
            </a:solidFill>
            <a:latin typeface="+mj-lt"/>
          </a:endParaRPr>
        </a:p>
      </dgm:t>
    </dgm:pt>
    <dgm:pt modelId="{E9EE0E88-BC94-4E1A-B648-B637BF3A7A67}" type="parTrans" cxnId="{E778D7E8-36C0-4550-B2ED-3C9F4C351C4E}">
      <dgm:prSet/>
      <dgm:spPr/>
      <dgm:t>
        <a:bodyPr/>
        <a:lstStyle/>
        <a:p>
          <a:endParaRPr lang="en-US"/>
        </a:p>
      </dgm:t>
    </dgm:pt>
    <dgm:pt modelId="{623C77FD-8D82-4279-B95C-3C8B346BBA54}" type="sibTrans" cxnId="{E778D7E8-36C0-4550-B2ED-3C9F4C351C4E}">
      <dgm:prSet/>
      <dgm:spPr/>
      <dgm:t>
        <a:bodyPr/>
        <a:lstStyle/>
        <a:p>
          <a:endParaRPr lang="en-US"/>
        </a:p>
      </dgm:t>
    </dgm:pt>
    <dgm:pt modelId="{A67E5F1C-8D42-43DE-9486-ADCDB66854A8}">
      <dgm:prSet phldrT="[Text]"/>
      <dgm:spPr>
        <a:solidFill>
          <a:schemeClr val="bg2">
            <a:lumMod val="50000"/>
          </a:schemeClr>
        </a:solidFill>
      </dgm:spPr>
      <dgm:t>
        <a:bodyPr/>
        <a:lstStyle/>
        <a:p>
          <a:r>
            <a:rPr lang="en-US" b="1" noProof="0" dirty="0" smtClean="0">
              <a:solidFill>
                <a:schemeClr val="tx2">
                  <a:lumMod val="75000"/>
                </a:schemeClr>
              </a:solidFill>
              <a:latin typeface="+mj-lt"/>
            </a:rPr>
            <a:t>Market Analysis/ Market Objectives</a:t>
          </a:r>
          <a:endParaRPr lang="en-US" b="1" noProof="0" dirty="0">
            <a:solidFill>
              <a:schemeClr val="tx2">
                <a:lumMod val="75000"/>
              </a:schemeClr>
            </a:solidFill>
            <a:latin typeface="+mj-lt"/>
          </a:endParaRPr>
        </a:p>
      </dgm:t>
    </dgm:pt>
    <dgm:pt modelId="{4A7B2958-2E56-4532-BE2B-FE18107B2DEB}" type="parTrans" cxnId="{D5F3E066-7FBC-4EF1-B9DF-2BBB9A76B334}">
      <dgm:prSet/>
      <dgm:spPr/>
      <dgm:t>
        <a:bodyPr/>
        <a:lstStyle/>
        <a:p>
          <a:endParaRPr lang="en-US"/>
        </a:p>
      </dgm:t>
    </dgm:pt>
    <dgm:pt modelId="{4582DD4A-462D-4450-8299-83599BA3B90A}" type="sibTrans" cxnId="{D5F3E066-7FBC-4EF1-B9DF-2BBB9A76B334}">
      <dgm:prSet/>
      <dgm:spPr/>
      <dgm:t>
        <a:bodyPr/>
        <a:lstStyle/>
        <a:p>
          <a:endParaRPr lang="en-US"/>
        </a:p>
      </dgm:t>
    </dgm:pt>
    <dgm:pt modelId="{4398D3B3-C022-4B0D-87E5-ED0929919392}">
      <dgm:prSet/>
      <dgm:spPr>
        <a:solidFill>
          <a:schemeClr val="bg2">
            <a:lumMod val="50000"/>
          </a:schemeClr>
        </a:solidFill>
      </dgm:spPr>
      <dgm:t>
        <a:bodyPr/>
        <a:lstStyle/>
        <a:p>
          <a:r>
            <a:rPr lang="en-US" b="1" noProof="0" dirty="0" smtClean="0">
              <a:solidFill>
                <a:schemeClr val="tx2">
                  <a:lumMod val="75000"/>
                </a:schemeClr>
              </a:solidFill>
              <a:latin typeface="+mj-lt"/>
            </a:rPr>
            <a:t>Implementation </a:t>
          </a:r>
          <a:endParaRPr lang="en-US" b="1" noProof="0" dirty="0">
            <a:solidFill>
              <a:schemeClr val="tx2">
                <a:lumMod val="75000"/>
              </a:schemeClr>
            </a:solidFill>
            <a:latin typeface="+mj-lt"/>
          </a:endParaRPr>
        </a:p>
      </dgm:t>
    </dgm:pt>
    <dgm:pt modelId="{AA8AB9FF-BBB7-4EBF-AF5E-B52CA67876F9}" type="parTrans" cxnId="{E6159698-E83D-41B4-A117-FCA882C09CFA}">
      <dgm:prSet/>
      <dgm:spPr/>
      <dgm:t>
        <a:bodyPr/>
        <a:lstStyle/>
        <a:p>
          <a:endParaRPr lang="en-US"/>
        </a:p>
      </dgm:t>
    </dgm:pt>
    <dgm:pt modelId="{8AF4EB87-BAFD-4FAA-B86D-D95347C25FDA}" type="sibTrans" cxnId="{E6159698-E83D-41B4-A117-FCA882C09CFA}">
      <dgm:prSet/>
      <dgm:spPr/>
      <dgm:t>
        <a:bodyPr/>
        <a:lstStyle/>
        <a:p>
          <a:endParaRPr lang="en-US"/>
        </a:p>
      </dgm:t>
    </dgm:pt>
    <dgm:pt modelId="{E17AFDEC-2381-44C6-A072-1C943F666929}">
      <dgm:prSet phldrT="[Text]"/>
      <dgm:spPr>
        <a:solidFill>
          <a:schemeClr val="bg2">
            <a:lumMod val="50000"/>
          </a:schemeClr>
        </a:solidFill>
      </dgm:spPr>
      <dgm:t>
        <a:bodyPr/>
        <a:lstStyle/>
        <a:p>
          <a:r>
            <a:rPr lang="en-US" b="1" noProof="0" dirty="0" smtClean="0">
              <a:solidFill>
                <a:schemeClr val="tx2">
                  <a:lumMod val="75000"/>
                </a:schemeClr>
              </a:solidFill>
              <a:latin typeface="+mj-lt"/>
            </a:rPr>
            <a:t>Monitoring</a:t>
          </a:r>
          <a:endParaRPr lang="en-US" b="1" noProof="0" dirty="0">
            <a:solidFill>
              <a:schemeClr val="tx2">
                <a:lumMod val="75000"/>
              </a:schemeClr>
            </a:solidFill>
            <a:latin typeface="+mj-lt"/>
          </a:endParaRPr>
        </a:p>
      </dgm:t>
    </dgm:pt>
    <dgm:pt modelId="{9F795764-C33D-4BB3-948D-D168C890C97C}" type="parTrans" cxnId="{163A7B95-0647-4E94-AA2D-5536729472F5}">
      <dgm:prSet/>
      <dgm:spPr/>
      <dgm:t>
        <a:bodyPr/>
        <a:lstStyle/>
        <a:p>
          <a:endParaRPr lang="en-US"/>
        </a:p>
      </dgm:t>
    </dgm:pt>
    <dgm:pt modelId="{906C7E28-4C92-4F58-A918-A4AE7975159C}" type="sibTrans" cxnId="{163A7B95-0647-4E94-AA2D-5536729472F5}">
      <dgm:prSet/>
      <dgm:spPr/>
      <dgm:t>
        <a:bodyPr/>
        <a:lstStyle/>
        <a:p>
          <a:endParaRPr lang="en-US"/>
        </a:p>
      </dgm:t>
    </dgm:pt>
    <dgm:pt modelId="{81A272B9-512C-4CA0-91CB-B39A4C85CBB4}" type="pres">
      <dgm:prSet presAssocID="{51058F9B-11FE-4575-8261-87B192CDC50C}" presName="Name0" presStyleCnt="0">
        <dgm:presLayoutVars>
          <dgm:dir/>
          <dgm:resizeHandles val="exact"/>
        </dgm:presLayoutVars>
      </dgm:prSet>
      <dgm:spPr/>
      <dgm:t>
        <a:bodyPr/>
        <a:lstStyle/>
        <a:p>
          <a:endParaRPr lang="en-US"/>
        </a:p>
      </dgm:t>
    </dgm:pt>
    <dgm:pt modelId="{250B842D-D39D-45B7-B26A-254DDABE3CB5}" type="pres">
      <dgm:prSet presAssocID="{51058F9B-11FE-4575-8261-87B192CDC50C}" presName="cycle" presStyleCnt="0"/>
      <dgm:spPr/>
      <dgm:t>
        <a:bodyPr/>
        <a:lstStyle/>
        <a:p>
          <a:endParaRPr lang="en-US"/>
        </a:p>
      </dgm:t>
    </dgm:pt>
    <dgm:pt modelId="{DBA00F94-316B-4FAE-83A4-7DDC3F24C226}" type="pres">
      <dgm:prSet presAssocID="{A67E5F1C-8D42-43DE-9486-ADCDB66854A8}" presName="nodeFirstNode" presStyleLbl="node1" presStyleIdx="0" presStyleCnt="6">
        <dgm:presLayoutVars>
          <dgm:bulletEnabled val="1"/>
        </dgm:presLayoutVars>
      </dgm:prSet>
      <dgm:spPr/>
      <dgm:t>
        <a:bodyPr/>
        <a:lstStyle/>
        <a:p>
          <a:endParaRPr lang="en-US"/>
        </a:p>
      </dgm:t>
    </dgm:pt>
    <dgm:pt modelId="{8B9CB504-1ADC-4EB5-BACE-AF9D3763F93B}" type="pres">
      <dgm:prSet presAssocID="{4582DD4A-462D-4450-8299-83599BA3B90A}" presName="sibTransFirstNode" presStyleLbl="bgShp" presStyleIdx="0" presStyleCnt="1" custLinFactNeighborX="-1249" custLinFactNeighborY="529"/>
      <dgm:spPr/>
      <dgm:t>
        <a:bodyPr/>
        <a:lstStyle/>
        <a:p>
          <a:endParaRPr lang="en-US"/>
        </a:p>
      </dgm:t>
    </dgm:pt>
    <dgm:pt modelId="{586F3FF5-247A-4847-8315-7945E1E1CFFC}" type="pres">
      <dgm:prSet presAssocID="{94D2FDDA-BDF8-4511-B467-51A2C1E057E3}" presName="nodeFollowingNodes" presStyleLbl="node1" presStyleIdx="1" presStyleCnt="6" custRadScaleRad="110482" custRadScaleInc="4365">
        <dgm:presLayoutVars>
          <dgm:bulletEnabled val="1"/>
        </dgm:presLayoutVars>
      </dgm:prSet>
      <dgm:spPr/>
      <dgm:t>
        <a:bodyPr/>
        <a:lstStyle/>
        <a:p>
          <a:endParaRPr lang="en-US"/>
        </a:p>
      </dgm:t>
    </dgm:pt>
    <dgm:pt modelId="{DE894FC8-F0C9-4F02-8F0C-6F251F6AFB88}" type="pres">
      <dgm:prSet presAssocID="{31335919-3A0B-4D4D-979D-C828592B1B5F}" presName="nodeFollowingNodes" presStyleLbl="node1" presStyleIdx="2" presStyleCnt="6" custRadScaleRad="111890" custRadScaleInc="2454">
        <dgm:presLayoutVars>
          <dgm:bulletEnabled val="1"/>
        </dgm:presLayoutVars>
      </dgm:prSet>
      <dgm:spPr/>
      <dgm:t>
        <a:bodyPr/>
        <a:lstStyle/>
        <a:p>
          <a:endParaRPr lang="en-US"/>
        </a:p>
      </dgm:t>
    </dgm:pt>
    <dgm:pt modelId="{1073652E-85A5-4442-8817-6BFC7B2FD531}" type="pres">
      <dgm:prSet presAssocID="{E4EFCCEA-98D6-436E-997D-50472AA0B871}" presName="nodeFollowingNodes" presStyleLbl="node1" presStyleIdx="3" presStyleCnt="6">
        <dgm:presLayoutVars>
          <dgm:bulletEnabled val="1"/>
        </dgm:presLayoutVars>
      </dgm:prSet>
      <dgm:spPr/>
      <dgm:t>
        <a:bodyPr/>
        <a:lstStyle/>
        <a:p>
          <a:endParaRPr lang="en-US"/>
        </a:p>
      </dgm:t>
    </dgm:pt>
    <dgm:pt modelId="{6E512FF0-9032-41FA-A71F-066D6EB6E8FA}" type="pres">
      <dgm:prSet presAssocID="{4398D3B3-C022-4B0D-87E5-ED0929919392}" presName="nodeFollowingNodes" presStyleLbl="node1" presStyleIdx="4" presStyleCnt="6" custRadScaleRad="121364" custRadScaleInc="2197">
        <dgm:presLayoutVars>
          <dgm:bulletEnabled val="1"/>
        </dgm:presLayoutVars>
      </dgm:prSet>
      <dgm:spPr/>
      <dgm:t>
        <a:bodyPr/>
        <a:lstStyle/>
        <a:p>
          <a:endParaRPr lang="en-US"/>
        </a:p>
      </dgm:t>
    </dgm:pt>
    <dgm:pt modelId="{05908947-7072-4041-84D1-D7DC0426EECE}" type="pres">
      <dgm:prSet presAssocID="{E17AFDEC-2381-44C6-A072-1C943F666929}" presName="nodeFollowingNodes" presStyleLbl="node1" presStyleIdx="5" presStyleCnt="6" custRadScaleRad="117663" custRadScaleInc="-7762">
        <dgm:presLayoutVars>
          <dgm:bulletEnabled val="1"/>
        </dgm:presLayoutVars>
      </dgm:prSet>
      <dgm:spPr/>
      <dgm:t>
        <a:bodyPr/>
        <a:lstStyle/>
        <a:p>
          <a:endParaRPr lang="en-US"/>
        </a:p>
      </dgm:t>
    </dgm:pt>
  </dgm:ptLst>
  <dgm:cxnLst>
    <dgm:cxn modelId="{564299B4-2E06-4BE0-9655-F5B28AD40AD8}" type="presOf" srcId="{4398D3B3-C022-4B0D-87E5-ED0929919392}" destId="{6E512FF0-9032-41FA-A71F-066D6EB6E8FA}" srcOrd="0" destOrd="0" presId="urn:microsoft.com/office/officeart/2005/8/layout/cycle3"/>
    <dgm:cxn modelId="{163A7B95-0647-4E94-AA2D-5536729472F5}" srcId="{51058F9B-11FE-4575-8261-87B192CDC50C}" destId="{E17AFDEC-2381-44C6-A072-1C943F666929}" srcOrd="5" destOrd="0" parTransId="{9F795764-C33D-4BB3-948D-D168C890C97C}" sibTransId="{906C7E28-4C92-4F58-A918-A4AE7975159C}"/>
    <dgm:cxn modelId="{E6159698-E83D-41B4-A117-FCA882C09CFA}" srcId="{51058F9B-11FE-4575-8261-87B192CDC50C}" destId="{4398D3B3-C022-4B0D-87E5-ED0929919392}" srcOrd="4" destOrd="0" parTransId="{AA8AB9FF-BBB7-4EBF-AF5E-B52CA67876F9}" sibTransId="{8AF4EB87-BAFD-4FAA-B86D-D95347C25FDA}"/>
    <dgm:cxn modelId="{E2AFF805-F5F9-40A8-9064-F05853DF781B}" type="presOf" srcId="{E4EFCCEA-98D6-436E-997D-50472AA0B871}" destId="{1073652E-85A5-4442-8817-6BFC7B2FD531}" srcOrd="0" destOrd="0" presId="urn:microsoft.com/office/officeart/2005/8/layout/cycle3"/>
    <dgm:cxn modelId="{2403CC1B-3B90-4CE5-911A-CAB74493E69F}" srcId="{51058F9B-11FE-4575-8261-87B192CDC50C}" destId="{31335919-3A0B-4D4D-979D-C828592B1B5F}" srcOrd="2" destOrd="0" parTransId="{D09AFAEE-6E79-48D9-AAD5-91BDAF49574F}" sibTransId="{8F1080CC-E224-40D7-8D97-5FA25212F91D}"/>
    <dgm:cxn modelId="{87DBE75B-0C19-4C34-B4C1-1E2606625B0A}" type="presOf" srcId="{51058F9B-11FE-4575-8261-87B192CDC50C}" destId="{81A272B9-512C-4CA0-91CB-B39A4C85CBB4}" srcOrd="0" destOrd="0" presId="urn:microsoft.com/office/officeart/2005/8/layout/cycle3"/>
    <dgm:cxn modelId="{D5F3E066-7FBC-4EF1-B9DF-2BBB9A76B334}" srcId="{51058F9B-11FE-4575-8261-87B192CDC50C}" destId="{A67E5F1C-8D42-43DE-9486-ADCDB66854A8}" srcOrd="0" destOrd="0" parTransId="{4A7B2958-2E56-4532-BE2B-FE18107B2DEB}" sibTransId="{4582DD4A-462D-4450-8299-83599BA3B90A}"/>
    <dgm:cxn modelId="{40A4FD82-6470-4C26-9172-FE3FAB5489CC}" type="presOf" srcId="{94D2FDDA-BDF8-4511-B467-51A2C1E057E3}" destId="{586F3FF5-247A-4847-8315-7945E1E1CFFC}" srcOrd="0" destOrd="0" presId="urn:microsoft.com/office/officeart/2005/8/layout/cycle3"/>
    <dgm:cxn modelId="{826DE083-7CA4-42EE-929F-F6CB3B8ED774}" type="presOf" srcId="{4582DD4A-462D-4450-8299-83599BA3B90A}" destId="{8B9CB504-1ADC-4EB5-BACE-AF9D3763F93B}" srcOrd="0" destOrd="0" presId="urn:microsoft.com/office/officeart/2005/8/layout/cycle3"/>
    <dgm:cxn modelId="{4B9C6B8E-8B5F-4D57-B27E-65456F2F2101}" type="presOf" srcId="{E17AFDEC-2381-44C6-A072-1C943F666929}" destId="{05908947-7072-4041-84D1-D7DC0426EECE}" srcOrd="0" destOrd="0" presId="urn:microsoft.com/office/officeart/2005/8/layout/cycle3"/>
    <dgm:cxn modelId="{E778D7E8-36C0-4550-B2ED-3C9F4C351C4E}" srcId="{51058F9B-11FE-4575-8261-87B192CDC50C}" destId="{94D2FDDA-BDF8-4511-B467-51A2C1E057E3}" srcOrd="1" destOrd="0" parTransId="{E9EE0E88-BC94-4E1A-B648-B637BF3A7A67}" sibTransId="{623C77FD-8D82-4279-B95C-3C8B346BBA54}"/>
    <dgm:cxn modelId="{14B4EA5B-6AA0-4AB1-86EB-D80096C05FBC}" type="presOf" srcId="{31335919-3A0B-4D4D-979D-C828592B1B5F}" destId="{DE894FC8-F0C9-4F02-8F0C-6F251F6AFB88}" srcOrd="0" destOrd="0" presId="urn:microsoft.com/office/officeart/2005/8/layout/cycle3"/>
    <dgm:cxn modelId="{9C2C6381-E85A-4966-ADF4-A21FC714CC12}" srcId="{51058F9B-11FE-4575-8261-87B192CDC50C}" destId="{E4EFCCEA-98D6-436E-997D-50472AA0B871}" srcOrd="3" destOrd="0" parTransId="{D428A0B4-15F3-43E9-B419-DF4A0A320083}" sibTransId="{06BA1C9D-7B72-44E1-9312-564D574C723C}"/>
    <dgm:cxn modelId="{026852E9-AB95-4A87-B85A-373FB95B47AD}" type="presOf" srcId="{A67E5F1C-8D42-43DE-9486-ADCDB66854A8}" destId="{DBA00F94-316B-4FAE-83A4-7DDC3F24C226}" srcOrd="0" destOrd="0" presId="urn:microsoft.com/office/officeart/2005/8/layout/cycle3"/>
    <dgm:cxn modelId="{A0AF5205-D869-4B54-AFC0-EC5B1AE3A335}" type="presParOf" srcId="{81A272B9-512C-4CA0-91CB-B39A4C85CBB4}" destId="{250B842D-D39D-45B7-B26A-254DDABE3CB5}" srcOrd="0" destOrd="0" presId="urn:microsoft.com/office/officeart/2005/8/layout/cycle3"/>
    <dgm:cxn modelId="{7F126F6F-5425-4695-8E9D-93F9107B03A8}" type="presParOf" srcId="{250B842D-D39D-45B7-B26A-254DDABE3CB5}" destId="{DBA00F94-316B-4FAE-83A4-7DDC3F24C226}" srcOrd="0" destOrd="0" presId="urn:microsoft.com/office/officeart/2005/8/layout/cycle3"/>
    <dgm:cxn modelId="{20154DDF-4F47-4BA2-B577-50BE516AAAE4}" type="presParOf" srcId="{250B842D-D39D-45B7-B26A-254DDABE3CB5}" destId="{8B9CB504-1ADC-4EB5-BACE-AF9D3763F93B}" srcOrd="1" destOrd="0" presId="urn:microsoft.com/office/officeart/2005/8/layout/cycle3"/>
    <dgm:cxn modelId="{59246F4A-13C3-4D23-9AF4-B3319153A166}" type="presParOf" srcId="{250B842D-D39D-45B7-B26A-254DDABE3CB5}" destId="{586F3FF5-247A-4847-8315-7945E1E1CFFC}" srcOrd="2" destOrd="0" presId="urn:microsoft.com/office/officeart/2005/8/layout/cycle3"/>
    <dgm:cxn modelId="{B3820300-A536-45A9-979A-C8FCCA0E3BAC}" type="presParOf" srcId="{250B842D-D39D-45B7-B26A-254DDABE3CB5}" destId="{DE894FC8-F0C9-4F02-8F0C-6F251F6AFB88}" srcOrd="3" destOrd="0" presId="urn:microsoft.com/office/officeart/2005/8/layout/cycle3"/>
    <dgm:cxn modelId="{D348F2AC-5412-427F-B40F-F9B494FD3113}" type="presParOf" srcId="{250B842D-D39D-45B7-B26A-254DDABE3CB5}" destId="{1073652E-85A5-4442-8817-6BFC7B2FD531}" srcOrd="4" destOrd="0" presId="urn:microsoft.com/office/officeart/2005/8/layout/cycle3"/>
    <dgm:cxn modelId="{00A254E5-F8FA-4F14-83F7-673845962389}" type="presParOf" srcId="{250B842D-D39D-45B7-B26A-254DDABE3CB5}" destId="{6E512FF0-9032-41FA-A71F-066D6EB6E8FA}" srcOrd="5" destOrd="0" presId="urn:microsoft.com/office/officeart/2005/8/layout/cycle3"/>
    <dgm:cxn modelId="{37ED2801-BDE2-4DFA-929F-257822FD8EF2}" type="presParOf" srcId="{250B842D-D39D-45B7-B26A-254DDABE3CB5}" destId="{05908947-7072-4041-84D1-D7DC0426EECE}"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E14261-BEC8-44A6-8FEE-E022F4CCF552}">
      <dsp:nvSpPr>
        <dsp:cNvPr id="0" name=""/>
        <dsp:cNvSpPr/>
      </dsp:nvSpPr>
      <dsp:spPr>
        <a:xfrm>
          <a:off x="1964321" y="0"/>
          <a:ext cx="1639794" cy="1639794"/>
        </a:xfrm>
        <a:prstGeom prst="triangl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Network Planning</a:t>
          </a:r>
          <a:endParaRPr lang="en-US" sz="1200" kern="1200" dirty="0"/>
        </a:p>
      </dsp:txBody>
      <dsp:txXfrm>
        <a:off x="2374270" y="819897"/>
        <a:ext cx="819897" cy="819897"/>
      </dsp:txXfrm>
    </dsp:sp>
    <dsp:sp modelId="{B426CFBA-63C5-424B-BA5A-139133F77F62}">
      <dsp:nvSpPr>
        <dsp:cNvPr id="0" name=""/>
        <dsp:cNvSpPr/>
      </dsp:nvSpPr>
      <dsp:spPr>
        <a:xfrm>
          <a:off x="1141505" y="1639794"/>
          <a:ext cx="1639794" cy="1639794"/>
        </a:xfrm>
        <a:prstGeom prst="triangl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Data Base</a:t>
          </a:r>
          <a:endParaRPr lang="en-US" sz="1200" kern="1200" dirty="0"/>
        </a:p>
      </dsp:txBody>
      <dsp:txXfrm>
        <a:off x="1551454" y="2459691"/>
        <a:ext cx="819897" cy="819897"/>
      </dsp:txXfrm>
    </dsp:sp>
    <dsp:sp modelId="{ABA7CC1E-997B-47E8-94A7-AAA66AD75A30}">
      <dsp:nvSpPr>
        <dsp:cNvPr id="0" name=""/>
        <dsp:cNvSpPr/>
      </dsp:nvSpPr>
      <dsp:spPr>
        <a:xfrm rot="10800000">
          <a:off x="1961402" y="1639794"/>
          <a:ext cx="1639794" cy="1639794"/>
        </a:xfrm>
        <a:prstGeom prst="triangl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Volume Projections</a:t>
          </a:r>
          <a:endParaRPr lang="en-US" sz="1200" kern="1200" dirty="0"/>
        </a:p>
      </dsp:txBody>
      <dsp:txXfrm rot="10800000">
        <a:off x="2371350" y="1639794"/>
        <a:ext cx="819897" cy="819897"/>
      </dsp:txXfrm>
    </dsp:sp>
    <dsp:sp modelId="{05F3022E-26EE-4997-A6CB-C577F4290D51}">
      <dsp:nvSpPr>
        <dsp:cNvPr id="0" name=""/>
        <dsp:cNvSpPr/>
      </dsp:nvSpPr>
      <dsp:spPr>
        <a:xfrm>
          <a:off x="2781300" y="1639794"/>
          <a:ext cx="1639794" cy="1639794"/>
        </a:xfrm>
        <a:prstGeom prst="triangl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GIS</a:t>
          </a:r>
          <a:endParaRPr lang="en-US" sz="1200" kern="1200" dirty="0"/>
        </a:p>
      </dsp:txBody>
      <dsp:txXfrm>
        <a:off x="3191249" y="2459691"/>
        <a:ext cx="819897" cy="8198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657B55-79B5-403F-9106-D78C0DB1DF6A}">
      <dsp:nvSpPr>
        <dsp:cNvPr id="0" name=""/>
        <dsp:cNvSpPr/>
      </dsp:nvSpPr>
      <dsp:spPr>
        <a:xfrm rot="5400000">
          <a:off x="-149687" y="154094"/>
          <a:ext cx="997918" cy="69854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noProof="0" dirty="0" smtClean="0">
              <a:latin typeface="DIN" pitchFamily="2" charset="0"/>
            </a:rPr>
            <a:t>1</a:t>
          </a:r>
        </a:p>
      </dsp:txBody>
      <dsp:txXfrm rot="-5400000">
        <a:off x="1" y="353679"/>
        <a:ext cx="698543" cy="299375"/>
      </dsp:txXfrm>
    </dsp:sp>
    <dsp:sp modelId="{0A4249EE-6C44-4734-BD6F-4033B99A1165}">
      <dsp:nvSpPr>
        <dsp:cNvPr id="0" name=""/>
        <dsp:cNvSpPr/>
      </dsp:nvSpPr>
      <dsp:spPr>
        <a:xfrm rot="5400000">
          <a:off x="3625265" y="-2922315"/>
          <a:ext cx="648988" cy="650243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noProof="0" dirty="0" smtClean="0">
              <a:latin typeface="DIN" pitchFamily="2" charset="0"/>
            </a:rPr>
            <a:t>Calculate </a:t>
          </a:r>
          <a:r>
            <a:rPr lang="en-US" sz="2400" b="1" kern="1200" noProof="0" dirty="0" smtClean="0">
              <a:solidFill>
                <a:schemeClr val="bg2">
                  <a:lumMod val="50000"/>
                </a:schemeClr>
              </a:solidFill>
              <a:latin typeface="DIN" pitchFamily="2" charset="0"/>
            </a:rPr>
            <a:t>Variable Scores</a:t>
          </a:r>
        </a:p>
      </dsp:txBody>
      <dsp:txXfrm rot="-5400000">
        <a:off x="698544" y="36087"/>
        <a:ext cx="6470751" cy="585626"/>
      </dsp:txXfrm>
    </dsp:sp>
    <dsp:sp modelId="{0F4FB74D-51BE-456A-A993-87ADD19E9C6A}">
      <dsp:nvSpPr>
        <dsp:cNvPr id="0" name=""/>
        <dsp:cNvSpPr/>
      </dsp:nvSpPr>
      <dsp:spPr>
        <a:xfrm rot="5400000">
          <a:off x="-149687" y="1033902"/>
          <a:ext cx="997918" cy="69854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noProof="0" dirty="0" smtClean="0">
              <a:latin typeface="DIN" pitchFamily="2" charset="0"/>
            </a:rPr>
            <a:t>2</a:t>
          </a:r>
        </a:p>
      </dsp:txBody>
      <dsp:txXfrm rot="-5400000">
        <a:off x="1" y="1233487"/>
        <a:ext cx="698543" cy="299375"/>
      </dsp:txXfrm>
    </dsp:sp>
    <dsp:sp modelId="{7A5C1034-D953-4CDC-A36F-EF3FE5BB2C0A}">
      <dsp:nvSpPr>
        <dsp:cNvPr id="0" name=""/>
        <dsp:cNvSpPr/>
      </dsp:nvSpPr>
      <dsp:spPr>
        <a:xfrm rot="5400000">
          <a:off x="3625435" y="-2042678"/>
          <a:ext cx="648647" cy="650243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noProof="0" dirty="0" smtClean="0">
              <a:latin typeface="DIN" pitchFamily="2" charset="0"/>
            </a:rPr>
            <a:t>Adjust local </a:t>
          </a:r>
          <a:r>
            <a:rPr lang="en-US" sz="2400" b="1" kern="1200" noProof="0" dirty="0" smtClean="0">
              <a:solidFill>
                <a:schemeClr val="bg2">
                  <a:lumMod val="50000"/>
                </a:schemeClr>
              </a:solidFill>
              <a:latin typeface="DIN" pitchFamily="2" charset="0"/>
            </a:rPr>
            <a:t>CONSUMER</a:t>
          </a:r>
          <a:r>
            <a:rPr lang="en-US" sz="2400" kern="1200" noProof="0" dirty="0" smtClean="0">
              <a:solidFill>
                <a:schemeClr val="bg2">
                  <a:lumMod val="50000"/>
                </a:schemeClr>
              </a:solidFill>
              <a:latin typeface="DIN" pitchFamily="2" charset="0"/>
            </a:rPr>
            <a:t> </a:t>
          </a:r>
          <a:r>
            <a:rPr lang="en-US" sz="2400" kern="1200" noProof="0" dirty="0" smtClean="0">
              <a:latin typeface="DIN" pitchFamily="2" charset="0"/>
            </a:rPr>
            <a:t>preferences</a:t>
          </a:r>
          <a:r>
            <a:rPr lang="en-US" sz="2200" kern="1200" noProof="0" dirty="0" smtClean="0">
              <a:latin typeface="DIN" pitchFamily="2" charset="0"/>
            </a:rPr>
            <a:t> </a:t>
          </a:r>
          <a:endParaRPr lang="en-US" sz="2200" kern="1200" noProof="0" dirty="0">
            <a:latin typeface="DIN" pitchFamily="2" charset="0"/>
          </a:endParaRPr>
        </a:p>
      </dsp:txBody>
      <dsp:txXfrm rot="-5400000">
        <a:off x="698543" y="915878"/>
        <a:ext cx="6470768" cy="585319"/>
      </dsp:txXfrm>
    </dsp:sp>
    <dsp:sp modelId="{2D2F5351-4DD2-47D6-A209-79AB09118EA0}">
      <dsp:nvSpPr>
        <dsp:cNvPr id="0" name=""/>
        <dsp:cNvSpPr/>
      </dsp:nvSpPr>
      <dsp:spPr>
        <a:xfrm rot="5400000">
          <a:off x="-149687" y="1913709"/>
          <a:ext cx="997918" cy="69854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noProof="0" dirty="0" smtClean="0">
              <a:latin typeface="DIN" pitchFamily="2" charset="0"/>
            </a:rPr>
            <a:t>3</a:t>
          </a:r>
          <a:endParaRPr lang="en-US" sz="2400" kern="1200" noProof="0" dirty="0">
            <a:latin typeface="DIN" pitchFamily="2" charset="0"/>
          </a:endParaRPr>
        </a:p>
      </dsp:txBody>
      <dsp:txXfrm rot="-5400000">
        <a:off x="1" y="2113294"/>
        <a:ext cx="698543" cy="299375"/>
      </dsp:txXfrm>
    </dsp:sp>
    <dsp:sp modelId="{21051F4B-ACA1-4A40-8950-F443B7DC246F}">
      <dsp:nvSpPr>
        <dsp:cNvPr id="0" name=""/>
        <dsp:cNvSpPr/>
      </dsp:nvSpPr>
      <dsp:spPr>
        <a:xfrm rot="5400000">
          <a:off x="3625435" y="-1162870"/>
          <a:ext cx="648647" cy="650243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noProof="0" dirty="0" smtClean="0">
              <a:latin typeface="DIN" pitchFamily="2" charset="0"/>
            </a:rPr>
            <a:t>Calculate </a:t>
          </a:r>
          <a:r>
            <a:rPr lang="en-US" sz="2400" b="1" kern="1200" noProof="0" dirty="0" smtClean="0">
              <a:solidFill>
                <a:schemeClr val="bg2">
                  <a:lumMod val="50000"/>
                </a:schemeClr>
              </a:solidFill>
              <a:latin typeface="DIN" pitchFamily="2" charset="0"/>
            </a:rPr>
            <a:t>BRAND </a:t>
          </a:r>
          <a:r>
            <a:rPr lang="en-US" sz="2400" kern="1200" noProof="0" dirty="0" smtClean="0">
              <a:latin typeface="DIN" pitchFamily="2" charset="0"/>
            </a:rPr>
            <a:t>contribution</a:t>
          </a:r>
          <a:r>
            <a:rPr lang="en-US" sz="2400" b="1" kern="1200" noProof="0" dirty="0" smtClean="0">
              <a:solidFill>
                <a:schemeClr val="bg2">
                  <a:lumMod val="50000"/>
                </a:schemeClr>
              </a:solidFill>
              <a:latin typeface="DIN" pitchFamily="2" charset="0"/>
            </a:rPr>
            <a:t> </a:t>
          </a:r>
          <a:r>
            <a:rPr lang="en-US" sz="2400" kern="1200" noProof="0" dirty="0" smtClean="0">
              <a:latin typeface="DIN" pitchFamily="2" charset="0"/>
            </a:rPr>
            <a:t> </a:t>
          </a:r>
          <a:endParaRPr lang="en-US" sz="2400" kern="1200" noProof="0" dirty="0">
            <a:latin typeface="DIN" pitchFamily="2" charset="0"/>
          </a:endParaRPr>
        </a:p>
      </dsp:txBody>
      <dsp:txXfrm rot="-5400000">
        <a:off x="698543" y="1795686"/>
        <a:ext cx="6470768" cy="585319"/>
      </dsp:txXfrm>
    </dsp:sp>
    <dsp:sp modelId="{128C7258-940F-47E3-9A32-F83B611445CA}">
      <dsp:nvSpPr>
        <dsp:cNvPr id="0" name=""/>
        <dsp:cNvSpPr/>
      </dsp:nvSpPr>
      <dsp:spPr>
        <a:xfrm rot="5400000">
          <a:off x="-149687" y="2793517"/>
          <a:ext cx="997918" cy="69854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noProof="0" dirty="0" smtClean="0">
              <a:latin typeface="DIN" pitchFamily="2" charset="0"/>
            </a:rPr>
            <a:t>4</a:t>
          </a:r>
          <a:endParaRPr lang="en-US" sz="2400" kern="1200" noProof="0" dirty="0">
            <a:latin typeface="DIN" pitchFamily="2" charset="0"/>
          </a:endParaRPr>
        </a:p>
      </dsp:txBody>
      <dsp:txXfrm rot="-5400000">
        <a:off x="1" y="2993102"/>
        <a:ext cx="698543" cy="299375"/>
      </dsp:txXfrm>
    </dsp:sp>
    <dsp:sp modelId="{E37EF8DF-004B-48CF-A396-CB5C5A481539}">
      <dsp:nvSpPr>
        <dsp:cNvPr id="0" name=""/>
        <dsp:cNvSpPr/>
      </dsp:nvSpPr>
      <dsp:spPr>
        <a:xfrm rot="5400000">
          <a:off x="3625435" y="-283062"/>
          <a:ext cx="648647" cy="650243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noProof="0" dirty="0" smtClean="0">
              <a:latin typeface="DIN" pitchFamily="2" charset="0"/>
            </a:rPr>
            <a:t>Identify local Area Patterns: </a:t>
          </a:r>
          <a:r>
            <a:rPr lang="en-US" sz="2400" b="1" kern="1200" noProof="0" dirty="0" smtClean="0">
              <a:solidFill>
                <a:schemeClr val="bg2">
                  <a:lumMod val="50000"/>
                </a:schemeClr>
              </a:solidFill>
              <a:latin typeface="DIN" pitchFamily="2" charset="0"/>
            </a:rPr>
            <a:t>AREA SCORE</a:t>
          </a:r>
          <a:endParaRPr lang="en-US" sz="2400" b="1" kern="1200" noProof="0" dirty="0">
            <a:solidFill>
              <a:schemeClr val="bg2">
                <a:lumMod val="50000"/>
              </a:schemeClr>
            </a:solidFill>
            <a:latin typeface="DIN" pitchFamily="2" charset="0"/>
          </a:endParaRPr>
        </a:p>
      </dsp:txBody>
      <dsp:txXfrm rot="-5400000">
        <a:off x="698543" y="2675494"/>
        <a:ext cx="6470768" cy="585319"/>
      </dsp:txXfrm>
    </dsp:sp>
    <dsp:sp modelId="{F8BFCD2A-7C97-40CF-9A9D-C074BEC5FC7E}">
      <dsp:nvSpPr>
        <dsp:cNvPr id="0" name=""/>
        <dsp:cNvSpPr/>
      </dsp:nvSpPr>
      <dsp:spPr>
        <a:xfrm rot="5400000">
          <a:off x="-149687" y="3673325"/>
          <a:ext cx="997918" cy="69854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noProof="0" dirty="0" smtClean="0">
              <a:latin typeface="DIN" pitchFamily="2" charset="0"/>
            </a:rPr>
            <a:t>5</a:t>
          </a:r>
          <a:endParaRPr lang="en-US" sz="2400" kern="1200" noProof="0" dirty="0">
            <a:latin typeface="DIN" pitchFamily="2" charset="0"/>
          </a:endParaRPr>
        </a:p>
      </dsp:txBody>
      <dsp:txXfrm rot="-5400000">
        <a:off x="1" y="3872910"/>
        <a:ext cx="698543" cy="299375"/>
      </dsp:txXfrm>
    </dsp:sp>
    <dsp:sp modelId="{2FB79B61-B504-4013-870F-E965FF455760}">
      <dsp:nvSpPr>
        <dsp:cNvPr id="0" name=""/>
        <dsp:cNvSpPr/>
      </dsp:nvSpPr>
      <dsp:spPr>
        <a:xfrm rot="5400000">
          <a:off x="3625435" y="596745"/>
          <a:ext cx="648647" cy="650243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Char char="••"/>
          </a:pPr>
          <a:r>
            <a:rPr lang="en-US" sz="2200" kern="1200" noProof="0" dirty="0" smtClean="0">
              <a:latin typeface="DIN" pitchFamily="2" charset="0"/>
            </a:rPr>
            <a:t>Determine the quality of the </a:t>
          </a:r>
          <a:r>
            <a:rPr lang="en-US" sz="2400" b="1" kern="1200" cap="all" baseline="0" noProof="0" dirty="0" smtClean="0">
              <a:solidFill>
                <a:schemeClr val="bg2">
                  <a:lumMod val="50000"/>
                </a:schemeClr>
              </a:solidFill>
              <a:latin typeface="DIN" pitchFamily="2" charset="0"/>
            </a:rPr>
            <a:t>operation</a:t>
          </a:r>
          <a:endParaRPr lang="en-US" sz="2400" b="1" kern="1200" cap="all" baseline="0" noProof="0" dirty="0">
            <a:solidFill>
              <a:schemeClr val="bg2">
                <a:lumMod val="50000"/>
              </a:schemeClr>
            </a:solidFill>
            <a:latin typeface="DIN" pitchFamily="2" charset="0"/>
          </a:endParaRPr>
        </a:p>
      </dsp:txBody>
      <dsp:txXfrm rot="-5400000">
        <a:off x="698543" y="3555301"/>
        <a:ext cx="6470768" cy="5853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9CB504-1ADC-4EB5-BACE-AF9D3763F93B}">
      <dsp:nvSpPr>
        <dsp:cNvPr id="0" name=""/>
        <dsp:cNvSpPr/>
      </dsp:nvSpPr>
      <dsp:spPr>
        <a:xfrm>
          <a:off x="1584194" y="20058"/>
          <a:ext cx="4588587" cy="4588587"/>
        </a:xfrm>
        <a:prstGeom prst="circularArrow">
          <a:avLst>
            <a:gd name="adj1" fmla="val 5274"/>
            <a:gd name="adj2" fmla="val 312630"/>
            <a:gd name="adj3" fmla="val 14231587"/>
            <a:gd name="adj4" fmla="val 17124996"/>
            <a:gd name="adj5" fmla="val 5477"/>
          </a:avLst>
        </a:prstGeom>
        <a:solidFill>
          <a:schemeClr val="accent1">
            <a:tint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DBA00F94-316B-4FAE-83A4-7DDC3F24C226}">
      <dsp:nvSpPr>
        <dsp:cNvPr id="0" name=""/>
        <dsp:cNvSpPr/>
      </dsp:nvSpPr>
      <dsp:spPr>
        <a:xfrm>
          <a:off x="3065234" y="1428"/>
          <a:ext cx="1741130" cy="870565"/>
        </a:xfrm>
        <a:prstGeom prst="roundRect">
          <a:avLst/>
        </a:prstGeom>
        <a:solidFill>
          <a:schemeClr val="bg2">
            <a:lumMod val="50000"/>
          </a:schemeClr>
        </a:solid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noProof="0" dirty="0" smtClean="0">
              <a:solidFill>
                <a:schemeClr val="tx2">
                  <a:lumMod val="75000"/>
                </a:schemeClr>
              </a:solidFill>
              <a:latin typeface="+mj-lt"/>
            </a:rPr>
            <a:t>Market Analysis/ Market Objectives</a:t>
          </a:r>
          <a:endParaRPr lang="en-US" sz="1500" b="1" kern="1200" noProof="0" dirty="0">
            <a:solidFill>
              <a:schemeClr val="tx2">
                <a:lumMod val="75000"/>
              </a:schemeClr>
            </a:solidFill>
            <a:latin typeface="+mj-lt"/>
          </a:endParaRPr>
        </a:p>
      </dsp:txBody>
      <dsp:txXfrm>
        <a:off x="3107731" y="43925"/>
        <a:ext cx="1656136" cy="785571"/>
      </dsp:txXfrm>
    </dsp:sp>
    <dsp:sp modelId="{586F3FF5-247A-4847-8315-7945E1E1CFFC}">
      <dsp:nvSpPr>
        <dsp:cNvPr id="0" name=""/>
        <dsp:cNvSpPr/>
      </dsp:nvSpPr>
      <dsp:spPr>
        <a:xfrm>
          <a:off x="4885230" y="905170"/>
          <a:ext cx="1741130" cy="870565"/>
        </a:xfrm>
        <a:prstGeom prst="roundRect">
          <a:avLst/>
        </a:prstGeom>
        <a:solidFill>
          <a:schemeClr val="bg2">
            <a:lumMod val="50000"/>
          </a:schemeClr>
        </a:solid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noProof="0" dirty="0" smtClean="0">
              <a:solidFill>
                <a:schemeClr val="tx2">
                  <a:lumMod val="75000"/>
                </a:schemeClr>
              </a:solidFill>
              <a:latin typeface="+mj-lt"/>
            </a:rPr>
            <a:t>Individual site strategies</a:t>
          </a:r>
          <a:endParaRPr lang="en-US" sz="1500" b="1" kern="1200" noProof="0" dirty="0">
            <a:solidFill>
              <a:schemeClr val="tx2">
                <a:lumMod val="75000"/>
              </a:schemeClr>
            </a:solidFill>
            <a:latin typeface="+mj-lt"/>
          </a:endParaRPr>
        </a:p>
      </dsp:txBody>
      <dsp:txXfrm>
        <a:off x="4927727" y="947667"/>
        <a:ext cx="1656136" cy="785571"/>
      </dsp:txXfrm>
    </dsp:sp>
    <dsp:sp modelId="{DE894FC8-F0C9-4F02-8F0C-6F251F6AFB88}">
      <dsp:nvSpPr>
        <dsp:cNvPr id="0" name=""/>
        <dsp:cNvSpPr/>
      </dsp:nvSpPr>
      <dsp:spPr>
        <a:xfrm>
          <a:off x="4845641" y="2943815"/>
          <a:ext cx="1741130" cy="870565"/>
        </a:xfrm>
        <a:prstGeom prst="roundRect">
          <a:avLst/>
        </a:prstGeom>
        <a:solidFill>
          <a:schemeClr val="bg2">
            <a:lumMod val="50000"/>
          </a:schemeClr>
        </a:solid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noProof="0" dirty="0" smtClean="0">
              <a:solidFill>
                <a:schemeClr val="tx2">
                  <a:lumMod val="75000"/>
                </a:schemeClr>
              </a:solidFill>
              <a:latin typeface="+mj-lt"/>
            </a:rPr>
            <a:t>Integrated Plan</a:t>
          </a:r>
          <a:endParaRPr lang="en-US" sz="1500" b="1" kern="1200" noProof="0" dirty="0">
            <a:solidFill>
              <a:schemeClr val="tx2">
                <a:lumMod val="75000"/>
              </a:schemeClr>
            </a:solidFill>
            <a:latin typeface="+mj-lt"/>
          </a:endParaRPr>
        </a:p>
      </dsp:txBody>
      <dsp:txXfrm>
        <a:off x="4888138" y="2986312"/>
        <a:ext cx="1656136" cy="785571"/>
      </dsp:txXfrm>
    </dsp:sp>
    <dsp:sp modelId="{1073652E-85A5-4442-8817-6BFC7B2FD531}">
      <dsp:nvSpPr>
        <dsp:cNvPr id="0" name=""/>
        <dsp:cNvSpPr/>
      </dsp:nvSpPr>
      <dsp:spPr>
        <a:xfrm>
          <a:off x="3065234" y="3724421"/>
          <a:ext cx="1741130" cy="870565"/>
        </a:xfrm>
        <a:prstGeom prst="roundRect">
          <a:avLst/>
        </a:prstGeom>
        <a:solidFill>
          <a:schemeClr val="bg2">
            <a:lumMod val="50000"/>
          </a:schemeClr>
        </a:solid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noProof="0" dirty="0" smtClean="0">
              <a:solidFill>
                <a:schemeClr val="tx2">
                  <a:lumMod val="75000"/>
                </a:schemeClr>
              </a:solidFill>
              <a:latin typeface="+mj-lt"/>
            </a:rPr>
            <a:t>Economics &amp; Approval</a:t>
          </a:r>
          <a:endParaRPr lang="en-US" sz="1500" b="1" kern="1200" noProof="0" dirty="0">
            <a:solidFill>
              <a:schemeClr val="tx2">
                <a:lumMod val="75000"/>
              </a:schemeClr>
            </a:solidFill>
            <a:latin typeface="+mj-lt"/>
          </a:endParaRPr>
        </a:p>
      </dsp:txBody>
      <dsp:txXfrm>
        <a:off x="3107731" y="3766918"/>
        <a:ext cx="1656136" cy="785571"/>
      </dsp:txXfrm>
    </dsp:sp>
    <dsp:sp modelId="{6E512FF0-9032-41FA-A71F-066D6EB6E8FA}">
      <dsp:nvSpPr>
        <dsp:cNvPr id="0" name=""/>
        <dsp:cNvSpPr/>
      </dsp:nvSpPr>
      <dsp:spPr>
        <a:xfrm>
          <a:off x="1086827" y="2953718"/>
          <a:ext cx="1741130" cy="870565"/>
        </a:xfrm>
        <a:prstGeom prst="roundRect">
          <a:avLst/>
        </a:prstGeom>
        <a:solidFill>
          <a:schemeClr val="bg2">
            <a:lumMod val="50000"/>
          </a:schemeClr>
        </a:solid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noProof="0" dirty="0" smtClean="0">
              <a:solidFill>
                <a:schemeClr val="tx2">
                  <a:lumMod val="75000"/>
                </a:schemeClr>
              </a:solidFill>
              <a:latin typeface="+mj-lt"/>
            </a:rPr>
            <a:t>Implementation </a:t>
          </a:r>
          <a:endParaRPr lang="en-US" sz="1500" b="1" kern="1200" noProof="0" dirty="0">
            <a:solidFill>
              <a:schemeClr val="tx2">
                <a:lumMod val="75000"/>
              </a:schemeClr>
            </a:solidFill>
            <a:latin typeface="+mj-lt"/>
          </a:endParaRPr>
        </a:p>
      </dsp:txBody>
      <dsp:txXfrm>
        <a:off x="1129324" y="2996215"/>
        <a:ext cx="1656136" cy="785571"/>
      </dsp:txXfrm>
    </dsp:sp>
    <dsp:sp modelId="{05908947-7072-4041-84D1-D7DC0426EECE}">
      <dsp:nvSpPr>
        <dsp:cNvPr id="0" name=""/>
        <dsp:cNvSpPr/>
      </dsp:nvSpPr>
      <dsp:spPr>
        <a:xfrm>
          <a:off x="1096748" y="902485"/>
          <a:ext cx="1741130" cy="870565"/>
        </a:xfrm>
        <a:prstGeom prst="roundRect">
          <a:avLst/>
        </a:prstGeom>
        <a:solidFill>
          <a:schemeClr val="bg2">
            <a:lumMod val="50000"/>
          </a:schemeClr>
        </a:solidFill>
        <a:ln>
          <a:noFill/>
        </a:ln>
        <a:effectLst>
          <a:outerShdw blurRad="63500" dist="25400" dir="5400000" rotWithShape="0">
            <a:srgbClr val="000000">
              <a:alpha val="43137"/>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noProof="0" dirty="0" smtClean="0">
              <a:solidFill>
                <a:schemeClr val="tx2">
                  <a:lumMod val="75000"/>
                </a:schemeClr>
              </a:solidFill>
              <a:latin typeface="+mj-lt"/>
            </a:rPr>
            <a:t>Monitoring</a:t>
          </a:r>
          <a:endParaRPr lang="en-US" sz="1500" b="1" kern="1200" noProof="0" dirty="0">
            <a:solidFill>
              <a:schemeClr val="tx2">
                <a:lumMod val="75000"/>
              </a:schemeClr>
            </a:solidFill>
            <a:latin typeface="+mj-lt"/>
          </a:endParaRPr>
        </a:p>
      </dsp:txBody>
      <dsp:txXfrm>
        <a:off x="1139245" y="944982"/>
        <a:ext cx="1656136" cy="785571"/>
      </dsp:txXfrm>
    </dsp:sp>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BFEE17A0-8CF8-463B-861F-C87A2CAD9D61}" type="datetimeFigureOut">
              <a:rPr lang="en-US" smtClean="0"/>
              <a:pPr/>
              <a:t>10/31/2018</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3D58B88E-5323-4040-A317-7C2FD51EFD7D}" type="slidenum">
              <a:rPr lang="en-US" smtClean="0"/>
              <a:pPr/>
              <a:t>‹#›</a:t>
            </a:fld>
            <a:endParaRPr lang="en-US"/>
          </a:p>
        </p:txBody>
      </p:sp>
    </p:spTree>
    <p:extLst>
      <p:ext uri="{BB962C8B-B14F-4D97-AF65-F5344CB8AC3E}">
        <p14:creationId xmlns:p14="http://schemas.microsoft.com/office/powerpoint/2010/main" val="1645829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Autocorrelation"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en.wikipedia.org/wiki/Heterogeneity" TargetMode="External"/><Relationship Id="rId4" Type="http://schemas.openxmlformats.org/officeDocument/2006/relationships/hyperlink" Target="https://en.wikipedia.org/wiki/Regression_analysi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84E07C9-4353-4CC9-9098-20ED4865C0A6}" type="slidenum">
              <a:rPr lang="en-US" smtClean="0"/>
              <a:pPr>
                <a:defRPr/>
              </a:pPr>
              <a:t>5</a:t>
            </a:fld>
            <a:endParaRPr lang="en-US"/>
          </a:p>
        </p:txBody>
      </p:sp>
    </p:spTree>
    <p:extLst>
      <p:ext uri="{BB962C8B-B14F-4D97-AF65-F5344CB8AC3E}">
        <p14:creationId xmlns:p14="http://schemas.microsoft.com/office/powerpoint/2010/main" val="3594816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pPr rtl="0"/>
            <a:r>
              <a:rPr lang="en-US" b="1" dirty="0" smtClean="0">
                <a:effectLst/>
              </a:rPr>
              <a:t>Spatial dependency or auto-correlation</a:t>
            </a:r>
          </a:p>
          <a:p>
            <a:pPr rtl="0"/>
            <a:r>
              <a:rPr lang="en-US" dirty="0" smtClean="0">
                <a:effectLst/>
              </a:rPr>
              <a:t>Spatial dependency is the co-variation of properties within geographic space: characteristics at proximal locations appear to be correlated, either positively or negatively. Spatial dependency leads to the spatial </a:t>
            </a:r>
            <a:r>
              <a:rPr lang="en-US" dirty="0" smtClean="0">
                <a:effectLst/>
                <a:hlinkClick r:id="rId3" tooltip="Autocorrelation"/>
              </a:rPr>
              <a:t>autocorrelation</a:t>
            </a:r>
            <a:r>
              <a:rPr lang="en-US" dirty="0" smtClean="0">
                <a:effectLst/>
              </a:rPr>
              <a:t> problem in statistics since, like temporal autocorrelation, this violates standard statistical techniques that assume independence among observations. For example, </a:t>
            </a:r>
            <a:r>
              <a:rPr lang="en-US" dirty="0" smtClean="0">
                <a:effectLst/>
                <a:hlinkClick r:id="rId4" tooltip="Regression analysis"/>
              </a:rPr>
              <a:t>regression</a:t>
            </a:r>
            <a:r>
              <a:rPr lang="en-US" dirty="0" smtClean="0">
                <a:effectLst/>
              </a:rPr>
              <a:t> analyses that do not compensate for spatial dependency can have unstable parameter estimates and yield unreliable significance tests. Spatial regression models (see below) capture these relationships and do not suffer from these weaknesses. It is also appropriate to view spatial dependency as a source of information rather than something to be corrected</a:t>
            </a:r>
          </a:p>
          <a:p>
            <a:pPr rtl="0"/>
            <a:r>
              <a:rPr lang="en-US" dirty="0" smtClean="0">
                <a:effectLst/>
              </a:rPr>
              <a:t>Locational effects also manifest as spatial </a:t>
            </a:r>
            <a:r>
              <a:rPr lang="en-US" dirty="0" smtClean="0">
                <a:effectLst/>
                <a:hlinkClick r:id="rId5" tooltip="Heterogeneity"/>
              </a:rPr>
              <a:t>heterogeneity</a:t>
            </a:r>
            <a:r>
              <a:rPr lang="en-US" dirty="0" smtClean="0">
                <a:effectLst/>
              </a:rPr>
              <a:t>, or the apparent variation in a process with respect to location in geographic space. Unless a space is uniform and boundless, every location will have some degree of uniqueness relative to the other locations. This affects the spatial dependency relations and therefore the spatial process. Spatial heterogeneity means that overall parameters estimated for the entire system may not adequately describe the process at any given location.</a:t>
            </a:r>
          </a:p>
          <a:p>
            <a:endParaRPr lang="en-US" dirty="0"/>
          </a:p>
        </p:txBody>
      </p:sp>
      <p:sp>
        <p:nvSpPr>
          <p:cNvPr id="4" name="Slide Number Placeholder 3"/>
          <p:cNvSpPr>
            <a:spLocks noGrp="1"/>
          </p:cNvSpPr>
          <p:nvPr>
            <p:ph type="sldNum" sz="quarter" idx="10"/>
          </p:nvPr>
        </p:nvSpPr>
        <p:spPr/>
        <p:txBody>
          <a:bodyPr/>
          <a:lstStyle/>
          <a:p>
            <a:fld id="{3D58B88E-5323-4040-A317-7C2FD51EFD7D}" type="slidenum">
              <a:rPr lang="en-US" smtClean="0"/>
              <a:pPr/>
              <a:t>24</a:t>
            </a:fld>
            <a:endParaRPr lang="en-US"/>
          </a:p>
        </p:txBody>
      </p:sp>
    </p:spTree>
    <p:extLst>
      <p:ext uri="{BB962C8B-B14F-4D97-AF65-F5344CB8AC3E}">
        <p14:creationId xmlns:p14="http://schemas.microsoft.com/office/powerpoint/2010/main" val="2296797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5"/>
          <p:cNvSpPr>
            <a:spLocks noGrp="1" noChangeArrowheads="1"/>
          </p:cNvSpPr>
          <p:nvPr>
            <p:ph type="sldNum" sz="quarter" idx="5"/>
          </p:nvPr>
        </p:nvSpPr>
        <p:spPr>
          <a:noFill/>
        </p:spPr>
        <p:txBody>
          <a:bodyPr/>
          <a:lstStyle/>
          <a:p>
            <a:fld id="{30C90C7C-F2BC-4C5F-A7A1-C0BD5142879C}" type="slidenum">
              <a:rPr lang="en-US" smtClean="0"/>
              <a:pPr/>
              <a:t>26</a:t>
            </a:fld>
            <a:endParaRPr lang="en-US" smtClean="0"/>
          </a:p>
        </p:txBody>
      </p:sp>
      <p:sp>
        <p:nvSpPr>
          <p:cNvPr id="51203" name="Rectangle 2"/>
          <p:cNvSpPr>
            <a:spLocks noGrp="1" noRot="1" noChangeAspect="1" noChangeArrowheads="1" noTextEdit="1"/>
          </p:cNvSpPr>
          <p:nvPr>
            <p:ph type="sldImg"/>
          </p:nvPr>
        </p:nvSpPr>
        <p:spPr>
          <a:xfrm>
            <a:off x="1268413" y="727075"/>
            <a:ext cx="4781550" cy="3586163"/>
          </a:xfrm>
          <a:ln/>
        </p:spPr>
      </p:sp>
      <p:sp>
        <p:nvSpPr>
          <p:cNvPr id="51204" name="Rectangle 3"/>
          <p:cNvSpPr>
            <a:spLocks noGrp="1" noChangeArrowheads="1"/>
          </p:cNvSpPr>
          <p:nvPr>
            <p:ph type="body" idx="1"/>
          </p:nvPr>
        </p:nvSpPr>
        <p:spPr>
          <a:xfrm>
            <a:off x="974877" y="4560989"/>
            <a:ext cx="5365448" cy="4321373"/>
          </a:xfrm>
          <a:noFill/>
          <a:ln/>
        </p:spPr>
        <p:txBody>
          <a:bodyPr/>
          <a:lstStyle/>
          <a:p>
            <a:endParaRPr lang="en-US" smtClean="0"/>
          </a:p>
        </p:txBody>
      </p:sp>
    </p:spTree>
    <p:extLst>
      <p:ext uri="{BB962C8B-B14F-4D97-AF65-F5344CB8AC3E}">
        <p14:creationId xmlns:p14="http://schemas.microsoft.com/office/powerpoint/2010/main" val="3149842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84E07C9-4353-4CC9-9098-20ED4865C0A6}" type="slidenum">
              <a:rPr lang="en-US" smtClean="0"/>
              <a:pPr>
                <a:defRPr/>
              </a:pPr>
              <a:t>27</a:t>
            </a:fld>
            <a:endParaRPr lang="en-US"/>
          </a:p>
        </p:txBody>
      </p:sp>
    </p:spTree>
    <p:extLst>
      <p:ext uri="{BB962C8B-B14F-4D97-AF65-F5344CB8AC3E}">
        <p14:creationId xmlns:p14="http://schemas.microsoft.com/office/powerpoint/2010/main" val="84358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BE9E0484-5150-42AD-A9D8-522CB8D83CE3}" type="slidenum">
              <a:rPr lang="en-US" smtClean="0"/>
              <a:pPr/>
              <a:t>29</a:t>
            </a:fld>
            <a:endParaRPr lang="en-US" smtClean="0"/>
          </a:p>
        </p:txBody>
      </p:sp>
      <p:sp>
        <p:nvSpPr>
          <p:cNvPr id="53251" name="Rectangle 2"/>
          <p:cNvSpPr>
            <a:spLocks noGrp="1" noRot="1" noChangeAspect="1" noChangeArrowheads="1" noTextEdit="1"/>
          </p:cNvSpPr>
          <p:nvPr>
            <p:ph type="sldImg"/>
          </p:nvPr>
        </p:nvSpPr>
        <p:spPr>
          <a:xfrm>
            <a:off x="1262063" y="727075"/>
            <a:ext cx="4789487" cy="3592513"/>
          </a:xfrm>
          <a:noFill/>
          <a:ln cap="flat"/>
        </p:spPr>
      </p:sp>
      <p:sp>
        <p:nvSpPr>
          <p:cNvPr id="53252" name="Rectangle 3"/>
          <p:cNvSpPr>
            <a:spLocks noGrp="1" noChangeArrowheads="1"/>
          </p:cNvSpPr>
          <p:nvPr>
            <p:ph type="body" idx="1"/>
          </p:nvPr>
        </p:nvSpPr>
        <p:spPr>
          <a:xfrm>
            <a:off x="974877" y="4558905"/>
            <a:ext cx="5365448" cy="4321373"/>
          </a:xfrm>
          <a:noFill/>
          <a:ln/>
        </p:spPr>
        <p:txBody>
          <a:bodyPr lIns="97015" tIns="46891" rIns="97015" bIns="46891"/>
          <a:lstStyle/>
          <a:p>
            <a:endParaRPr lang="en-US" smtClean="0"/>
          </a:p>
        </p:txBody>
      </p:sp>
    </p:spTree>
    <p:extLst>
      <p:ext uri="{BB962C8B-B14F-4D97-AF65-F5344CB8AC3E}">
        <p14:creationId xmlns:p14="http://schemas.microsoft.com/office/powerpoint/2010/main" val="2415840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A49DD639-6E01-4A68-95B0-E0467C69AD4B}" type="slidenum">
              <a:rPr lang="en-US"/>
              <a:pPr/>
              <a:t>31</a:t>
            </a:fld>
            <a:endParaRPr lang="en-US"/>
          </a:p>
        </p:txBody>
      </p:sp>
      <p:sp>
        <p:nvSpPr>
          <p:cNvPr id="397314" name="Rectangle 2"/>
          <p:cNvSpPr>
            <a:spLocks noGrp="1" noRot="1" noChangeAspect="1" noChangeArrowheads="1"/>
          </p:cNvSpPr>
          <p:nvPr>
            <p:ph type="sldImg"/>
          </p:nvPr>
        </p:nvSpPr>
        <p:spPr bwMode="auto">
          <a:xfrm>
            <a:off x="1273175" y="752475"/>
            <a:ext cx="4770438" cy="3576638"/>
          </a:xfrm>
          <a:prstGeom prst="rect">
            <a:avLst/>
          </a:prstGeom>
          <a:noFill/>
          <a:ln w="12700" cap="flat">
            <a:solidFill>
              <a:schemeClr val="tx1"/>
            </a:solidFill>
            <a:miter lim="800000"/>
            <a:headEnd/>
            <a:tailEnd/>
          </a:ln>
        </p:spPr>
      </p:sp>
      <p:sp>
        <p:nvSpPr>
          <p:cNvPr id="397315" name="Rectangle 3"/>
          <p:cNvSpPr>
            <a:spLocks noGrp="1" noChangeArrowheads="1"/>
          </p:cNvSpPr>
          <p:nvPr>
            <p:ph type="body" idx="1"/>
          </p:nvPr>
        </p:nvSpPr>
        <p:spPr bwMode="auto">
          <a:xfrm>
            <a:off x="979716" y="4555019"/>
            <a:ext cx="5353307" cy="4305165"/>
          </a:xfrm>
          <a:prstGeom prst="rect">
            <a:avLst/>
          </a:prstGeom>
          <a:noFill/>
          <a:ln>
            <a:miter lim="800000"/>
            <a:headEnd/>
            <a:tailEnd/>
          </a:ln>
        </p:spPr>
        <p:txBody>
          <a:bodyPr lIns="96772" tIns="48387" rIns="96772" bIns="48387"/>
          <a:lstStyle/>
          <a:p>
            <a:endParaRPr lang="es-ES" dirty="0"/>
          </a:p>
        </p:txBody>
      </p:sp>
    </p:spTree>
    <p:extLst>
      <p:ext uri="{BB962C8B-B14F-4D97-AF65-F5344CB8AC3E}">
        <p14:creationId xmlns:p14="http://schemas.microsoft.com/office/powerpoint/2010/main" val="2935144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D58B88E-5323-4040-A317-7C2FD51EFD7D}" type="slidenum">
              <a:rPr lang="en-US" smtClean="0"/>
              <a:pPr/>
              <a:t>36</a:t>
            </a:fld>
            <a:endParaRPr lang="en-US"/>
          </a:p>
        </p:txBody>
      </p:sp>
    </p:spTree>
    <p:extLst>
      <p:ext uri="{BB962C8B-B14F-4D97-AF65-F5344CB8AC3E}">
        <p14:creationId xmlns:p14="http://schemas.microsoft.com/office/powerpoint/2010/main" val="2723113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184E07C9-4353-4CC9-9098-20ED4865C0A6}" type="slidenum">
              <a:rPr lang="en-US" smtClean="0"/>
              <a:pPr>
                <a:defRPr/>
              </a:pPr>
              <a:t>38</a:t>
            </a:fld>
            <a:endParaRPr lang="en-US"/>
          </a:p>
        </p:txBody>
      </p:sp>
    </p:spTree>
    <p:extLst>
      <p:ext uri="{BB962C8B-B14F-4D97-AF65-F5344CB8AC3E}">
        <p14:creationId xmlns:p14="http://schemas.microsoft.com/office/powerpoint/2010/main" val="1965288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A308C1-E879-414B-80DD-E90E21AD07E2}" type="slidenum">
              <a:rPr lang="en-US"/>
              <a:pPr/>
              <a:t>7</a:t>
            </a:fld>
            <a:endParaRPr lang="en-US"/>
          </a:p>
        </p:txBody>
      </p:sp>
      <p:sp>
        <p:nvSpPr>
          <p:cNvPr id="233474" name="Rectangle 2"/>
          <p:cNvSpPr>
            <a:spLocks noGrp="1" noChangeArrowheads="1"/>
          </p:cNvSpPr>
          <p:nvPr>
            <p:ph type="body" idx="1"/>
          </p:nvPr>
        </p:nvSpPr>
        <p:spPr>
          <a:xfrm rot="10800000" flipV="1">
            <a:off x="938937" y="5114036"/>
            <a:ext cx="5810284" cy="3455912"/>
          </a:xfrm>
        </p:spPr>
        <p:txBody>
          <a:bodyPr/>
          <a:lstStyle/>
          <a:p>
            <a:r>
              <a:rPr lang="en-US" dirty="0" smtClean="0"/>
              <a:t>BCG</a:t>
            </a:r>
            <a:r>
              <a:rPr lang="en-US" baseline="0" dirty="0" smtClean="0"/>
              <a:t> </a:t>
            </a:r>
            <a:r>
              <a:rPr lang="en-US" dirty="0" smtClean="0"/>
              <a:t>offers </a:t>
            </a:r>
            <a:r>
              <a:rPr lang="en-US" dirty="0"/>
              <a:t>solutions to meet any need and any budget. With </a:t>
            </a:r>
            <a:r>
              <a:rPr lang="en-US" dirty="0" smtClean="0"/>
              <a:t>BCG, </a:t>
            </a:r>
            <a:r>
              <a:rPr lang="en-US" dirty="0"/>
              <a:t>you can choose which level of service is right for you. </a:t>
            </a:r>
          </a:p>
          <a:p>
            <a:pPr>
              <a:buFontTx/>
              <a:buChar char="•"/>
            </a:pPr>
            <a:r>
              <a:rPr lang="en-US" b="1" dirty="0"/>
              <a:t>Data Examples</a:t>
            </a:r>
            <a:r>
              <a:rPr lang="en-US" dirty="0"/>
              <a:t> – Demographics, Traffic Counts, Retail Outlet Surveys, Market Share Reports</a:t>
            </a:r>
          </a:p>
          <a:p>
            <a:pPr>
              <a:buFontTx/>
              <a:buChar char="•"/>
            </a:pPr>
            <a:r>
              <a:rPr lang="en-US" b="1" dirty="0"/>
              <a:t>Analysis Examples</a:t>
            </a:r>
            <a:r>
              <a:rPr lang="en-US" dirty="0"/>
              <a:t> – S.W.O.T. (strengths, weaknesses, opportunities, threats) Analysis - we benchmark your sites vs. your competitors.  Customer Profiling - we </a:t>
            </a:r>
            <a:r>
              <a:rPr lang="en-US" dirty="0" err="1"/>
              <a:t>geocode</a:t>
            </a:r>
            <a:r>
              <a:rPr lang="en-US" dirty="0"/>
              <a:t> your customer addresses and identify their lifestyle profile.  Market Ranking Analysis - we prioritize geographies using variables that are relevant to your objective.</a:t>
            </a:r>
          </a:p>
          <a:p>
            <a:pPr>
              <a:buFontTx/>
              <a:buChar char="•"/>
            </a:pPr>
            <a:r>
              <a:rPr lang="en-US" b="1" dirty="0"/>
              <a:t>Modeling Examples</a:t>
            </a:r>
            <a:r>
              <a:rPr lang="en-US" dirty="0"/>
              <a:t> – Our network planning tool, Retail Explorer, is an example of one of the models that we offer.  We also have price zoning models that allow our clients to segment markets based on natural pockets of consumer spending for establishing </a:t>
            </a:r>
            <a:r>
              <a:rPr lang="en-US" dirty="0" err="1"/>
              <a:t>DealerTankwagon</a:t>
            </a:r>
            <a:r>
              <a:rPr lang="en-US" dirty="0"/>
              <a:t> prices.</a:t>
            </a:r>
          </a:p>
          <a:p>
            <a:pPr>
              <a:buFontTx/>
              <a:buChar char="•"/>
            </a:pPr>
            <a:r>
              <a:rPr lang="en-US" b="1" dirty="0"/>
              <a:t>Optimization Examples</a:t>
            </a:r>
            <a:r>
              <a:rPr lang="en-US" dirty="0"/>
              <a:t> – At the high end of the scale, we offer complex optimization models.  In the network planning arena, we offer a Capital Optimization Solution (COS) that tests thousands of possible site actions and provides resulting volume projections and economics to identify the “optimal” network plan.  We also offer </a:t>
            </a:r>
            <a:r>
              <a:rPr lang="en-US" dirty="0" err="1"/>
              <a:t>PriceIt</a:t>
            </a:r>
            <a:r>
              <a:rPr lang="en-US" dirty="0"/>
              <a:t>! Pro, a tool that recommends daily street prices that will allow you to maintain volume while maximizing profit.</a:t>
            </a:r>
          </a:p>
          <a:p>
            <a:endParaRPr lang="en-US" dirty="0"/>
          </a:p>
          <a:p>
            <a:endParaRPr lang="en-US" dirty="0"/>
          </a:p>
        </p:txBody>
      </p:sp>
      <p:sp>
        <p:nvSpPr>
          <p:cNvPr id="233475" name="Rectangle 3"/>
          <p:cNvSpPr>
            <a:spLocks noGrp="1" noRot="1" noChangeAspect="1" noChangeArrowheads="1" noTextEdit="1"/>
          </p:cNvSpPr>
          <p:nvPr>
            <p:ph type="sldImg"/>
          </p:nvPr>
        </p:nvSpPr>
        <p:spPr>
          <a:xfrm>
            <a:off x="1241425" y="700088"/>
            <a:ext cx="4872038" cy="3654425"/>
          </a:xfr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58B88E-5323-4040-A317-7C2FD51EFD7D}" type="slidenum">
              <a:rPr lang="en-US" smtClean="0"/>
              <a:pPr/>
              <a:t>12</a:t>
            </a:fld>
            <a:endParaRPr lang="en-US"/>
          </a:p>
        </p:txBody>
      </p:sp>
    </p:spTree>
    <p:extLst>
      <p:ext uri="{BB962C8B-B14F-4D97-AF65-F5344CB8AC3E}">
        <p14:creationId xmlns:p14="http://schemas.microsoft.com/office/powerpoint/2010/main" val="512752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58B88E-5323-4040-A317-7C2FD51EFD7D}" type="slidenum">
              <a:rPr lang="en-US" smtClean="0"/>
              <a:pPr/>
              <a:t>16</a:t>
            </a:fld>
            <a:endParaRPr lang="en-US"/>
          </a:p>
        </p:txBody>
      </p:sp>
    </p:spTree>
    <p:extLst>
      <p:ext uri="{BB962C8B-B14F-4D97-AF65-F5344CB8AC3E}">
        <p14:creationId xmlns:p14="http://schemas.microsoft.com/office/powerpoint/2010/main" val="1821827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r>
              <a:rPr lang="en-US" dirty="0" smtClean="0"/>
              <a:t>El </a:t>
            </a:r>
            <a:r>
              <a:rPr lang="en-US" dirty="0" err="1" smtClean="0"/>
              <a:t>modelo</a:t>
            </a:r>
            <a:r>
              <a:rPr lang="en-US" dirty="0" smtClean="0"/>
              <a:t> </a:t>
            </a:r>
            <a:r>
              <a:rPr lang="en-US" dirty="0" err="1" smtClean="0"/>
              <a:t>pasa</a:t>
            </a:r>
            <a:r>
              <a:rPr lang="en-US" dirty="0" smtClean="0"/>
              <a:t> </a:t>
            </a:r>
            <a:r>
              <a:rPr lang="en-US" dirty="0" err="1" smtClean="0"/>
              <a:t>por</a:t>
            </a:r>
            <a:r>
              <a:rPr lang="en-US" dirty="0" smtClean="0"/>
              <a:t> un </a:t>
            </a:r>
            <a:r>
              <a:rPr lang="en-US" dirty="0" err="1" smtClean="0"/>
              <a:t>proceso</a:t>
            </a:r>
            <a:r>
              <a:rPr lang="en-US" dirty="0" smtClean="0"/>
              <a:t> de </a:t>
            </a:r>
            <a:r>
              <a:rPr lang="en-US" dirty="0" err="1" smtClean="0"/>
              <a:t>calibracióne</a:t>
            </a:r>
            <a:r>
              <a:rPr lang="en-US" dirty="0" smtClean="0"/>
              <a:t> </a:t>
            </a:r>
            <a:r>
              <a:rPr lang="en-US" dirty="0" err="1" smtClean="0"/>
              <a:t>para</a:t>
            </a:r>
            <a:r>
              <a:rPr lang="en-US" dirty="0" smtClean="0"/>
              <a:t> </a:t>
            </a:r>
            <a:r>
              <a:rPr lang="en-US" dirty="0" err="1" smtClean="0"/>
              <a:t>ajustarse</a:t>
            </a:r>
            <a:r>
              <a:rPr lang="en-US" dirty="0" smtClean="0"/>
              <a:t> a la </a:t>
            </a:r>
            <a:r>
              <a:rPr lang="en-US" dirty="0" err="1" smtClean="0"/>
              <a:t>realidad</a:t>
            </a:r>
            <a:r>
              <a:rPr lang="en-US" dirty="0" smtClean="0"/>
              <a:t> local.  </a:t>
            </a:r>
            <a:endParaRPr lang="en-US" dirty="0"/>
          </a:p>
        </p:txBody>
      </p:sp>
      <p:sp>
        <p:nvSpPr>
          <p:cNvPr id="4" name="Slide Number Placeholder 3"/>
          <p:cNvSpPr>
            <a:spLocks noGrp="1"/>
          </p:cNvSpPr>
          <p:nvPr>
            <p:ph type="sldNum" sz="quarter" idx="10"/>
          </p:nvPr>
        </p:nvSpPr>
        <p:spPr/>
        <p:txBody>
          <a:bodyPr/>
          <a:lstStyle/>
          <a:p>
            <a:pPr>
              <a:defRPr/>
            </a:pPr>
            <a:fld id="{184E07C9-4353-4CC9-9098-20ED4865C0A6}" type="slidenum">
              <a:rPr lang="en-US" smtClean="0"/>
              <a:pPr>
                <a:defRPr/>
              </a:pPr>
              <a:t>19</a:t>
            </a:fld>
            <a:endParaRPr lang="en-US"/>
          </a:p>
        </p:txBody>
      </p:sp>
    </p:spTree>
    <p:extLst>
      <p:ext uri="{BB962C8B-B14F-4D97-AF65-F5344CB8AC3E}">
        <p14:creationId xmlns:p14="http://schemas.microsoft.com/office/powerpoint/2010/main" val="192631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r>
              <a:rPr lang="en-US" dirty="0" smtClean="0"/>
              <a:t>En </a:t>
            </a:r>
            <a:r>
              <a:rPr lang="en-US" dirty="0" err="1" smtClean="0"/>
              <a:t>este</a:t>
            </a:r>
            <a:r>
              <a:rPr lang="en-US" dirty="0" smtClean="0"/>
              <a:t> </a:t>
            </a:r>
            <a:r>
              <a:rPr lang="en-US" dirty="0" err="1" smtClean="0"/>
              <a:t>ejemplo</a:t>
            </a:r>
            <a:r>
              <a:rPr lang="en-US" dirty="0" smtClean="0"/>
              <a:t> el </a:t>
            </a:r>
            <a:r>
              <a:rPr lang="en-US" dirty="0" err="1" smtClean="0"/>
              <a:t>modelo</a:t>
            </a:r>
            <a:r>
              <a:rPr lang="en-US" dirty="0" smtClean="0"/>
              <a:t>,</a:t>
            </a:r>
            <a:r>
              <a:rPr lang="en-US" baseline="0" dirty="0" smtClean="0"/>
              <a:t> con base en </a:t>
            </a:r>
            <a:r>
              <a:rPr lang="en-US" baseline="0" dirty="0" err="1" smtClean="0"/>
              <a:t>las</a:t>
            </a:r>
            <a:r>
              <a:rPr lang="en-US" baseline="0" dirty="0" smtClean="0"/>
              <a:t> variables </a:t>
            </a:r>
            <a:r>
              <a:rPr lang="en-US" baseline="0" dirty="0" err="1" smtClean="0"/>
              <a:t>absolutas</a:t>
            </a:r>
            <a:r>
              <a:rPr lang="en-US" baseline="0" dirty="0" smtClean="0"/>
              <a:t>, </a:t>
            </a:r>
            <a:r>
              <a:rPr lang="en-US" baseline="0" dirty="0" err="1" smtClean="0"/>
              <a:t>esperaría</a:t>
            </a:r>
            <a:r>
              <a:rPr lang="en-US" baseline="0" dirty="0" smtClean="0"/>
              <a:t> </a:t>
            </a:r>
            <a:r>
              <a:rPr lang="en-US" baseline="0" dirty="0" err="1" smtClean="0"/>
              <a:t>que</a:t>
            </a:r>
            <a:r>
              <a:rPr lang="en-US" baseline="0" dirty="0" smtClean="0"/>
              <a:t> la </a:t>
            </a:r>
            <a:r>
              <a:rPr lang="en-US" baseline="0" dirty="0" err="1" smtClean="0"/>
              <a:t>mayoría</a:t>
            </a:r>
            <a:r>
              <a:rPr lang="en-US" baseline="0" dirty="0" smtClean="0"/>
              <a:t> de </a:t>
            </a:r>
            <a:r>
              <a:rPr lang="en-US" baseline="0" dirty="0" err="1" smtClean="0"/>
              <a:t>las</a:t>
            </a:r>
            <a:r>
              <a:rPr lang="en-US" baseline="0" dirty="0" smtClean="0"/>
              <a:t> EDS </a:t>
            </a:r>
            <a:r>
              <a:rPr lang="en-US" baseline="0" dirty="0" err="1" smtClean="0"/>
              <a:t>vendiese</a:t>
            </a:r>
            <a:r>
              <a:rPr lang="en-US" baseline="0" dirty="0" smtClean="0"/>
              <a:t> </a:t>
            </a:r>
            <a:r>
              <a:rPr lang="en-US" baseline="0" dirty="0" err="1" smtClean="0"/>
              <a:t>menos</a:t>
            </a:r>
            <a:r>
              <a:rPr lang="en-US" baseline="0" dirty="0" smtClean="0"/>
              <a:t> de lo </a:t>
            </a:r>
            <a:r>
              <a:rPr lang="en-US" baseline="0" dirty="0" err="1" smtClean="0"/>
              <a:t>que</a:t>
            </a:r>
            <a:r>
              <a:rPr lang="en-US" baseline="0" dirty="0" smtClean="0"/>
              <a:t> </a:t>
            </a:r>
            <a:r>
              <a:rPr lang="en-US" baseline="0" dirty="0" err="1" smtClean="0"/>
              <a:t>venden</a:t>
            </a:r>
            <a:r>
              <a:rPr lang="en-US" baseline="0" dirty="0" smtClean="0"/>
              <a:t>.  Hay un </a:t>
            </a:r>
            <a:r>
              <a:rPr lang="en-US" baseline="0" dirty="0" err="1" smtClean="0"/>
              <a:t>patrón</a:t>
            </a:r>
            <a:r>
              <a:rPr lang="en-US" baseline="0" dirty="0" smtClean="0"/>
              <a:t> </a:t>
            </a:r>
            <a:r>
              <a:rPr lang="en-US" baseline="0" dirty="0" err="1" smtClean="0"/>
              <a:t>positivo</a:t>
            </a:r>
            <a:r>
              <a:rPr lang="en-US" baseline="0" dirty="0" smtClean="0"/>
              <a:t> </a:t>
            </a:r>
            <a:r>
              <a:rPr lang="en-US" baseline="0" dirty="0" err="1" smtClean="0"/>
              <a:t>que</a:t>
            </a:r>
            <a:r>
              <a:rPr lang="en-US" baseline="0" dirty="0" smtClean="0"/>
              <a:t> </a:t>
            </a:r>
            <a:r>
              <a:rPr lang="en-US" baseline="0" dirty="0" err="1" smtClean="0"/>
              <a:t>pede</a:t>
            </a:r>
            <a:r>
              <a:rPr lang="en-US" baseline="0" dirty="0" smtClean="0"/>
              <a:t> ser </a:t>
            </a:r>
            <a:r>
              <a:rPr lang="en-US" baseline="0" dirty="0" err="1" smtClean="0"/>
              <a:t>atribuido</a:t>
            </a:r>
            <a:r>
              <a:rPr lang="en-US" baseline="0" dirty="0" smtClean="0"/>
              <a:t> a la </a:t>
            </a:r>
            <a:r>
              <a:rPr lang="en-US" baseline="0" dirty="0" err="1" smtClean="0"/>
              <a:t>marca</a:t>
            </a:r>
            <a:r>
              <a:rPr lang="en-US" baseline="0" dirty="0" smtClean="0"/>
              <a:t> </a:t>
            </a:r>
            <a:r>
              <a:rPr lang="en-US" baseline="0" dirty="0" err="1" smtClean="0"/>
              <a:t>ya</a:t>
            </a:r>
            <a:r>
              <a:rPr lang="en-US" baseline="0" dirty="0" smtClean="0"/>
              <a:t> </a:t>
            </a:r>
            <a:r>
              <a:rPr lang="en-US" baseline="0" dirty="0" err="1" smtClean="0"/>
              <a:t>que</a:t>
            </a:r>
            <a:r>
              <a:rPr lang="en-US" baseline="0" dirty="0" smtClean="0"/>
              <a:t> </a:t>
            </a:r>
            <a:r>
              <a:rPr lang="en-US" baseline="0" dirty="0" err="1" smtClean="0"/>
              <a:t>esta</a:t>
            </a:r>
            <a:r>
              <a:rPr lang="en-US" baseline="0" dirty="0" smtClean="0"/>
              <a:t> </a:t>
            </a:r>
            <a:r>
              <a:rPr lang="en-US" baseline="0" dirty="0" err="1" smtClean="0"/>
              <a:t>presente</a:t>
            </a:r>
            <a:r>
              <a:rPr lang="en-US" baseline="0" dirty="0" smtClean="0"/>
              <a:t> el la gran </a:t>
            </a:r>
            <a:r>
              <a:rPr lang="en-US" baseline="0" dirty="0" err="1" smtClean="0"/>
              <a:t>mayoria</a:t>
            </a:r>
            <a:r>
              <a:rPr lang="en-US" baseline="0" dirty="0" smtClean="0"/>
              <a:t> de </a:t>
            </a:r>
            <a:r>
              <a:rPr lang="en-US" baseline="0" dirty="0" err="1" smtClean="0"/>
              <a:t>puntos</a:t>
            </a:r>
            <a:r>
              <a:rPr lang="en-US" baseline="0" dirty="0" smtClean="0"/>
              <a:t> de la </a:t>
            </a:r>
            <a:r>
              <a:rPr lang="en-US" baseline="0" dirty="0" err="1" smtClean="0"/>
              <a:t>marca</a:t>
            </a:r>
            <a:r>
              <a:rPr lang="en-US" baseline="0" dirty="0" smtClean="0"/>
              <a:t> en </a:t>
            </a:r>
            <a:r>
              <a:rPr lang="en-US" baseline="0" dirty="0" err="1" smtClean="0"/>
              <a:t>cuestion</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184E07C9-4353-4CC9-9098-20ED4865C0A6}" type="slidenum">
              <a:rPr lang="en-US" smtClean="0"/>
              <a:pPr>
                <a:defRPr/>
              </a:pPr>
              <a:t>20</a:t>
            </a:fld>
            <a:endParaRPr lang="en-US" dirty="0"/>
          </a:p>
        </p:txBody>
      </p:sp>
    </p:spTree>
    <p:extLst>
      <p:ext uri="{BB962C8B-B14F-4D97-AF65-F5344CB8AC3E}">
        <p14:creationId xmlns:p14="http://schemas.microsoft.com/office/powerpoint/2010/main" val="586372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r>
              <a:rPr lang="en-US" dirty="0" smtClean="0"/>
              <a:t>En </a:t>
            </a:r>
            <a:r>
              <a:rPr lang="en-US" dirty="0" err="1" smtClean="0"/>
              <a:t>este</a:t>
            </a:r>
            <a:r>
              <a:rPr lang="en-US" dirty="0" smtClean="0"/>
              <a:t> </a:t>
            </a:r>
            <a:r>
              <a:rPr lang="en-US" dirty="0" err="1" smtClean="0"/>
              <a:t>ejemplo</a:t>
            </a:r>
            <a:r>
              <a:rPr lang="en-US" dirty="0" smtClean="0"/>
              <a:t> el </a:t>
            </a:r>
            <a:r>
              <a:rPr lang="en-US" dirty="0" err="1" smtClean="0"/>
              <a:t>modelo</a:t>
            </a:r>
            <a:r>
              <a:rPr lang="en-US" dirty="0" smtClean="0"/>
              <a:t>,</a:t>
            </a:r>
            <a:r>
              <a:rPr lang="en-US" baseline="0" dirty="0" smtClean="0"/>
              <a:t> con base en </a:t>
            </a:r>
            <a:r>
              <a:rPr lang="en-US" baseline="0" dirty="0" err="1" smtClean="0"/>
              <a:t>las</a:t>
            </a:r>
            <a:r>
              <a:rPr lang="en-US" baseline="0" dirty="0" smtClean="0"/>
              <a:t> variables </a:t>
            </a:r>
            <a:r>
              <a:rPr lang="en-US" baseline="0" dirty="0" err="1" smtClean="0"/>
              <a:t>absolutas</a:t>
            </a:r>
            <a:r>
              <a:rPr lang="en-US" baseline="0" dirty="0" smtClean="0"/>
              <a:t>, </a:t>
            </a:r>
            <a:r>
              <a:rPr lang="en-US" baseline="0" dirty="0" err="1" smtClean="0"/>
              <a:t>esperaría</a:t>
            </a:r>
            <a:r>
              <a:rPr lang="en-US" baseline="0" dirty="0" smtClean="0"/>
              <a:t> </a:t>
            </a:r>
            <a:r>
              <a:rPr lang="en-US" baseline="0" dirty="0" err="1" smtClean="0"/>
              <a:t>que</a:t>
            </a:r>
            <a:r>
              <a:rPr lang="en-US" baseline="0" dirty="0" smtClean="0"/>
              <a:t> la </a:t>
            </a:r>
            <a:r>
              <a:rPr lang="en-US" baseline="0" dirty="0" err="1" smtClean="0"/>
              <a:t>mayoría</a:t>
            </a:r>
            <a:r>
              <a:rPr lang="en-US" baseline="0" dirty="0" smtClean="0"/>
              <a:t> de </a:t>
            </a:r>
            <a:r>
              <a:rPr lang="en-US" baseline="0" dirty="0" err="1" smtClean="0"/>
              <a:t>las</a:t>
            </a:r>
            <a:r>
              <a:rPr lang="en-US" baseline="0" dirty="0" smtClean="0"/>
              <a:t> EDS </a:t>
            </a:r>
            <a:r>
              <a:rPr lang="en-US" baseline="0" dirty="0" err="1" smtClean="0"/>
              <a:t>vendiese</a:t>
            </a:r>
            <a:r>
              <a:rPr lang="en-US" baseline="0" dirty="0" smtClean="0"/>
              <a:t> </a:t>
            </a:r>
            <a:r>
              <a:rPr lang="en-US" baseline="0" dirty="0" err="1" smtClean="0"/>
              <a:t>menos</a:t>
            </a:r>
            <a:r>
              <a:rPr lang="en-US" baseline="0" dirty="0" smtClean="0"/>
              <a:t> de lo </a:t>
            </a:r>
            <a:r>
              <a:rPr lang="en-US" baseline="0" dirty="0" err="1" smtClean="0"/>
              <a:t>que</a:t>
            </a:r>
            <a:r>
              <a:rPr lang="en-US" baseline="0" dirty="0" smtClean="0"/>
              <a:t> </a:t>
            </a:r>
            <a:r>
              <a:rPr lang="en-US" baseline="0" dirty="0" err="1" smtClean="0"/>
              <a:t>venden</a:t>
            </a:r>
            <a:r>
              <a:rPr lang="en-US" baseline="0" dirty="0" smtClean="0"/>
              <a:t>.  Hay un </a:t>
            </a:r>
            <a:r>
              <a:rPr lang="en-US" baseline="0" dirty="0" err="1" smtClean="0"/>
              <a:t>patrón</a:t>
            </a:r>
            <a:r>
              <a:rPr lang="en-US" baseline="0" dirty="0" smtClean="0"/>
              <a:t> </a:t>
            </a:r>
            <a:r>
              <a:rPr lang="en-US" baseline="0" dirty="0" err="1" smtClean="0"/>
              <a:t>positivo</a:t>
            </a:r>
            <a:r>
              <a:rPr lang="en-US" baseline="0" dirty="0" smtClean="0"/>
              <a:t> </a:t>
            </a:r>
            <a:r>
              <a:rPr lang="en-US" baseline="0" dirty="0" err="1" smtClean="0"/>
              <a:t>que</a:t>
            </a:r>
            <a:r>
              <a:rPr lang="en-US" baseline="0" dirty="0" smtClean="0"/>
              <a:t> </a:t>
            </a:r>
            <a:r>
              <a:rPr lang="en-US" baseline="0" dirty="0" err="1" smtClean="0"/>
              <a:t>pede</a:t>
            </a:r>
            <a:r>
              <a:rPr lang="en-US" baseline="0" dirty="0" smtClean="0"/>
              <a:t> ser </a:t>
            </a:r>
            <a:r>
              <a:rPr lang="en-US" baseline="0" dirty="0" err="1" smtClean="0"/>
              <a:t>atribuido</a:t>
            </a:r>
            <a:r>
              <a:rPr lang="en-US" baseline="0" dirty="0" smtClean="0"/>
              <a:t> a la </a:t>
            </a:r>
            <a:r>
              <a:rPr lang="en-US" baseline="0" dirty="0" err="1" smtClean="0"/>
              <a:t>marca</a:t>
            </a:r>
            <a:r>
              <a:rPr lang="en-US" baseline="0" dirty="0" smtClean="0"/>
              <a:t> </a:t>
            </a:r>
            <a:r>
              <a:rPr lang="en-US" baseline="0" dirty="0" err="1" smtClean="0"/>
              <a:t>ya</a:t>
            </a:r>
            <a:r>
              <a:rPr lang="en-US" baseline="0" dirty="0" smtClean="0"/>
              <a:t> </a:t>
            </a:r>
            <a:r>
              <a:rPr lang="en-US" baseline="0" dirty="0" err="1" smtClean="0"/>
              <a:t>que</a:t>
            </a:r>
            <a:r>
              <a:rPr lang="en-US" baseline="0" dirty="0" smtClean="0"/>
              <a:t> </a:t>
            </a:r>
            <a:r>
              <a:rPr lang="en-US" baseline="0" dirty="0" err="1" smtClean="0"/>
              <a:t>esta</a:t>
            </a:r>
            <a:r>
              <a:rPr lang="en-US" baseline="0" dirty="0" smtClean="0"/>
              <a:t> </a:t>
            </a:r>
            <a:r>
              <a:rPr lang="en-US" baseline="0" dirty="0" err="1" smtClean="0"/>
              <a:t>presente</a:t>
            </a:r>
            <a:r>
              <a:rPr lang="en-US" baseline="0" dirty="0" smtClean="0"/>
              <a:t> el la gran </a:t>
            </a:r>
            <a:r>
              <a:rPr lang="en-US" baseline="0" dirty="0" err="1" smtClean="0"/>
              <a:t>mayoria</a:t>
            </a:r>
            <a:r>
              <a:rPr lang="en-US" baseline="0" dirty="0" smtClean="0"/>
              <a:t> de </a:t>
            </a:r>
            <a:r>
              <a:rPr lang="en-US" baseline="0" dirty="0" err="1" smtClean="0"/>
              <a:t>puntos</a:t>
            </a:r>
            <a:r>
              <a:rPr lang="en-US" baseline="0" dirty="0" smtClean="0"/>
              <a:t> de la </a:t>
            </a:r>
            <a:r>
              <a:rPr lang="en-US" baseline="0" dirty="0" err="1" smtClean="0"/>
              <a:t>marca</a:t>
            </a:r>
            <a:r>
              <a:rPr lang="en-US" baseline="0" dirty="0" smtClean="0"/>
              <a:t> en </a:t>
            </a:r>
            <a:r>
              <a:rPr lang="en-US" baseline="0" dirty="0" err="1" smtClean="0"/>
              <a:t>cuestion</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184E07C9-4353-4CC9-9098-20ED4865C0A6}" type="slidenum">
              <a:rPr lang="en-US" smtClean="0"/>
              <a:pPr>
                <a:defRPr/>
              </a:pPr>
              <a:t>21</a:t>
            </a:fld>
            <a:endParaRPr lang="en-US" dirty="0"/>
          </a:p>
        </p:txBody>
      </p:sp>
    </p:spTree>
    <p:extLst>
      <p:ext uri="{BB962C8B-B14F-4D97-AF65-F5344CB8AC3E}">
        <p14:creationId xmlns:p14="http://schemas.microsoft.com/office/powerpoint/2010/main" val="586372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r>
              <a:rPr lang="en-US" dirty="0" smtClean="0"/>
              <a:t>En </a:t>
            </a:r>
            <a:r>
              <a:rPr lang="en-US" dirty="0" err="1" smtClean="0"/>
              <a:t>este</a:t>
            </a:r>
            <a:r>
              <a:rPr lang="en-US" dirty="0" smtClean="0"/>
              <a:t> </a:t>
            </a:r>
            <a:r>
              <a:rPr lang="en-US" dirty="0" err="1" smtClean="0"/>
              <a:t>ejemplo</a:t>
            </a:r>
            <a:r>
              <a:rPr lang="en-US" dirty="0" smtClean="0"/>
              <a:t>, </a:t>
            </a:r>
            <a:r>
              <a:rPr lang="en-US" dirty="0" err="1" smtClean="0"/>
              <a:t>tambin</a:t>
            </a:r>
            <a:r>
              <a:rPr lang="en-US" dirty="0" smtClean="0"/>
              <a:t> </a:t>
            </a:r>
            <a:r>
              <a:rPr lang="en-US" dirty="0" err="1" smtClean="0"/>
              <a:t>identificamos</a:t>
            </a:r>
            <a:r>
              <a:rPr lang="en-US" dirty="0" smtClean="0"/>
              <a:t> un </a:t>
            </a:r>
            <a:r>
              <a:rPr lang="en-US" dirty="0" err="1" smtClean="0"/>
              <a:t>patrón</a:t>
            </a:r>
            <a:r>
              <a:rPr lang="en-US" dirty="0" smtClean="0"/>
              <a:t>.  </a:t>
            </a:r>
            <a:r>
              <a:rPr lang="en-US" dirty="0" err="1" smtClean="0"/>
              <a:t>Excepto</a:t>
            </a:r>
            <a:r>
              <a:rPr lang="en-US" dirty="0" smtClean="0"/>
              <a:t> </a:t>
            </a:r>
            <a:r>
              <a:rPr lang="en-US" dirty="0" err="1" smtClean="0"/>
              <a:t>que</a:t>
            </a:r>
            <a:r>
              <a:rPr lang="en-US" dirty="0" smtClean="0"/>
              <a:t> </a:t>
            </a:r>
            <a:r>
              <a:rPr lang="en-US" dirty="0" err="1" smtClean="0"/>
              <a:t>es</a:t>
            </a:r>
            <a:r>
              <a:rPr lang="en-US" dirty="0" smtClean="0"/>
              <a:t> </a:t>
            </a:r>
            <a:r>
              <a:rPr lang="en-US" dirty="0" err="1" smtClean="0"/>
              <a:t>negativo</a:t>
            </a:r>
            <a:r>
              <a:rPr lang="en-US" dirty="0" smtClean="0"/>
              <a:t>.  </a:t>
            </a:r>
            <a:r>
              <a:rPr lang="en-US" dirty="0" err="1" smtClean="0"/>
              <a:t>Una</a:t>
            </a:r>
            <a:r>
              <a:rPr lang="en-US" dirty="0" smtClean="0"/>
              <a:t> </a:t>
            </a:r>
            <a:r>
              <a:rPr lang="en-US" dirty="0" err="1" smtClean="0"/>
              <a:t>marca</a:t>
            </a:r>
            <a:r>
              <a:rPr lang="en-US" dirty="0" smtClean="0"/>
              <a:t> </a:t>
            </a:r>
            <a:r>
              <a:rPr lang="en-US" dirty="0" err="1" smtClean="0"/>
              <a:t>que</a:t>
            </a:r>
            <a:r>
              <a:rPr lang="en-US" dirty="0" smtClean="0"/>
              <a:t> </a:t>
            </a:r>
            <a:r>
              <a:rPr lang="en-US" dirty="0" err="1" smtClean="0"/>
              <a:t>consistentemnet</a:t>
            </a:r>
            <a:r>
              <a:rPr lang="en-US" dirty="0" smtClean="0"/>
              <a:t> </a:t>
            </a:r>
            <a:r>
              <a:rPr lang="en-US" dirty="0" err="1" smtClean="0"/>
              <a:t>vende</a:t>
            </a:r>
            <a:r>
              <a:rPr lang="en-US" baseline="0" dirty="0" smtClean="0"/>
              <a:t> </a:t>
            </a:r>
            <a:r>
              <a:rPr lang="en-US" baseline="0" dirty="0" err="1" smtClean="0"/>
              <a:t>menos</a:t>
            </a:r>
            <a:r>
              <a:rPr lang="en-US" baseline="0" dirty="0" smtClean="0"/>
              <a:t> de o </a:t>
            </a:r>
            <a:r>
              <a:rPr lang="en-US" baseline="0" dirty="0" err="1" smtClean="0"/>
              <a:t>que</a:t>
            </a:r>
            <a:r>
              <a:rPr lang="en-US" baseline="0" dirty="0" smtClean="0"/>
              <a:t> el </a:t>
            </a:r>
            <a:r>
              <a:rPr lang="en-US" baseline="0" dirty="0" err="1" smtClean="0"/>
              <a:t>modelo</a:t>
            </a:r>
            <a:r>
              <a:rPr lang="en-US" baseline="0" dirty="0" smtClean="0"/>
              <a:t> </a:t>
            </a:r>
            <a:r>
              <a:rPr lang="en-US" baseline="0" dirty="0" err="1" smtClean="0"/>
              <a:t>esperaría</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184E07C9-4353-4CC9-9098-20ED4865C0A6}" type="slidenum">
              <a:rPr lang="en-US" smtClean="0"/>
              <a:pPr>
                <a:defRPr/>
              </a:pPr>
              <a:t>22</a:t>
            </a:fld>
            <a:endParaRPr lang="en-US" dirty="0"/>
          </a:p>
        </p:txBody>
      </p:sp>
    </p:spTree>
    <p:extLst>
      <p:ext uri="{BB962C8B-B14F-4D97-AF65-F5344CB8AC3E}">
        <p14:creationId xmlns:p14="http://schemas.microsoft.com/office/powerpoint/2010/main" val="2193706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normAutofit/>
          </a:bodyPr>
          <a:lstStyle/>
          <a:p>
            <a:r>
              <a:rPr lang="en-US" dirty="0" smtClean="0"/>
              <a:t>En </a:t>
            </a:r>
            <a:r>
              <a:rPr lang="en-US" dirty="0" err="1" smtClean="0"/>
              <a:t>este</a:t>
            </a:r>
            <a:r>
              <a:rPr lang="en-US" dirty="0" smtClean="0"/>
              <a:t> </a:t>
            </a:r>
            <a:r>
              <a:rPr lang="en-US" dirty="0" err="1" smtClean="0"/>
              <a:t>ejemplo</a:t>
            </a:r>
            <a:r>
              <a:rPr lang="en-US" dirty="0" smtClean="0"/>
              <a:t>, </a:t>
            </a:r>
            <a:r>
              <a:rPr lang="en-US" dirty="0" err="1" smtClean="0"/>
              <a:t>tambien</a:t>
            </a:r>
            <a:r>
              <a:rPr lang="en-US" dirty="0" smtClean="0"/>
              <a:t> </a:t>
            </a:r>
            <a:r>
              <a:rPr lang="en-US" dirty="0" err="1" smtClean="0"/>
              <a:t>identificamos</a:t>
            </a:r>
            <a:r>
              <a:rPr lang="en-US" dirty="0" smtClean="0"/>
              <a:t> un </a:t>
            </a:r>
            <a:r>
              <a:rPr lang="en-US" dirty="0" err="1" smtClean="0"/>
              <a:t>patrón</a:t>
            </a:r>
            <a:r>
              <a:rPr lang="en-US" dirty="0" smtClean="0"/>
              <a:t>.  </a:t>
            </a:r>
            <a:r>
              <a:rPr lang="en-US" dirty="0" err="1" smtClean="0"/>
              <a:t>Excepto</a:t>
            </a:r>
            <a:r>
              <a:rPr lang="en-US" dirty="0" smtClean="0"/>
              <a:t> </a:t>
            </a:r>
            <a:r>
              <a:rPr lang="en-US" dirty="0" err="1" smtClean="0"/>
              <a:t>que</a:t>
            </a:r>
            <a:r>
              <a:rPr lang="en-US" dirty="0" smtClean="0"/>
              <a:t> </a:t>
            </a:r>
            <a:r>
              <a:rPr lang="en-US" dirty="0" err="1" smtClean="0"/>
              <a:t>es</a:t>
            </a:r>
            <a:r>
              <a:rPr lang="en-US" dirty="0" smtClean="0"/>
              <a:t> </a:t>
            </a:r>
            <a:r>
              <a:rPr lang="en-US" dirty="0" err="1" smtClean="0"/>
              <a:t>negativo</a:t>
            </a:r>
            <a:r>
              <a:rPr lang="en-US" dirty="0" smtClean="0"/>
              <a:t>.  </a:t>
            </a:r>
            <a:r>
              <a:rPr lang="en-US" dirty="0" err="1" smtClean="0"/>
              <a:t>Una</a:t>
            </a:r>
            <a:r>
              <a:rPr lang="en-US" dirty="0" smtClean="0"/>
              <a:t> </a:t>
            </a:r>
            <a:r>
              <a:rPr lang="en-US" dirty="0" err="1" smtClean="0"/>
              <a:t>marca</a:t>
            </a:r>
            <a:r>
              <a:rPr lang="en-US" dirty="0" smtClean="0"/>
              <a:t> </a:t>
            </a:r>
            <a:r>
              <a:rPr lang="en-US" dirty="0" err="1" smtClean="0"/>
              <a:t>que</a:t>
            </a:r>
            <a:r>
              <a:rPr lang="en-US" dirty="0" smtClean="0"/>
              <a:t> </a:t>
            </a:r>
            <a:r>
              <a:rPr lang="en-US" dirty="0" err="1" smtClean="0"/>
              <a:t>consistentemnet</a:t>
            </a:r>
            <a:r>
              <a:rPr lang="en-US" dirty="0" smtClean="0"/>
              <a:t> </a:t>
            </a:r>
            <a:r>
              <a:rPr lang="en-US" dirty="0" err="1" smtClean="0"/>
              <a:t>vende</a:t>
            </a:r>
            <a:r>
              <a:rPr lang="en-US" baseline="0" dirty="0" smtClean="0"/>
              <a:t> </a:t>
            </a:r>
            <a:r>
              <a:rPr lang="en-US" baseline="0" dirty="0" err="1" smtClean="0"/>
              <a:t>menos</a:t>
            </a:r>
            <a:r>
              <a:rPr lang="en-US" baseline="0" dirty="0" smtClean="0"/>
              <a:t> de lo </a:t>
            </a:r>
            <a:r>
              <a:rPr lang="en-US" baseline="0" dirty="0" err="1" smtClean="0"/>
              <a:t>que</a:t>
            </a:r>
            <a:r>
              <a:rPr lang="en-US" baseline="0" dirty="0" smtClean="0"/>
              <a:t> el </a:t>
            </a:r>
            <a:r>
              <a:rPr lang="en-US" baseline="0" dirty="0" err="1" smtClean="0"/>
              <a:t>modelo</a:t>
            </a:r>
            <a:r>
              <a:rPr lang="en-US" baseline="0" dirty="0" smtClean="0"/>
              <a:t> </a:t>
            </a:r>
            <a:r>
              <a:rPr lang="en-US" baseline="0" dirty="0" err="1" smtClean="0"/>
              <a:t>esperaría</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184E07C9-4353-4CC9-9098-20ED4865C0A6}" type="slidenum">
              <a:rPr lang="en-US" smtClean="0"/>
              <a:pPr>
                <a:defRPr/>
              </a:pPr>
              <a:t>23</a:t>
            </a:fld>
            <a:endParaRPr lang="en-US" dirty="0"/>
          </a:p>
        </p:txBody>
      </p:sp>
    </p:spTree>
    <p:extLst>
      <p:ext uri="{BB962C8B-B14F-4D97-AF65-F5344CB8AC3E}">
        <p14:creationId xmlns:p14="http://schemas.microsoft.com/office/powerpoint/2010/main" val="2193706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9"/>
            <a:ext cx="7772400" cy="1470025"/>
          </a:xfrm>
        </p:spPr>
        <p:txBody>
          <a:bodyPr/>
          <a:lstStyle>
            <a:lvl1pPr>
              <a:defRPr>
                <a:solidFill>
                  <a:schemeClr val="bg1"/>
                </a:solidFill>
              </a:defRPr>
            </a:lvl1pPr>
          </a:lstStyle>
          <a:p>
            <a:r>
              <a:rPr lang="en-US" smtClean="0"/>
              <a:t>Click to edit Master title style</a:t>
            </a:r>
            <a:endParaRPr lang="es-CO" dirty="0"/>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s-CO" dirty="0"/>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a:xfrm>
            <a:off x="8686800" y="6467939"/>
            <a:ext cx="423948" cy="365125"/>
          </a:xfrm>
        </p:spPr>
        <p:txBody>
          <a:bodyPr/>
          <a:lstStyle/>
          <a:p>
            <a:fld id="{F5379CBE-8167-455B-94BD-049BAEE94915}" type="slidenum">
              <a:rPr lang="en-US" smtClean="0"/>
              <a:pPr/>
              <a:t>‹#›</a:t>
            </a:fld>
            <a:endParaRPr lang="en-US"/>
          </a:p>
        </p:txBody>
      </p:sp>
    </p:spTree>
    <p:extLst>
      <p:ext uri="{BB962C8B-B14F-4D97-AF65-F5344CB8AC3E}">
        <p14:creationId xmlns:p14="http://schemas.microsoft.com/office/powerpoint/2010/main" val="35997789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n-US" smtClean="0"/>
              <a:t>Click to edit Master title style</a:t>
            </a:r>
            <a:endParaRPr lang="es-CO" dirty="0"/>
          </a:p>
        </p:txBody>
      </p:sp>
      <p:sp>
        <p:nvSpPr>
          <p:cNvPr id="3" name="2 Marcador de texto vertical"/>
          <p:cNvSpPr>
            <a:spLocks noGrp="1"/>
          </p:cNvSpPr>
          <p:nvPr>
            <p:ph type="body" orient="vert" idx="1"/>
          </p:nvPr>
        </p:nvSpPr>
        <p:spPr/>
        <p:txBody>
          <a:bodyPr vert="eaVert"/>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O" dirty="0"/>
          </a:p>
        </p:txBody>
      </p:sp>
      <p:sp>
        <p:nvSpPr>
          <p:cNvPr id="4" name="3 Marcador de fecha"/>
          <p:cNvSpPr>
            <a:spLocks noGrp="1"/>
          </p:cNvSpPr>
          <p:nvPr>
            <p:ph type="dt" sz="half" idx="10"/>
          </p:nvPr>
        </p:nvSpPr>
        <p:spPr/>
        <p:txBody>
          <a:bodyPr/>
          <a:lstStyle/>
          <a:p>
            <a:fld id="{D867600C-C761-44E4-B264-4973CF3D8D94}" type="datetimeFigureOut">
              <a:rPr lang="en-US" smtClean="0"/>
              <a:pPr/>
              <a:t>10/31/2018</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F5379CBE-8167-455B-94BD-049BAEE94915}" type="slidenum">
              <a:rPr lang="en-US" smtClean="0"/>
              <a:pPr/>
              <a:t>‹#›</a:t>
            </a:fld>
            <a:endParaRPr lang="en-US"/>
          </a:p>
        </p:txBody>
      </p:sp>
    </p:spTree>
    <p:extLst>
      <p:ext uri="{BB962C8B-B14F-4D97-AF65-F5344CB8AC3E}">
        <p14:creationId xmlns:p14="http://schemas.microsoft.com/office/powerpoint/2010/main" val="4321349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0"/>
            <a:ext cx="2057400" cy="5851525"/>
          </a:xfrm>
        </p:spPr>
        <p:txBody>
          <a:bodyPr vert="eaVert"/>
          <a:lstStyle>
            <a:lvl1pPr>
              <a:defRPr/>
            </a:lvl1pPr>
          </a:lstStyle>
          <a:p>
            <a:r>
              <a:rPr lang="en-US" smtClean="0"/>
              <a:t>Click to edit Master title style</a:t>
            </a:r>
            <a:endParaRPr lang="es-CO" dirty="0"/>
          </a:p>
        </p:txBody>
      </p:sp>
      <p:sp>
        <p:nvSpPr>
          <p:cNvPr id="3" name="2 Marcador de texto vertical"/>
          <p:cNvSpPr>
            <a:spLocks noGrp="1"/>
          </p:cNvSpPr>
          <p:nvPr>
            <p:ph type="body" orient="vert" idx="1"/>
          </p:nvPr>
        </p:nvSpPr>
        <p:spPr>
          <a:xfrm>
            <a:off x="457200" y="274640"/>
            <a:ext cx="6019800" cy="5851525"/>
          </a:xfrm>
        </p:spPr>
        <p:txBody>
          <a:bodyPr vert="eaVert"/>
          <a:lstStyle>
            <a:lvl1pPr>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O" dirty="0"/>
          </a:p>
        </p:txBody>
      </p:sp>
      <p:sp>
        <p:nvSpPr>
          <p:cNvPr id="4" name="3 Marcador de fecha"/>
          <p:cNvSpPr>
            <a:spLocks noGrp="1"/>
          </p:cNvSpPr>
          <p:nvPr>
            <p:ph type="dt" sz="half" idx="10"/>
          </p:nvPr>
        </p:nvSpPr>
        <p:spPr/>
        <p:txBody>
          <a:bodyPr/>
          <a:lstStyle/>
          <a:p>
            <a:fld id="{D867600C-C761-44E4-B264-4973CF3D8D94}" type="datetimeFigureOut">
              <a:rPr lang="en-US" smtClean="0"/>
              <a:pPr/>
              <a:t>10/31/2018</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F5379CBE-8167-455B-94BD-049BAEE94915}" type="slidenum">
              <a:rPr lang="en-US" smtClean="0"/>
              <a:pPr/>
              <a:t>‹#›</a:t>
            </a:fld>
            <a:endParaRPr lang="en-US"/>
          </a:p>
        </p:txBody>
      </p:sp>
    </p:spTree>
    <p:extLst>
      <p:ext uri="{BB962C8B-B14F-4D97-AF65-F5344CB8AC3E}">
        <p14:creationId xmlns:p14="http://schemas.microsoft.com/office/powerpoint/2010/main" val="4625165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00016"/>
            <a:ext cx="8610600" cy="738187"/>
          </a:xfrm>
        </p:spPr>
        <p:txBody>
          <a:bodyPr/>
          <a:lstStyle/>
          <a:p>
            <a:r>
              <a:rPr lang="en-US" smtClean="0"/>
              <a:t>Click to edit Master title style</a:t>
            </a:r>
            <a:endParaRPr lang="en-US"/>
          </a:p>
        </p:txBody>
      </p:sp>
      <p:sp>
        <p:nvSpPr>
          <p:cNvPr id="4" name="Content Placeholder 3"/>
          <p:cNvSpPr>
            <a:spLocks noGrp="1"/>
          </p:cNvSpPr>
          <p:nvPr>
            <p:ph sz="half" idx="2"/>
          </p:nvPr>
        </p:nvSpPr>
        <p:spPr>
          <a:xfrm>
            <a:off x="304800" y="3543301"/>
            <a:ext cx="83058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3"/>
          <p:cNvSpPr>
            <a:spLocks noGrp="1"/>
          </p:cNvSpPr>
          <p:nvPr>
            <p:ph sz="half" idx="10"/>
          </p:nvPr>
        </p:nvSpPr>
        <p:spPr>
          <a:xfrm>
            <a:off x="304800" y="1295401"/>
            <a:ext cx="83058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97104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85800" y="46037"/>
            <a:ext cx="7467600" cy="715963"/>
          </a:xfrm>
        </p:spPr>
        <p:txBody>
          <a:bodyPr/>
          <a:lstStyle>
            <a:lvl1pPr>
              <a:defRPr sz="2400">
                <a:solidFill>
                  <a:schemeClr val="bg2">
                    <a:lumMod val="50000"/>
                  </a:schemeClr>
                </a:solidFill>
                <a:latin typeface="+mj-lt"/>
                <a:cs typeface="Arial" pitchFamily="34" charset="0"/>
              </a:defRPr>
            </a:lvl1pPr>
          </a:lstStyle>
          <a:p>
            <a:r>
              <a:rPr lang="en-US" smtClean="0"/>
              <a:t>Click to edit Master title style</a:t>
            </a:r>
            <a:endParaRPr lang="es-CO" dirty="0"/>
          </a:p>
        </p:txBody>
      </p:sp>
      <p:sp>
        <p:nvSpPr>
          <p:cNvPr id="3" name="2 Marcador de contenido"/>
          <p:cNvSpPr>
            <a:spLocks noGrp="1"/>
          </p:cNvSpPr>
          <p:nvPr>
            <p:ph idx="1" hasCustomPrompt="1"/>
          </p:nvPr>
        </p:nvSpPr>
        <p:spPr/>
        <p:txBody>
          <a:bodyPr/>
          <a:lstStyle>
            <a:lvl1pPr>
              <a:buClr>
                <a:schemeClr val="bg2">
                  <a:lumMod val="25000"/>
                </a:schemeClr>
              </a:buClr>
              <a:buFont typeface="Arial" pitchFamily="34" charset="0"/>
              <a:buChar char="•"/>
              <a:defRPr>
                <a:latin typeface="+mj-lt"/>
              </a:defRPr>
            </a:lvl1pPr>
            <a:lvl2pPr>
              <a:buClr>
                <a:schemeClr val="bg2">
                  <a:lumMod val="25000"/>
                </a:schemeClr>
              </a:buClr>
              <a:buFont typeface="DIN" pitchFamily="2" charset="0"/>
              <a:buChar char="–"/>
              <a:defRPr>
                <a:latin typeface="+mj-lt"/>
              </a:defRPr>
            </a:lvl2pPr>
            <a:lvl3pPr>
              <a:buClr>
                <a:schemeClr val="bg2">
                  <a:lumMod val="25000"/>
                </a:schemeClr>
              </a:buClr>
              <a:defRPr>
                <a:latin typeface="+mj-lt"/>
              </a:defRPr>
            </a:lvl3pPr>
            <a:lvl4pPr>
              <a:buClr>
                <a:schemeClr val="bg2">
                  <a:lumMod val="25000"/>
                </a:schemeClr>
              </a:buClr>
              <a:defRPr>
                <a:latin typeface="+mj-lt"/>
              </a:defRPr>
            </a:lvl4pPr>
            <a:lvl5pPr>
              <a:defRPr>
                <a:latin typeface="+mj-lt"/>
              </a:defRPr>
            </a:lvl5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CO" dirty="0" smtClean="0"/>
          </a:p>
          <a:p>
            <a:pPr lvl="4"/>
            <a:endParaRPr lang="es-CO" dirty="0"/>
          </a:p>
        </p:txBody>
      </p:sp>
      <p:sp>
        <p:nvSpPr>
          <p:cNvPr id="4" name="3 Marcador de fecha"/>
          <p:cNvSpPr>
            <a:spLocks noGrp="1"/>
          </p:cNvSpPr>
          <p:nvPr>
            <p:ph type="dt" sz="half" idx="10"/>
          </p:nvPr>
        </p:nvSpPr>
        <p:spPr>
          <a:xfrm>
            <a:off x="3877902" y="6503323"/>
            <a:ext cx="1151298" cy="304800"/>
          </a:xfrm>
        </p:spPr>
        <p:txBody>
          <a:bodyPr/>
          <a:lstStyle/>
          <a:p>
            <a:fld id="{D867600C-C761-44E4-B264-4973CF3D8D94}" type="datetimeFigureOut">
              <a:rPr lang="en-US" smtClean="0"/>
              <a:pPr/>
              <a:t>10/31/2018</a:t>
            </a:fld>
            <a:endParaRPr lang="en-US"/>
          </a:p>
        </p:txBody>
      </p:sp>
      <p:sp>
        <p:nvSpPr>
          <p:cNvPr id="5" name="4 Marcador de pie de página"/>
          <p:cNvSpPr>
            <a:spLocks noGrp="1"/>
          </p:cNvSpPr>
          <p:nvPr>
            <p:ph type="ftr" sz="quarter" idx="11"/>
          </p:nvPr>
        </p:nvSpPr>
        <p:spPr>
          <a:xfrm>
            <a:off x="4800600" y="6492878"/>
            <a:ext cx="2895600" cy="365125"/>
          </a:xfrm>
        </p:spPr>
        <p:txBody>
          <a:bodyPr/>
          <a:lstStyle>
            <a:lvl1pPr>
              <a:defRPr>
                <a:solidFill>
                  <a:schemeClr val="tx2">
                    <a:lumMod val="50000"/>
                  </a:schemeClr>
                </a:solidFill>
              </a:defRPr>
            </a:lvl1pPr>
          </a:lstStyle>
          <a:p>
            <a:endParaRPr lang="en-US"/>
          </a:p>
        </p:txBody>
      </p:sp>
      <p:sp>
        <p:nvSpPr>
          <p:cNvPr id="6" name="5 Marcador de número de diapositiva"/>
          <p:cNvSpPr>
            <a:spLocks noGrp="1"/>
          </p:cNvSpPr>
          <p:nvPr>
            <p:ph type="sldNum" sz="quarter" idx="12"/>
          </p:nvPr>
        </p:nvSpPr>
        <p:spPr>
          <a:xfrm>
            <a:off x="344981" y="6473160"/>
            <a:ext cx="432261" cy="365125"/>
          </a:xfrm>
        </p:spPr>
        <p:txBody>
          <a:bodyPr/>
          <a:lstStyle>
            <a:lvl1pPr>
              <a:defRPr>
                <a:solidFill>
                  <a:schemeClr val="tx2">
                    <a:lumMod val="50000"/>
                  </a:schemeClr>
                </a:solidFill>
              </a:defRPr>
            </a:lvl1pPr>
          </a:lstStyle>
          <a:p>
            <a:fld id="{F5379CBE-8167-455B-94BD-049BAEE94915}" type="slidenum">
              <a:rPr lang="en-US" smtClean="0"/>
              <a:pPr/>
              <a:t>‹#›</a:t>
            </a:fld>
            <a:endParaRPr lang="en-US"/>
          </a:p>
        </p:txBody>
      </p:sp>
    </p:spTree>
    <p:extLst>
      <p:ext uri="{BB962C8B-B14F-4D97-AF65-F5344CB8AC3E}">
        <p14:creationId xmlns:p14="http://schemas.microsoft.com/office/powerpoint/2010/main" val="7721118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0" presetClass="entr" presetSubtype="0" fill="hold" nodeType="clickEffect">
                  <p:stCondLst>
                    <p:cond delay="20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3"/>
            <a:ext cx="7772400" cy="1362075"/>
          </a:xfrm>
        </p:spPr>
        <p:txBody>
          <a:bodyPr anchor="t"/>
          <a:lstStyle>
            <a:lvl1pPr algn="l">
              <a:defRPr sz="3000" b="1" cap="all"/>
            </a:lvl1pPr>
          </a:lstStyle>
          <a:p>
            <a:r>
              <a:rPr lang="en-US" smtClean="0"/>
              <a:t>Click to edit Master title style</a:t>
            </a:r>
            <a:endParaRPr lang="es-CO" dirty="0"/>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3 Marcador de fecha"/>
          <p:cNvSpPr>
            <a:spLocks noGrp="1"/>
          </p:cNvSpPr>
          <p:nvPr>
            <p:ph type="dt" sz="half" idx="10"/>
          </p:nvPr>
        </p:nvSpPr>
        <p:spPr/>
        <p:txBody>
          <a:bodyPr/>
          <a:lstStyle/>
          <a:p>
            <a:fld id="{D867600C-C761-44E4-B264-4973CF3D8D94}" type="datetimeFigureOut">
              <a:rPr lang="en-US" smtClean="0"/>
              <a:pPr/>
              <a:t>10/31/2018</a:t>
            </a:fld>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F5379CBE-8167-455B-94BD-049BAEE94915}" type="slidenum">
              <a:rPr lang="en-US" smtClean="0"/>
              <a:pPr/>
              <a:t>‹#›</a:t>
            </a:fld>
            <a:endParaRPr lang="en-US"/>
          </a:p>
        </p:txBody>
      </p:sp>
    </p:spTree>
    <p:extLst>
      <p:ext uri="{BB962C8B-B14F-4D97-AF65-F5344CB8AC3E}">
        <p14:creationId xmlns:p14="http://schemas.microsoft.com/office/powerpoint/2010/main" val="336557093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lvl1pPr>
              <a:defRPr sz="2850">
                <a:solidFill>
                  <a:schemeClr val="bg2">
                    <a:lumMod val="50000"/>
                  </a:schemeClr>
                </a:solidFill>
              </a:defRPr>
            </a:lvl1pPr>
          </a:lstStyle>
          <a:p>
            <a:r>
              <a:rPr lang="en-US" smtClean="0"/>
              <a:t>Click to edit Master title style</a:t>
            </a:r>
            <a:endParaRPr lang="es-CO" dirty="0"/>
          </a:p>
        </p:txBody>
      </p:sp>
      <p:sp>
        <p:nvSpPr>
          <p:cNvPr id="3" name="2 Marcador de contenido"/>
          <p:cNvSpPr>
            <a:spLocks noGrp="1"/>
          </p:cNvSpPr>
          <p:nvPr>
            <p:ph sz="half" idx="1"/>
          </p:nvPr>
        </p:nvSpPr>
        <p:spPr>
          <a:xfrm>
            <a:off x="457200" y="1600203"/>
            <a:ext cx="4038600" cy="4525963"/>
          </a:xfrm>
        </p:spPr>
        <p:txBody>
          <a:bodyPr/>
          <a:lstStyle>
            <a:lvl1pPr>
              <a:buClr>
                <a:schemeClr val="bg2">
                  <a:lumMod val="25000"/>
                </a:schemeClr>
              </a:buClr>
              <a:buFont typeface="Wingdings" pitchFamily="2" charset="2"/>
              <a:buChar char="§"/>
              <a:defRPr sz="2100"/>
            </a:lvl1pPr>
            <a:lvl2pPr>
              <a:buClr>
                <a:schemeClr val="bg2">
                  <a:lumMod val="25000"/>
                </a:schemeClr>
              </a:buClr>
              <a:buFont typeface="DIN" pitchFamily="2" charset="0"/>
              <a:buChar cha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O" dirty="0"/>
          </a:p>
        </p:txBody>
      </p:sp>
      <p:sp>
        <p:nvSpPr>
          <p:cNvPr id="4" name="3 Marcador de contenido"/>
          <p:cNvSpPr>
            <a:spLocks noGrp="1"/>
          </p:cNvSpPr>
          <p:nvPr>
            <p:ph sz="half" idx="2"/>
          </p:nvPr>
        </p:nvSpPr>
        <p:spPr>
          <a:xfrm>
            <a:off x="4648200" y="1600203"/>
            <a:ext cx="4038600" cy="4525963"/>
          </a:xfrm>
        </p:spPr>
        <p:txBody>
          <a:bodyPr/>
          <a:lstStyle>
            <a:lvl1pPr>
              <a:buClr>
                <a:schemeClr val="bg2">
                  <a:lumMod val="25000"/>
                </a:schemeClr>
              </a:buClr>
              <a:buFont typeface="Wingdings" pitchFamily="2" charset="2"/>
              <a:buChar char="§"/>
              <a:defRPr sz="2100"/>
            </a:lvl1pPr>
            <a:lvl2pPr>
              <a:buClr>
                <a:schemeClr val="bg2">
                  <a:lumMod val="25000"/>
                </a:schemeClr>
              </a:buClr>
              <a:buFont typeface="DIN" pitchFamily="2" charset="0"/>
              <a:buChar cha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O" dirty="0"/>
          </a:p>
        </p:txBody>
      </p:sp>
      <p:sp>
        <p:nvSpPr>
          <p:cNvPr id="5" name="4 Marcador de fecha"/>
          <p:cNvSpPr>
            <a:spLocks noGrp="1"/>
          </p:cNvSpPr>
          <p:nvPr>
            <p:ph type="dt" sz="half" idx="10"/>
          </p:nvPr>
        </p:nvSpPr>
        <p:spPr/>
        <p:txBody>
          <a:bodyPr/>
          <a:lstStyle/>
          <a:p>
            <a:fld id="{D867600C-C761-44E4-B264-4973CF3D8D94}" type="datetimeFigureOut">
              <a:rPr lang="en-US" smtClean="0"/>
              <a:pPr/>
              <a:t>10/31/2018</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F5379CBE-8167-455B-94BD-049BAEE94915}" type="slidenum">
              <a:rPr lang="en-US" smtClean="0"/>
              <a:pPr/>
              <a:t>‹#›</a:t>
            </a:fld>
            <a:endParaRPr lang="en-US"/>
          </a:p>
        </p:txBody>
      </p:sp>
    </p:spTree>
    <p:extLst>
      <p:ext uri="{BB962C8B-B14F-4D97-AF65-F5344CB8AC3E}">
        <p14:creationId xmlns:p14="http://schemas.microsoft.com/office/powerpoint/2010/main" val="37006149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n-US" smtClean="0"/>
              <a:t>Click to edit Master title style</a:t>
            </a:r>
            <a:endParaRPr lang="es-CO" dirty="0"/>
          </a:p>
        </p:txBody>
      </p:sp>
      <p:sp>
        <p:nvSpPr>
          <p:cNvPr id="3" name="2 Marcador de texto"/>
          <p:cNvSpPr>
            <a:spLocks noGrp="1"/>
          </p:cNvSpPr>
          <p:nvPr>
            <p:ph type="body" idx="1"/>
          </p:nvPr>
        </p:nvSpPr>
        <p:spPr>
          <a:xfrm>
            <a:off x="457200" y="1535113"/>
            <a:ext cx="4040188"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3 Marcador de contenido"/>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O" dirty="0"/>
          </a:p>
        </p:txBody>
      </p:sp>
      <p:sp>
        <p:nvSpPr>
          <p:cNvPr id="5" name="4 Marcador de texto"/>
          <p:cNvSpPr>
            <a:spLocks noGrp="1"/>
          </p:cNvSpPr>
          <p:nvPr>
            <p:ph type="body" sz="quarter" idx="3"/>
          </p:nvPr>
        </p:nvSpPr>
        <p:spPr>
          <a:xfrm>
            <a:off x="4645028" y="1535113"/>
            <a:ext cx="4041775"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5 Marcador de contenido"/>
          <p:cNvSpPr>
            <a:spLocks noGrp="1"/>
          </p:cNvSpPr>
          <p:nvPr>
            <p:ph sz="quarter" idx="4"/>
          </p:nvPr>
        </p:nvSpPr>
        <p:spPr>
          <a:xfrm>
            <a:off x="464502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O" dirty="0"/>
          </a:p>
        </p:txBody>
      </p:sp>
      <p:sp>
        <p:nvSpPr>
          <p:cNvPr id="7" name="6 Marcador de fecha"/>
          <p:cNvSpPr>
            <a:spLocks noGrp="1"/>
          </p:cNvSpPr>
          <p:nvPr>
            <p:ph type="dt" sz="half" idx="10"/>
          </p:nvPr>
        </p:nvSpPr>
        <p:spPr/>
        <p:txBody>
          <a:bodyPr/>
          <a:lstStyle/>
          <a:p>
            <a:fld id="{D867600C-C761-44E4-B264-4973CF3D8D94}" type="datetimeFigureOut">
              <a:rPr lang="en-US" smtClean="0"/>
              <a:pPr/>
              <a:t>10/31/2018</a:t>
            </a:fld>
            <a:endParaRPr lang="en-US"/>
          </a:p>
        </p:txBody>
      </p:sp>
      <p:sp>
        <p:nvSpPr>
          <p:cNvPr id="8" name="7 Marcador de pie de página"/>
          <p:cNvSpPr>
            <a:spLocks noGrp="1"/>
          </p:cNvSpPr>
          <p:nvPr>
            <p:ph type="ftr" sz="quarter" idx="11"/>
          </p:nvPr>
        </p:nvSpPr>
        <p:spPr/>
        <p:txBody>
          <a:bodyPr/>
          <a:lstStyle/>
          <a:p>
            <a:endParaRPr lang="en-US"/>
          </a:p>
        </p:txBody>
      </p:sp>
      <p:sp>
        <p:nvSpPr>
          <p:cNvPr id="9" name="8 Marcador de número de diapositiva"/>
          <p:cNvSpPr>
            <a:spLocks noGrp="1"/>
          </p:cNvSpPr>
          <p:nvPr>
            <p:ph type="sldNum" sz="quarter" idx="12"/>
          </p:nvPr>
        </p:nvSpPr>
        <p:spPr/>
        <p:txBody>
          <a:bodyPr/>
          <a:lstStyle/>
          <a:p>
            <a:fld id="{F5379CBE-8167-455B-94BD-049BAEE94915}" type="slidenum">
              <a:rPr lang="en-US" smtClean="0"/>
              <a:pPr/>
              <a:t>‹#›</a:t>
            </a:fld>
            <a:endParaRPr lang="en-US"/>
          </a:p>
        </p:txBody>
      </p:sp>
    </p:spTree>
    <p:extLst>
      <p:ext uri="{BB962C8B-B14F-4D97-AF65-F5344CB8AC3E}">
        <p14:creationId xmlns:p14="http://schemas.microsoft.com/office/powerpoint/2010/main" val="28207846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lvl1pPr>
              <a:defRPr sz="2850">
                <a:solidFill>
                  <a:schemeClr val="bg2">
                    <a:lumMod val="50000"/>
                  </a:schemeClr>
                </a:solidFill>
              </a:defRPr>
            </a:lvl1pPr>
          </a:lstStyle>
          <a:p>
            <a:r>
              <a:rPr lang="en-US" smtClean="0"/>
              <a:t>Click to edit Master title style</a:t>
            </a:r>
            <a:endParaRPr lang="es-CO" dirty="0"/>
          </a:p>
        </p:txBody>
      </p:sp>
      <p:sp>
        <p:nvSpPr>
          <p:cNvPr id="3" name="2 Marcador de fecha"/>
          <p:cNvSpPr>
            <a:spLocks noGrp="1"/>
          </p:cNvSpPr>
          <p:nvPr>
            <p:ph type="dt" sz="half" idx="10"/>
          </p:nvPr>
        </p:nvSpPr>
        <p:spPr/>
        <p:txBody>
          <a:bodyPr/>
          <a:lstStyle/>
          <a:p>
            <a:fld id="{D867600C-C761-44E4-B264-4973CF3D8D94}" type="datetimeFigureOut">
              <a:rPr lang="en-US" smtClean="0"/>
              <a:pPr/>
              <a:t>10/31/2018</a:t>
            </a:fld>
            <a:endParaRPr lang="en-US"/>
          </a:p>
        </p:txBody>
      </p:sp>
      <p:sp>
        <p:nvSpPr>
          <p:cNvPr id="4" name="3 Marcador de pie de página"/>
          <p:cNvSpPr>
            <a:spLocks noGrp="1"/>
          </p:cNvSpPr>
          <p:nvPr>
            <p:ph type="ftr" sz="quarter" idx="11"/>
          </p:nvPr>
        </p:nvSpPr>
        <p:spPr/>
        <p:txBody>
          <a:bodyPr/>
          <a:lstStyle/>
          <a:p>
            <a:endParaRPr lang="en-US"/>
          </a:p>
        </p:txBody>
      </p:sp>
      <p:sp>
        <p:nvSpPr>
          <p:cNvPr id="5" name="4 Marcador de número de diapositiva"/>
          <p:cNvSpPr>
            <a:spLocks noGrp="1"/>
          </p:cNvSpPr>
          <p:nvPr>
            <p:ph type="sldNum" sz="quarter" idx="12"/>
          </p:nvPr>
        </p:nvSpPr>
        <p:spPr/>
        <p:txBody>
          <a:bodyPr/>
          <a:lstStyle/>
          <a:p>
            <a:fld id="{F5379CBE-8167-455B-94BD-049BAEE94915}" type="slidenum">
              <a:rPr lang="en-US" smtClean="0"/>
              <a:pPr/>
              <a:t>‹#›</a:t>
            </a:fld>
            <a:endParaRPr lang="en-US"/>
          </a:p>
        </p:txBody>
      </p:sp>
    </p:spTree>
    <p:extLst>
      <p:ext uri="{BB962C8B-B14F-4D97-AF65-F5344CB8AC3E}">
        <p14:creationId xmlns:p14="http://schemas.microsoft.com/office/powerpoint/2010/main" val="9857984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867600C-C761-44E4-B264-4973CF3D8D94}" type="datetimeFigureOut">
              <a:rPr lang="en-US" smtClean="0"/>
              <a:pPr/>
              <a:t>10/31/2018</a:t>
            </a:fld>
            <a:endParaRPr lang="en-US"/>
          </a:p>
        </p:txBody>
      </p:sp>
      <p:sp>
        <p:nvSpPr>
          <p:cNvPr id="3" name="2 Marcador de pie de página"/>
          <p:cNvSpPr>
            <a:spLocks noGrp="1"/>
          </p:cNvSpPr>
          <p:nvPr>
            <p:ph type="ftr" sz="quarter" idx="11"/>
          </p:nvPr>
        </p:nvSpPr>
        <p:spPr/>
        <p:txBody>
          <a:bodyPr/>
          <a:lstStyle/>
          <a:p>
            <a:endParaRPr lang="en-US"/>
          </a:p>
        </p:txBody>
      </p:sp>
      <p:sp>
        <p:nvSpPr>
          <p:cNvPr id="4" name="3 Marcador de número de diapositiva"/>
          <p:cNvSpPr>
            <a:spLocks noGrp="1"/>
          </p:cNvSpPr>
          <p:nvPr>
            <p:ph type="sldNum" sz="quarter" idx="12"/>
          </p:nvPr>
        </p:nvSpPr>
        <p:spPr/>
        <p:txBody>
          <a:bodyPr/>
          <a:lstStyle/>
          <a:p>
            <a:fld id="{F5379CBE-8167-455B-94BD-049BAEE94915}" type="slidenum">
              <a:rPr lang="en-US" smtClean="0"/>
              <a:pPr/>
              <a:t>‹#›</a:t>
            </a:fld>
            <a:endParaRPr lang="en-US"/>
          </a:p>
        </p:txBody>
      </p:sp>
    </p:spTree>
    <p:extLst>
      <p:ext uri="{BB962C8B-B14F-4D97-AF65-F5344CB8AC3E}">
        <p14:creationId xmlns:p14="http://schemas.microsoft.com/office/powerpoint/2010/main" val="13631711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2" y="273049"/>
            <a:ext cx="3008313" cy="1162051"/>
          </a:xfrm>
        </p:spPr>
        <p:txBody>
          <a:bodyPr anchor="b"/>
          <a:lstStyle>
            <a:lvl1pPr algn="l">
              <a:defRPr sz="1500" b="1"/>
            </a:lvl1pPr>
          </a:lstStyle>
          <a:p>
            <a:r>
              <a:rPr lang="en-US" smtClean="0"/>
              <a:t>Click to edit Master title style</a:t>
            </a:r>
            <a:endParaRPr lang="es-CO" dirty="0"/>
          </a:p>
        </p:txBody>
      </p:sp>
      <p:sp>
        <p:nvSpPr>
          <p:cNvPr id="3" name="2 Marcador de contenido"/>
          <p:cNvSpPr>
            <a:spLocks noGrp="1"/>
          </p:cNvSpPr>
          <p:nvPr>
            <p:ph idx="1"/>
          </p:nvPr>
        </p:nvSpPr>
        <p:spPr>
          <a:xfrm>
            <a:off x="3575050" y="273053"/>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CO" dirty="0"/>
          </a:p>
        </p:txBody>
      </p:sp>
      <p:sp>
        <p:nvSpPr>
          <p:cNvPr id="4" name="3 Marcador de texto"/>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4 Marcador de fecha"/>
          <p:cNvSpPr>
            <a:spLocks noGrp="1"/>
          </p:cNvSpPr>
          <p:nvPr>
            <p:ph type="dt" sz="half" idx="10"/>
          </p:nvPr>
        </p:nvSpPr>
        <p:spPr/>
        <p:txBody>
          <a:bodyPr/>
          <a:lstStyle/>
          <a:p>
            <a:fld id="{D867600C-C761-44E4-B264-4973CF3D8D94}" type="datetimeFigureOut">
              <a:rPr lang="en-US" smtClean="0"/>
              <a:pPr/>
              <a:t>10/31/2018</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a:xfrm>
            <a:off x="152400" y="6492878"/>
            <a:ext cx="415650" cy="365125"/>
          </a:xfrm>
        </p:spPr>
        <p:txBody>
          <a:bodyPr/>
          <a:lstStyle/>
          <a:p>
            <a:fld id="{F5379CBE-8167-455B-94BD-049BAEE94915}" type="slidenum">
              <a:rPr lang="en-US" smtClean="0"/>
              <a:pPr/>
              <a:t>‹#›</a:t>
            </a:fld>
            <a:endParaRPr lang="en-US"/>
          </a:p>
        </p:txBody>
      </p:sp>
    </p:spTree>
    <p:extLst>
      <p:ext uri="{BB962C8B-B14F-4D97-AF65-F5344CB8AC3E}">
        <p14:creationId xmlns:p14="http://schemas.microsoft.com/office/powerpoint/2010/main" val="37110817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9"/>
          </a:xfrm>
        </p:spPr>
        <p:txBody>
          <a:bodyPr anchor="b"/>
          <a:lstStyle>
            <a:lvl1pPr algn="l">
              <a:defRPr sz="1500" b="1"/>
            </a:lvl1pPr>
          </a:lstStyle>
          <a:p>
            <a:r>
              <a:rPr lang="en-US" smtClean="0"/>
              <a:t>Click to edit Master title style</a:t>
            </a:r>
            <a:endParaRPr lang="es-CO" dirty="0"/>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s-CO" dirty="0"/>
          </a:p>
        </p:txBody>
      </p:sp>
      <p:sp>
        <p:nvSpPr>
          <p:cNvPr id="4" name="3 Marcador de texto"/>
          <p:cNvSpPr>
            <a:spLocks noGrp="1"/>
          </p:cNvSpPr>
          <p:nvPr>
            <p:ph type="body" sz="half" idx="2"/>
          </p:nvPr>
        </p:nvSpPr>
        <p:spPr>
          <a:xfrm>
            <a:off x="1792288" y="5367338"/>
            <a:ext cx="54864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4 Marcador de fecha"/>
          <p:cNvSpPr>
            <a:spLocks noGrp="1"/>
          </p:cNvSpPr>
          <p:nvPr>
            <p:ph type="dt" sz="half" idx="10"/>
          </p:nvPr>
        </p:nvSpPr>
        <p:spPr/>
        <p:txBody>
          <a:bodyPr/>
          <a:lstStyle/>
          <a:p>
            <a:fld id="{D867600C-C761-44E4-B264-4973CF3D8D94}" type="datetimeFigureOut">
              <a:rPr lang="en-US" smtClean="0"/>
              <a:pPr/>
              <a:t>10/31/2018</a:t>
            </a:fld>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F5379CBE-8167-455B-94BD-049BAEE94915}" type="slidenum">
              <a:rPr lang="en-US" smtClean="0"/>
              <a:pPr/>
              <a:t>‹#›</a:t>
            </a:fld>
            <a:endParaRPr lang="en-US"/>
          </a:p>
        </p:txBody>
      </p:sp>
    </p:spTree>
    <p:extLst>
      <p:ext uri="{BB962C8B-B14F-4D97-AF65-F5344CB8AC3E}">
        <p14:creationId xmlns:p14="http://schemas.microsoft.com/office/powerpoint/2010/main" val="5770653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A9A684"/>
        </a:solidFill>
        <a:effectLst/>
      </p:bgPr>
    </p:bg>
    <p:spTree>
      <p:nvGrpSpPr>
        <p:cNvPr id="1" name=""/>
        <p:cNvGrpSpPr/>
        <p:nvPr/>
      </p:nvGrpSpPr>
      <p:grpSpPr>
        <a:xfrm>
          <a:off x="0" y="0"/>
          <a:ext cx="0" cy="0"/>
          <a:chOff x="0" y="0"/>
          <a:chExt cx="0" cy="0"/>
        </a:xfrm>
      </p:grpSpPr>
      <p:sp>
        <p:nvSpPr>
          <p:cNvPr id="7" name="3 Rectángulo"/>
          <p:cNvSpPr/>
          <p:nvPr/>
        </p:nvSpPr>
        <p:spPr>
          <a:xfrm rot="10800000">
            <a:off x="0" y="2"/>
            <a:ext cx="9144000" cy="6430297"/>
          </a:xfrm>
          <a:prstGeom prst="rect">
            <a:avLst/>
          </a:prstGeom>
          <a:solidFill>
            <a:schemeClr val="bg1"/>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s-CO" sz="1350" dirty="0">
              <a:solidFill>
                <a:schemeClr val="tx2">
                  <a:lumMod val="75000"/>
                </a:schemeClr>
              </a:solidFill>
              <a:latin typeface="DIN" pitchFamily="2" charset="0"/>
            </a:endParaRPr>
          </a:p>
        </p:txBody>
      </p:sp>
      <p:sp>
        <p:nvSpPr>
          <p:cNvPr id="2" name="1 Marcador de título"/>
          <p:cNvSpPr>
            <a:spLocks noGrp="1"/>
          </p:cNvSpPr>
          <p:nvPr>
            <p:ph type="title"/>
          </p:nvPr>
        </p:nvSpPr>
        <p:spPr>
          <a:xfrm>
            <a:off x="685800" y="46037"/>
            <a:ext cx="8382000" cy="715963"/>
          </a:xfrm>
          <a:prstGeom prst="rect">
            <a:avLst/>
          </a:prstGeom>
        </p:spPr>
        <p:txBody>
          <a:bodyPr vert="horz" lIns="91440" tIns="45720" rIns="91440" bIns="45720" rtlCol="0" anchor="ctr">
            <a:noAutofit/>
          </a:bodyPr>
          <a:lstStyle/>
          <a:p>
            <a:r>
              <a:rPr lang="es-ES" dirty="0" smtClean="0"/>
              <a:t>Haga </a:t>
            </a:r>
            <a:r>
              <a:rPr lang="es-ES" noProof="0" dirty="0" smtClean="0"/>
              <a:t>clic</a:t>
            </a:r>
            <a:r>
              <a:rPr lang="es-ES" dirty="0" smtClean="0"/>
              <a:t> para modificar el estilo de título del patrón</a:t>
            </a:r>
            <a:endParaRPr lang="es-CO" dirty="0"/>
          </a:p>
        </p:txBody>
      </p:sp>
      <p:sp>
        <p:nvSpPr>
          <p:cNvPr id="3" name="2 Marcador de texto"/>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CO" dirty="0"/>
          </a:p>
        </p:txBody>
      </p:sp>
      <p:sp>
        <p:nvSpPr>
          <p:cNvPr id="4" name="3 Marcador de fecha"/>
          <p:cNvSpPr>
            <a:spLocks noGrp="1"/>
          </p:cNvSpPr>
          <p:nvPr>
            <p:ph type="dt" sz="half" idx="2"/>
          </p:nvPr>
        </p:nvSpPr>
        <p:spPr>
          <a:xfrm>
            <a:off x="3981912" y="6453154"/>
            <a:ext cx="2133600" cy="365125"/>
          </a:xfrm>
          <a:prstGeom prst="rect">
            <a:avLst/>
          </a:prstGeom>
        </p:spPr>
        <p:txBody>
          <a:bodyPr vert="horz" lIns="91440" tIns="45720" rIns="91440" bIns="45720" rtlCol="0" anchor="ctr"/>
          <a:lstStyle>
            <a:lvl1pPr algn="l">
              <a:defRPr sz="900">
                <a:solidFill>
                  <a:schemeClr val="tx2">
                    <a:lumMod val="50000"/>
                  </a:schemeClr>
                </a:solidFill>
                <a:latin typeface="DIN" pitchFamily="2" charset="0"/>
              </a:defRPr>
            </a:lvl1pPr>
          </a:lstStyle>
          <a:p>
            <a:fld id="{D867600C-C761-44E4-B264-4973CF3D8D94}" type="datetimeFigureOut">
              <a:rPr lang="en-US" smtClean="0"/>
              <a:pPr/>
              <a:t>10/31/2018</a:t>
            </a:fld>
            <a:endParaRPr lang="en-US"/>
          </a:p>
        </p:txBody>
      </p:sp>
      <p:sp>
        <p:nvSpPr>
          <p:cNvPr id="5" name="4 Marcador de pie de página"/>
          <p:cNvSpPr>
            <a:spLocks noGrp="1"/>
          </p:cNvSpPr>
          <p:nvPr>
            <p:ph type="ftr" sz="quarter" idx="3"/>
          </p:nvPr>
        </p:nvSpPr>
        <p:spPr>
          <a:xfrm>
            <a:off x="3124200" y="6444840"/>
            <a:ext cx="2895600" cy="365125"/>
          </a:xfrm>
          <a:prstGeom prst="rect">
            <a:avLst/>
          </a:prstGeom>
        </p:spPr>
        <p:txBody>
          <a:bodyPr vert="horz" lIns="91440" tIns="45720" rIns="91440" bIns="45720" rtlCol="0" anchor="ctr"/>
          <a:lstStyle>
            <a:lvl1pPr algn="ctr">
              <a:defRPr sz="900">
                <a:solidFill>
                  <a:schemeClr val="tx1">
                    <a:tint val="75000"/>
                  </a:schemeClr>
                </a:solidFill>
                <a:latin typeface="DIN" pitchFamily="2" charset="0"/>
              </a:defRPr>
            </a:lvl1pPr>
          </a:lstStyle>
          <a:p>
            <a:endParaRPr lang="en-US"/>
          </a:p>
        </p:txBody>
      </p:sp>
      <p:sp>
        <p:nvSpPr>
          <p:cNvPr id="6" name="5 Marcador de número de diapositiva"/>
          <p:cNvSpPr>
            <a:spLocks noGrp="1"/>
          </p:cNvSpPr>
          <p:nvPr>
            <p:ph type="sldNum" sz="quarter" idx="4"/>
          </p:nvPr>
        </p:nvSpPr>
        <p:spPr>
          <a:xfrm>
            <a:off x="3089695" y="6492878"/>
            <a:ext cx="415650" cy="365125"/>
          </a:xfrm>
          <a:prstGeom prst="rect">
            <a:avLst/>
          </a:prstGeom>
        </p:spPr>
        <p:txBody>
          <a:bodyPr vert="horz" lIns="91440" tIns="45720" rIns="91440" bIns="45720" rtlCol="0" anchor="ctr"/>
          <a:lstStyle>
            <a:lvl1pPr algn="r">
              <a:defRPr sz="900">
                <a:solidFill>
                  <a:schemeClr val="tx2">
                    <a:lumMod val="50000"/>
                  </a:schemeClr>
                </a:solidFill>
                <a:latin typeface="DIN" pitchFamily="2" charset="0"/>
              </a:defRPr>
            </a:lvl1pPr>
          </a:lstStyle>
          <a:p>
            <a:fld id="{F5379CBE-8167-455B-94BD-049BAEE94915}" type="slidenum">
              <a:rPr lang="en-US" smtClean="0"/>
              <a:pPr/>
              <a:t>‹#›</a:t>
            </a:fld>
            <a:endParaRPr lang="en-US"/>
          </a:p>
        </p:txBody>
      </p:sp>
      <p:grpSp>
        <p:nvGrpSpPr>
          <p:cNvPr id="8" name="Group 16"/>
          <p:cNvGrpSpPr/>
          <p:nvPr/>
        </p:nvGrpSpPr>
        <p:grpSpPr>
          <a:xfrm>
            <a:off x="76200" y="838200"/>
            <a:ext cx="8991600" cy="152400"/>
            <a:chOff x="914400" y="990600"/>
            <a:chExt cx="8153400" cy="152400"/>
          </a:xfrm>
        </p:grpSpPr>
        <p:sp>
          <p:nvSpPr>
            <p:cNvPr id="13" name="Rectangle 12"/>
            <p:cNvSpPr/>
            <p:nvPr userDrawn="1"/>
          </p:nvSpPr>
          <p:spPr>
            <a:xfrm>
              <a:off x="914400" y="990600"/>
              <a:ext cx="8153400" cy="54864"/>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p:cNvSpPr/>
            <p:nvPr userDrawn="1"/>
          </p:nvSpPr>
          <p:spPr>
            <a:xfrm>
              <a:off x="914400" y="1066800"/>
              <a:ext cx="8153400" cy="36576"/>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p:cNvSpPr/>
            <p:nvPr userDrawn="1"/>
          </p:nvSpPr>
          <p:spPr>
            <a:xfrm>
              <a:off x="914400" y="1088136"/>
              <a:ext cx="8153400" cy="54864"/>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21" name="Picture 20" descr="BCGBravoConsultingG.jpg"/>
          <p:cNvPicPr/>
          <p:nvPr/>
        </p:nvPicPr>
        <p:blipFill>
          <a:blip r:embed="rId14" cstate="screen"/>
          <a:stretch>
            <a:fillRect/>
          </a:stretch>
        </p:blipFill>
        <p:spPr>
          <a:xfrm>
            <a:off x="76200" y="75570"/>
            <a:ext cx="579120" cy="725019"/>
          </a:xfrm>
          <a:prstGeom prst="rect">
            <a:avLst/>
          </a:prstGeom>
          <a:ln>
            <a:solidFill>
              <a:schemeClr val="bg2">
                <a:lumMod val="50000"/>
              </a:schemeClr>
            </a:solidFill>
          </a:ln>
        </p:spPr>
      </p:pic>
    </p:spTree>
    <p:extLst>
      <p:ext uri="{BB962C8B-B14F-4D97-AF65-F5344CB8AC3E}">
        <p14:creationId xmlns:p14="http://schemas.microsoft.com/office/powerpoint/2010/main" val="40148651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txStyles>
    <p:titleStyle>
      <a:lvl1pPr algn="ctr" defTabSz="685800" rtl="0" eaLnBrk="1" latinLnBrk="0" hangingPunct="1">
        <a:spcBef>
          <a:spcPct val="0"/>
        </a:spcBef>
        <a:buNone/>
        <a:defRPr sz="2850" kern="1200" cap="all" baseline="0">
          <a:solidFill>
            <a:schemeClr val="tx2">
              <a:lumMod val="50000"/>
            </a:schemeClr>
          </a:solidFill>
          <a:latin typeface="DIN" pitchFamily="2" charset="0"/>
          <a:ea typeface="+mj-ea"/>
          <a:cs typeface="Arial" pitchFamily="34" charset="0"/>
        </a:defRPr>
      </a:lvl1pPr>
    </p:titleStyle>
    <p:bodyStyle>
      <a:lvl1pPr marL="257175" indent="-257175" algn="l" defTabSz="685800" rtl="0" eaLnBrk="1" latinLnBrk="0" hangingPunct="1">
        <a:spcBef>
          <a:spcPct val="20000"/>
        </a:spcBef>
        <a:buClr>
          <a:schemeClr val="bg2">
            <a:lumMod val="25000"/>
          </a:schemeClr>
        </a:buClr>
        <a:buFont typeface="Arial" pitchFamily="34" charset="0"/>
        <a:buChar char="•"/>
        <a:defRPr sz="2400" kern="1200">
          <a:solidFill>
            <a:schemeClr val="tx2">
              <a:lumMod val="50000"/>
            </a:schemeClr>
          </a:solidFill>
          <a:latin typeface="DIN" pitchFamily="2" charset="0"/>
          <a:ea typeface="+mn-ea"/>
          <a:cs typeface="Arial" pitchFamily="34" charset="0"/>
        </a:defRPr>
      </a:lvl1pPr>
      <a:lvl2pPr marL="557213" indent="-214313" algn="l" defTabSz="685800" rtl="0" eaLnBrk="1" latinLnBrk="0" hangingPunct="1">
        <a:spcBef>
          <a:spcPct val="20000"/>
        </a:spcBef>
        <a:buClr>
          <a:schemeClr val="bg2">
            <a:lumMod val="25000"/>
          </a:schemeClr>
        </a:buClr>
        <a:buFont typeface="DIN" pitchFamily="2" charset="0"/>
        <a:buChar char="–"/>
        <a:defRPr sz="2100" kern="1200">
          <a:solidFill>
            <a:srgbClr val="A9A684"/>
          </a:solidFill>
          <a:latin typeface="DIN" pitchFamily="2" charset="0"/>
          <a:ea typeface="+mn-ea"/>
          <a:cs typeface="+mn-cs"/>
        </a:defRPr>
      </a:lvl2pPr>
      <a:lvl3pPr marL="857250" indent="-171450" algn="l" defTabSz="685800" rtl="0" eaLnBrk="1" latinLnBrk="0" hangingPunct="1">
        <a:spcBef>
          <a:spcPct val="20000"/>
        </a:spcBef>
        <a:buClr>
          <a:schemeClr val="bg2">
            <a:lumMod val="25000"/>
          </a:schemeClr>
        </a:buClr>
        <a:buFont typeface="DIN" pitchFamily="2" charset="0"/>
        <a:buChar char="»"/>
        <a:defRPr sz="1800" kern="1200">
          <a:solidFill>
            <a:srgbClr val="A9A684"/>
          </a:solidFill>
          <a:latin typeface="DIN" pitchFamily="2" charset="0"/>
          <a:ea typeface="+mn-ea"/>
          <a:cs typeface="+mn-cs"/>
        </a:defRPr>
      </a:lvl3pPr>
      <a:lvl4pPr marL="1200150" indent="-171450" algn="l" defTabSz="685800" rtl="0" eaLnBrk="1" latinLnBrk="0" hangingPunct="1">
        <a:spcBef>
          <a:spcPct val="20000"/>
        </a:spcBef>
        <a:buClr>
          <a:schemeClr val="bg2">
            <a:lumMod val="25000"/>
          </a:schemeClr>
        </a:buClr>
        <a:buFont typeface="Wingdings" pitchFamily="2" charset="2"/>
        <a:buChar char="Ø"/>
        <a:defRPr sz="1500" kern="1200">
          <a:solidFill>
            <a:srgbClr val="A9A684"/>
          </a:solidFill>
          <a:latin typeface="DIN" pitchFamily="2" charset="0"/>
          <a:ea typeface="+mn-ea"/>
          <a:cs typeface="+mn-cs"/>
        </a:defRPr>
      </a:lvl4pPr>
      <a:lvl5pPr marL="1543050" indent="-171450" algn="l" defTabSz="685800" rtl="0" eaLnBrk="1" latinLnBrk="0" hangingPunct="1">
        <a:spcBef>
          <a:spcPct val="20000"/>
        </a:spcBef>
        <a:buFont typeface="Arial" pitchFamily="34" charset="0"/>
        <a:buChar char="»"/>
        <a:defRPr sz="1500" kern="1200">
          <a:solidFill>
            <a:srgbClr val="A9A684"/>
          </a:solidFill>
          <a:latin typeface="DIN" pitchFamily="2"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s-C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gif"/><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BMP"/><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8655" y="1447801"/>
            <a:ext cx="7772400" cy="2209800"/>
          </a:xfrm>
        </p:spPr>
        <p:txBody>
          <a:bodyPr>
            <a:noAutofit/>
          </a:bodyPr>
          <a:lstStyle/>
          <a:p>
            <a:r>
              <a:rPr lang="en-US" sz="3300" dirty="0">
                <a:solidFill>
                  <a:schemeClr val="bg2">
                    <a:lumMod val="50000"/>
                  </a:schemeClr>
                </a:solidFill>
              </a:rPr>
              <a:t/>
            </a:r>
            <a:br>
              <a:rPr lang="en-US" sz="3300" dirty="0">
                <a:solidFill>
                  <a:schemeClr val="bg2">
                    <a:lumMod val="50000"/>
                  </a:schemeClr>
                </a:solidFill>
              </a:rPr>
            </a:br>
            <a:r>
              <a:rPr lang="en-US" sz="3300" dirty="0">
                <a:solidFill>
                  <a:schemeClr val="bg2">
                    <a:lumMod val="50000"/>
                  </a:schemeClr>
                </a:solidFill>
              </a:rPr>
              <a:t>a proactive process to identify the opportunities that will bring the highest return</a:t>
            </a:r>
            <a:br>
              <a:rPr lang="en-US" sz="3300" dirty="0">
                <a:solidFill>
                  <a:schemeClr val="bg2">
                    <a:lumMod val="50000"/>
                  </a:schemeClr>
                </a:solidFill>
              </a:rPr>
            </a:br>
            <a:r>
              <a:rPr lang="en-US" sz="3300" dirty="0">
                <a:solidFill>
                  <a:schemeClr val="bg2">
                    <a:lumMod val="50000"/>
                  </a:schemeClr>
                </a:solidFill>
              </a:rPr>
              <a:t/>
            </a:r>
            <a:br>
              <a:rPr lang="en-US" sz="3300" dirty="0">
                <a:solidFill>
                  <a:schemeClr val="bg2">
                    <a:lumMod val="50000"/>
                  </a:schemeClr>
                </a:solidFill>
              </a:rPr>
            </a:br>
            <a:endParaRPr lang="en-US" sz="3300" dirty="0">
              <a:solidFill>
                <a:schemeClr val="bg2">
                  <a:lumMod val="50000"/>
                </a:schemeClr>
              </a:solidFill>
            </a:endParaRPr>
          </a:p>
        </p:txBody>
      </p:sp>
      <p:sp>
        <p:nvSpPr>
          <p:cNvPr id="3" name="Subtitle 2"/>
          <p:cNvSpPr>
            <a:spLocks noGrp="1"/>
          </p:cNvSpPr>
          <p:nvPr>
            <p:ph type="subTitle" idx="1"/>
          </p:nvPr>
        </p:nvSpPr>
        <p:spPr>
          <a:xfrm>
            <a:off x="1371600" y="3276600"/>
            <a:ext cx="6477000" cy="1981200"/>
          </a:xfrm>
        </p:spPr>
        <p:txBody>
          <a:bodyPr>
            <a:normAutofit fontScale="70000" lnSpcReduction="20000"/>
          </a:bodyPr>
          <a:lstStyle/>
          <a:p>
            <a:r>
              <a:rPr lang="en-US" sz="4400" dirty="0" smtClean="0">
                <a:solidFill>
                  <a:schemeClr val="tx2">
                    <a:lumMod val="50000"/>
                  </a:schemeClr>
                </a:solidFill>
              </a:rPr>
              <a:t>By </a:t>
            </a:r>
          </a:p>
          <a:p>
            <a:r>
              <a:rPr lang="en-US" sz="4400" dirty="0" smtClean="0">
                <a:solidFill>
                  <a:schemeClr val="tx2">
                    <a:lumMod val="50000"/>
                  </a:schemeClr>
                </a:solidFill>
              </a:rPr>
              <a:t>Bravo Consulting Group</a:t>
            </a:r>
          </a:p>
          <a:p>
            <a:r>
              <a:rPr lang="en-US" sz="4400" dirty="0" smtClean="0">
                <a:solidFill>
                  <a:schemeClr val="tx2">
                    <a:lumMod val="50000"/>
                  </a:schemeClr>
                </a:solidFill>
              </a:rPr>
              <a:t>For</a:t>
            </a:r>
          </a:p>
          <a:p>
            <a:r>
              <a:rPr lang="en-US" sz="4400" dirty="0" smtClean="0">
                <a:solidFill>
                  <a:schemeClr val="tx2">
                    <a:lumMod val="50000"/>
                  </a:schemeClr>
                </a:solidFill>
              </a:rPr>
              <a:t>My Client</a:t>
            </a:r>
            <a:endParaRPr lang="en-US" sz="4400" dirty="0">
              <a:solidFill>
                <a:schemeClr val="tx2">
                  <a:lumMod val="50000"/>
                </a:schemeClr>
              </a:solidFill>
            </a:endParaRPr>
          </a:p>
        </p:txBody>
      </p:sp>
      <p:sp>
        <p:nvSpPr>
          <p:cNvPr id="4" name="Title 1"/>
          <p:cNvSpPr txBox="1">
            <a:spLocks/>
          </p:cNvSpPr>
          <p:nvPr/>
        </p:nvSpPr>
        <p:spPr>
          <a:xfrm>
            <a:off x="762000" y="76201"/>
            <a:ext cx="8229600" cy="689372"/>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3800" kern="1200" cap="all" baseline="0">
                <a:solidFill>
                  <a:schemeClr val="bg1"/>
                </a:solidFill>
                <a:latin typeface="DIN" pitchFamily="2" charset="0"/>
                <a:ea typeface="+mj-ea"/>
                <a:cs typeface="Arial" pitchFamily="34" charset="0"/>
              </a:defRPr>
            </a:lvl1pPr>
          </a:lstStyle>
          <a:p>
            <a:r>
              <a:rPr lang="en-US" sz="4400" dirty="0">
                <a:solidFill>
                  <a:schemeClr val="bg2">
                    <a:lumMod val="50000"/>
                  </a:schemeClr>
                </a:solidFill>
              </a:rPr>
              <a:t>Network planning</a:t>
            </a:r>
          </a:p>
        </p:txBody>
      </p:sp>
    </p:spTree>
    <p:extLst>
      <p:ext uri="{BB962C8B-B14F-4D97-AF65-F5344CB8AC3E}">
        <p14:creationId xmlns:p14="http://schemas.microsoft.com/office/powerpoint/2010/main" val="21304858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Census data</a:t>
            </a:r>
            <a:endParaRPr lang="en-US" sz="36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2932" y="1752600"/>
            <a:ext cx="8924868"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57400" y="1194683"/>
            <a:ext cx="4648200" cy="369332"/>
          </a:xfrm>
          <a:prstGeom prst="rect">
            <a:avLst/>
          </a:prstGeom>
          <a:noFill/>
        </p:spPr>
        <p:txBody>
          <a:bodyPr wrap="square" rtlCol="0">
            <a:spAutoFit/>
          </a:bodyPr>
          <a:lstStyle/>
          <a:p>
            <a:r>
              <a:rPr lang="en-US" dirty="0"/>
              <a:t>Population, Households, </a:t>
            </a:r>
            <a:r>
              <a:rPr lang="en-US" dirty="0" smtClean="0"/>
              <a:t>income -</a:t>
            </a:r>
            <a:r>
              <a:rPr lang="en-US" dirty="0" smtClean="0">
                <a:sym typeface="Wingdings" panose="05000000000000000000" pitchFamily="2" charset="2"/>
              </a:rPr>
              <a:t> Autos</a:t>
            </a:r>
            <a:endParaRPr lang="en-US" dirty="0"/>
          </a:p>
        </p:txBody>
      </p:sp>
    </p:spTree>
    <p:extLst>
      <p:ext uri="{BB962C8B-B14F-4D97-AF65-F5344CB8AC3E}">
        <p14:creationId xmlns:p14="http://schemas.microsoft.com/office/powerpoint/2010/main" val="23746262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Traffic counts of all Streets in the market</a:t>
            </a:r>
            <a:endParaRPr lang="en-US"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1066800"/>
            <a:ext cx="7677890" cy="5295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42281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6037"/>
            <a:ext cx="8305800" cy="715963"/>
          </a:xfrm>
        </p:spPr>
        <p:txBody>
          <a:bodyPr/>
          <a:lstStyle/>
          <a:p>
            <a:r>
              <a:rPr lang="en-US" sz="2800" b="1" dirty="0" smtClean="0"/>
              <a:t>BCG model creation Process</a:t>
            </a:r>
            <a:endParaRPr lang="en-US" sz="2800" b="1" dirty="0"/>
          </a:p>
        </p:txBody>
      </p:sp>
      <p:grpSp>
        <p:nvGrpSpPr>
          <p:cNvPr id="3" name="Group 2"/>
          <p:cNvGrpSpPr/>
          <p:nvPr/>
        </p:nvGrpSpPr>
        <p:grpSpPr>
          <a:xfrm>
            <a:off x="1478075" y="1689503"/>
            <a:ext cx="6277374" cy="3546053"/>
            <a:chOff x="1478075" y="1689503"/>
            <a:chExt cx="6277374" cy="3546053"/>
          </a:xfrm>
        </p:grpSpPr>
        <p:sp>
          <p:nvSpPr>
            <p:cNvPr id="4" name="Freeform 12"/>
            <p:cNvSpPr>
              <a:spLocks/>
            </p:cNvSpPr>
            <p:nvPr/>
          </p:nvSpPr>
          <p:spPr bwMode="auto">
            <a:xfrm>
              <a:off x="5249516" y="1711819"/>
              <a:ext cx="2505933" cy="1756916"/>
            </a:xfrm>
            <a:custGeom>
              <a:avLst/>
              <a:gdLst>
                <a:gd name="T0" fmla="*/ 1586 w 2377"/>
                <a:gd name="T1" fmla="*/ 1797 h 1975"/>
                <a:gd name="T2" fmla="*/ 1564 w 2377"/>
                <a:gd name="T3" fmla="*/ 1845 h 1975"/>
                <a:gd name="T4" fmla="*/ 1522 w 2377"/>
                <a:gd name="T5" fmla="*/ 1886 h 1975"/>
                <a:gd name="T6" fmla="*/ 1489 w 2377"/>
                <a:gd name="T7" fmla="*/ 1906 h 1975"/>
                <a:gd name="T8" fmla="*/ 1470 w 2377"/>
                <a:gd name="T9" fmla="*/ 1933 h 1975"/>
                <a:gd name="T10" fmla="*/ 1473 w 2377"/>
                <a:gd name="T11" fmla="*/ 1957 h 1975"/>
                <a:gd name="T12" fmla="*/ 1500 w 2377"/>
                <a:gd name="T13" fmla="*/ 1973 h 1975"/>
                <a:gd name="T14" fmla="*/ 2377 w 2377"/>
                <a:gd name="T15" fmla="*/ 0 h 1975"/>
                <a:gd name="T16" fmla="*/ 395 w 2377"/>
                <a:gd name="T17" fmla="*/ 855 h 1975"/>
                <a:gd name="T18" fmla="*/ 390 w 2377"/>
                <a:gd name="T19" fmla="*/ 886 h 1975"/>
                <a:gd name="T20" fmla="*/ 371 w 2377"/>
                <a:gd name="T21" fmla="*/ 907 h 1975"/>
                <a:gd name="T22" fmla="*/ 346 w 2377"/>
                <a:gd name="T23" fmla="*/ 904 h 1975"/>
                <a:gd name="T24" fmla="*/ 320 w 2377"/>
                <a:gd name="T25" fmla="*/ 877 h 1975"/>
                <a:gd name="T26" fmla="*/ 298 w 2377"/>
                <a:gd name="T27" fmla="*/ 842 h 1975"/>
                <a:gd name="T28" fmla="*/ 254 w 2377"/>
                <a:gd name="T29" fmla="*/ 806 h 1975"/>
                <a:gd name="T30" fmla="*/ 201 w 2377"/>
                <a:gd name="T31" fmla="*/ 788 h 1975"/>
                <a:gd name="T32" fmla="*/ 148 w 2377"/>
                <a:gd name="T33" fmla="*/ 792 h 1975"/>
                <a:gd name="T34" fmla="*/ 83 w 2377"/>
                <a:gd name="T35" fmla="*/ 827 h 1975"/>
                <a:gd name="T36" fmla="*/ 32 w 2377"/>
                <a:gd name="T37" fmla="*/ 888 h 1975"/>
                <a:gd name="T38" fmla="*/ 5 w 2377"/>
                <a:gd name="T39" fmla="*/ 970 h 1975"/>
                <a:gd name="T40" fmla="*/ 2 w 2377"/>
                <a:gd name="T41" fmla="*/ 1040 h 1975"/>
                <a:gd name="T42" fmla="*/ 23 w 2377"/>
                <a:gd name="T43" fmla="*/ 1126 h 1975"/>
                <a:gd name="T44" fmla="*/ 68 w 2377"/>
                <a:gd name="T45" fmla="*/ 1193 h 1975"/>
                <a:gd name="T46" fmla="*/ 130 w 2377"/>
                <a:gd name="T47" fmla="*/ 1236 h 1975"/>
                <a:gd name="T48" fmla="*/ 184 w 2377"/>
                <a:gd name="T49" fmla="*/ 1245 h 1975"/>
                <a:gd name="T50" fmla="*/ 243 w 2377"/>
                <a:gd name="T51" fmla="*/ 1233 h 1975"/>
                <a:gd name="T52" fmla="*/ 283 w 2377"/>
                <a:gd name="T53" fmla="*/ 1206 h 1975"/>
                <a:gd name="T54" fmla="*/ 314 w 2377"/>
                <a:gd name="T55" fmla="*/ 1166 h 1975"/>
                <a:gd name="T56" fmla="*/ 340 w 2377"/>
                <a:gd name="T57" fmla="*/ 1133 h 1975"/>
                <a:gd name="T58" fmla="*/ 365 w 2377"/>
                <a:gd name="T59" fmla="*/ 1124 h 1975"/>
                <a:gd name="T60" fmla="*/ 388 w 2377"/>
                <a:gd name="T61" fmla="*/ 1139 h 1975"/>
                <a:gd name="T62" fmla="*/ 395 w 2377"/>
                <a:gd name="T63" fmla="*/ 1178 h 1975"/>
                <a:gd name="T64" fmla="*/ 1199 w 2377"/>
                <a:gd name="T65" fmla="*/ 1975 h 1975"/>
                <a:gd name="T66" fmla="*/ 1229 w 2377"/>
                <a:gd name="T67" fmla="*/ 1970 h 1975"/>
                <a:gd name="T68" fmla="*/ 1250 w 2377"/>
                <a:gd name="T69" fmla="*/ 1951 h 1975"/>
                <a:gd name="T70" fmla="*/ 1247 w 2377"/>
                <a:gd name="T71" fmla="*/ 1925 h 1975"/>
                <a:gd name="T72" fmla="*/ 1222 w 2377"/>
                <a:gd name="T73" fmla="*/ 1900 h 1975"/>
                <a:gd name="T74" fmla="*/ 1186 w 2377"/>
                <a:gd name="T75" fmla="*/ 1878 h 1975"/>
                <a:gd name="T76" fmla="*/ 1150 w 2377"/>
                <a:gd name="T77" fmla="*/ 1834 h 1975"/>
                <a:gd name="T78" fmla="*/ 1132 w 2377"/>
                <a:gd name="T79" fmla="*/ 1780 h 1975"/>
                <a:gd name="T80" fmla="*/ 1135 w 2377"/>
                <a:gd name="T81" fmla="*/ 1728 h 1975"/>
                <a:gd name="T82" fmla="*/ 1169 w 2377"/>
                <a:gd name="T83" fmla="*/ 1662 h 1975"/>
                <a:gd name="T84" fmla="*/ 1232 w 2377"/>
                <a:gd name="T85" fmla="*/ 1611 h 1975"/>
                <a:gd name="T86" fmla="*/ 1314 w 2377"/>
                <a:gd name="T87" fmla="*/ 1585 h 1975"/>
                <a:gd name="T88" fmla="*/ 1383 w 2377"/>
                <a:gd name="T89" fmla="*/ 1582 h 1975"/>
                <a:gd name="T90" fmla="*/ 1470 w 2377"/>
                <a:gd name="T91" fmla="*/ 1602 h 1975"/>
                <a:gd name="T92" fmla="*/ 1537 w 2377"/>
                <a:gd name="T93" fmla="*/ 1647 h 1975"/>
                <a:gd name="T94" fmla="*/ 1579 w 2377"/>
                <a:gd name="T95" fmla="*/ 1710 h 1975"/>
                <a:gd name="T96" fmla="*/ 1589 w 2377"/>
                <a:gd name="T97" fmla="*/ 1764 h 1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77" h="1975">
                  <a:moveTo>
                    <a:pt x="1589" y="1764"/>
                  </a:moveTo>
                  <a:lnTo>
                    <a:pt x="1589" y="1764"/>
                  </a:lnTo>
                  <a:lnTo>
                    <a:pt x="1588" y="1780"/>
                  </a:lnTo>
                  <a:lnTo>
                    <a:pt x="1586" y="1797"/>
                  </a:lnTo>
                  <a:lnTo>
                    <a:pt x="1582" y="1810"/>
                  </a:lnTo>
                  <a:lnTo>
                    <a:pt x="1577" y="1822"/>
                  </a:lnTo>
                  <a:lnTo>
                    <a:pt x="1571" y="1834"/>
                  </a:lnTo>
                  <a:lnTo>
                    <a:pt x="1564" y="1845"/>
                  </a:lnTo>
                  <a:lnTo>
                    <a:pt x="1556" y="1855"/>
                  </a:lnTo>
                  <a:lnTo>
                    <a:pt x="1549" y="1863"/>
                  </a:lnTo>
                  <a:lnTo>
                    <a:pt x="1534" y="1878"/>
                  </a:lnTo>
                  <a:lnTo>
                    <a:pt x="1522" y="1886"/>
                  </a:lnTo>
                  <a:lnTo>
                    <a:pt x="1509" y="1894"/>
                  </a:lnTo>
                  <a:lnTo>
                    <a:pt x="1509" y="1894"/>
                  </a:lnTo>
                  <a:lnTo>
                    <a:pt x="1498" y="1900"/>
                  </a:lnTo>
                  <a:lnTo>
                    <a:pt x="1489" y="1906"/>
                  </a:lnTo>
                  <a:lnTo>
                    <a:pt x="1483" y="1912"/>
                  </a:lnTo>
                  <a:lnTo>
                    <a:pt x="1477" y="1919"/>
                  </a:lnTo>
                  <a:lnTo>
                    <a:pt x="1473" y="1925"/>
                  </a:lnTo>
                  <a:lnTo>
                    <a:pt x="1470" y="1933"/>
                  </a:lnTo>
                  <a:lnTo>
                    <a:pt x="1468" y="1939"/>
                  </a:lnTo>
                  <a:lnTo>
                    <a:pt x="1468" y="1945"/>
                  </a:lnTo>
                  <a:lnTo>
                    <a:pt x="1470" y="1951"/>
                  </a:lnTo>
                  <a:lnTo>
                    <a:pt x="1473" y="1957"/>
                  </a:lnTo>
                  <a:lnTo>
                    <a:pt x="1477" y="1963"/>
                  </a:lnTo>
                  <a:lnTo>
                    <a:pt x="1483" y="1967"/>
                  </a:lnTo>
                  <a:lnTo>
                    <a:pt x="1491" y="1970"/>
                  </a:lnTo>
                  <a:lnTo>
                    <a:pt x="1500" y="1973"/>
                  </a:lnTo>
                  <a:lnTo>
                    <a:pt x="1509" y="1975"/>
                  </a:lnTo>
                  <a:lnTo>
                    <a:pt x="1521" y="1975"/>
                  </a:lnTo>
                  <a:lnTo>
                    <a:pt x="2377" y="1975"/>
                  </a:lnTo>
                  <a:lnTo>
                    <a:pt x="2377" y="0"/>
                  </a:lnTo>
                  <a:lnTo>
                    <a:pt x="398" y="0"/>
                  </a:lnTo>
                  <a:lnTo>
                    <a:pt x="398" y="454"/>
                  </a:lnTo>
                  <a:lnTo>
                    <a:pt x="395" y="454"/>
                  </a:lnTo>
                  <a:lnTo>
                    <a:pt x="395" y="855"/>
                  </a:lnTo>
                  <a:lnTo>
                    <a:pt x="395" y="855"/>
                  </a:lnTo>
                  <a:lnTo>
                    <a:pt x="395" y="867"/>
                  </a:lnTo>
                  <a:lnTo>
                    <a:pt x="393" y="877"/>
                  </a:lnTo>
                  <a:lnTo>
                    <a:pt x="390" y="886"/>
                  </a:lnTo>
                  <a:lnTo>
                    <a:pt x="388" y="894"/>
                  </a:lnTo>
                  <a:lnTo>
                    <a:pt x="383" y="900"/>
                  </a:lnTo>
                  <a:lnTo>
                    <a:pt x="377" y="904"/>
                  </a:lnTo>
                  <a:lnTo>
                    <a:pt x="371" y="907"/>
                  </a:lnTo>
                  <a:lnTo>
                    <a:pt x="365" y="909"/>
                  </a:lnTo>
                  <a:lnTo>
                    <a:pt x="359" y="909"/>
                  </a:lnTo>
                  <a:lnTo>
                    <a:pt x="353" y="907"/>
                  </a:lnTo>
                  <a:lnTo>
                    <a:pt x="346" y="904"/>
                  </a:lnTo>
                  <a:lnTo>
                    <a:pt x="340" y="900"/>
                  </a:lnTo>
                  <a:lnTo>
                    <a:pt x="332" y="894"/>
                  </a:lnTo>
                  <a:lnTo>
                    <a:pt x="326" y="886"/>
                  </a:lnTo>
                  <a:lnTo>
                    <a:pt x="320" y="877"/>
                  </a:lnTo>
                  <a:lnTo>
                    <a:pt x="314" y="867"/>
                  </a:lnTo>
                  <a:lnTo>
                    <a:pt x="314" y="867"/>
                  </a:lnTo>
                  <a:lnTo>
                    <a:pt x="307" y="855"/>
                  </a:lnTo>
                  <a:lnTo>
                    <a:pt x="298" y="842"/>
                  </a:lnTo>
                  <a:lnTo>
                    <a:pt x="283" y="827"/>
                  </a:lnTo>
                  <a:lnTo>
                    <a:pt x="275" y="819"/>
                  </a:lnTo>
                  <a:lnTo>
                    <a:pt x="265" y="813"/>
                  </a:lnTo>
                  <a:lnTo>
                    <a:pt x="254" y="806"/>
                  </a:lnTo>
                  <a:lnTo>
                    <a:pt x="243" y="800"/>
                  </a:lnTo>
                  <a:lnTo>
                    <a:pt x="231" y="795"/>
                  </a:lnTo>
                  <a:lnTo>
                    <a:pt x="217" y="791"/>
                  </a:lnTo>
                  <a:lnTo>
                    <a:pt x="201" y="788"/>
                  </a:lnTo>
                  <a:lnTo>
                    <a:pt x="184" y="788"/>
                  </a:lnTo>
                  <a:lnTo>
                    <a:pt x="184" y="788"/>
                  </a:lnTo>
                  <a:lnTo>
                    <a:pt x="166" y="788"/>
                  </a:lnTo>
                  <a:lnTo>
                    <a:pt x="148" y="792"/>
                  </a:lnTo>
                  <a:lnTo>
                    <a:pt x="130" y="797"/>
                  </a:lnTo>
                  <a:lnTo>
                    <a:pt x="112" y="806"/>
                  </a:lnTo>
                  <a:lnTo>
                    <a:pt x="98" y="815"/>
                  </a:lnTo>
                  <a:lnTo>
                    <a:pt x="83" y="827"/>
                  </a:lnTo>
                  <a:lnTo>
                    <a:pt x="68" y="840"/>
                  </a:lnTo>
                  <a:lnTo>
                    <a:pt x="54" y="855"/>
                  </a:lnTo>
                  <a:lnTo>
                    <a:pt x="42" y="870"/>
                  </a:lnTo>
                  <a:lnTo>
                    <a:pt x="32" y="888"/>
                  </a:lnTo>
                  <a:lnTo>
                    <a:pt x="23" y="907"/>
                  </a:lnTo>
                  <a:lnTo>
                    <a:pt x="15" y="927"/>
                  </a:lnTo>
                  <a:lnTo>
                    <a:pt x="9" y="948"/>
                  </a:lnTo>
                  <a:lnTo>
                    <a:pt x="5" y="970"/>
                  </a:lnTo>
                  <a:lnTo>
                    <a:pt x="2" y="993"/>
                  </a:lnTo>
                  <a:lnTo>
                    <a:pt x="0" y="1016"/>
                  </a:lnTo>
                  <a:lnTo>
                    <a:pt x="0" y="1016"/>
                  </a:lnTo>
                  <a:lnTo>
                    <a:pt x="2" y="1040"/>
                  </a:lnTo>
                  <a:lnTo>
                    <a:pt x="5" y="1063"/>
                  </a:lnTo>
                  <a:lnTo>
                    <a:pt x="9" y="1085"/>
                  </a:lnTo>
                  <a:lnTo>
                    <a:pt x="15" y="1106"/>
                  </a:lnTo>
                  <a:lnTo>
                    <a:pt x="23" y="1126"/>
                  </a:lnTo>
                  <a:lnTo>
                    <a:pt x="32" y="1145"/>
                  </a:lnTo>
                  <a:lnTo>
                    <a:pt x="42" y="1163"/>
                  </a:lnTo>
                  <a:lnTo>
                    <a:pt x="54" y="1179"/>
                  </a:lnTo>
                  <a:lnTo>
                    <a:pt x="68" y="1193"/>
                  </a:lnTo>
                  <a:lnTo>
                    <a:pt x="83" y="1206"/>
                  </a:lnTo>
                  <a:lnTo>
                    <a:pt x="98" y="1218"/>
                  </a:lnTo>
                  <a:lnTo>
                    <a:pt x="112" y="1227"/>
                  </a:lnTo>
                  <a:lnTo>
                    <a:pt x="130" y="1236"/>
                  </a:lnTo>
                  <a:lnTo>
                    <a:pt x="148" y="1241"/>
                  </a:lnTo>
                  <a:lnTo>
                    <a:pt x="166" y="1245"/>
                  </a:lnTo>
                  <a:lnTo>
                    <a:pt x="184" y="1245"/>
                  </a:lnTo>
                  <a:lnTo>
                    <a:pt x="184" y="1245"/>
                  </a:lnTo>
                  <a:lnTo>
                    <a:pt x="201" y="1245"/>
                  </a:lnTo>
                  <a:lnTo>
                    <a:pt x="217" y="1242"/>
                  </a:lnTo>
                  <a:lnTo>
                    <a:pt x="231" y="1239"/>
                  </a:lnTo>
                  <a:lnTo>
                    <a:pt x="243" y="1233"/>
                  </a:lnTo>
                  <a:lnTo>
                    <a:pt x="254" y="1227"/>
                  </a:lnTo>
                  <a:lnTo>
                    <a:pt x="265" y="1220"/>
                  </a:lnTo>
                  <a:lnTo>
                    <a:pt x="275" y="1214"/>
                  </a:lnTo>
                  <a:lnTo>
                    <a:pt x="283" y="1206"/>
                  </a:lnTo>
                  <a:lnTo>
                    <a:pt x="298" y="1191"/>
                  </a:lnTo>
                  <a:lnTo>
                    <a:pt x="307" y="1178"/>
                  </a:lnTo>
                  <a:lnTo>
                    <a:pt x="314" y="1166"/>
                  </a:lnTo>
                  <a:lnTo>
                    <a:pt x="314" y="1166"/>
                  </a:lnTo>
                  <a:lnTo>
                    <a:pt x="320" y="1155"/>
                  </a:lnTo>
                  <a:lnTo>
                    <a:pt x="326" y="1147"/>
                  </a:lnTo>
                  <a:lnTo>
                    <a:pt x="332" y="1139"/>
                  </a:lnTo>
                  <a:lnTo>
                    <a:pt x="340" y="1133"/>
                  </a:lnTo>
                  <a:lnTo>
                    <a:pt x="346" y="1129"/>
                  </a:lnTo>
                  <a:lnTo>
                    <a:pt x="353" y="1126"/>
                  </a:lnTo>
                  <a:lnTo>
                    <a:pt x="359" y="1124"/>
                  </a:lnTo>
                  <a:lnTo>
                    <a:pt x="365" y="1124"/>
                  </a:lnTo>
                  <a:lnTo>
                    <a:pt x="371" y="1126"/>
                  </a:lnTo>
                  <a:lnTo>
                    <a:pt x="377" y="1129"/>
                  </a:lnTo>
                  <a:lnTo>
                    <a:pt x="383" y="1133"/>
                  </a:lnTo>
                  <a:lnTo>
                    <a:pt x="388" y="1139"/>
                  </a:lnTo>
                  <a:lnTo>
                    <a:pt x="390" y="1147"/>
                  </a:lnTo>
                  <a:lnTo>
                    <a:pt x="393" y="1155"/>
                  </a:lnTo>
                  <a:lnTo>
                    <a:pt x="395" y="1166"/>
                  </a:lnTo>
                  <a:lnTo>
                    <a:pt x="395" y="1178"/>
                  </a:lnTo>
                  <a:lnTo>
                    <a:pt x="395" y="1429"/>
                  </a:lnTo>
                  <a:lnTo>
                    <a:pt x="398" y="1429"/>
                  </a:lnTo>
                  <a:lnTo>
                    <a:pt x="398" y="1975"/>
                  </a:lnTo>
                  <a:lnTo>
                    <a:pt x="1199" y="1975"/>
                  </a:lnTo>
                  <a:lnTo>
                    <a:pt x="1199" y="1975"/>
                  </a:lnTo>
                  <a:lnTo>
                    <a:pt x="1211" y="1975"/>
                  </a:lnTo>
                  <a:lnTo>
                    <a:pt x="1220" y="1973"/>
                  </a:lnTo>
                  <a:lnTo>
                    <a:pt x="1229" y="1970"/>
                  </a:lnTo>
                  <a:lnTo>
                    <a:pt x="1237" y="1967"/>
                  </a:lnTo>
                  <a:lnTo>
                    <a:pt x="1242" y="1963"/>
                  </a:lnTo>
                  <a:lnTo>
                    <a:pt x="1247" y="1957"/>
                  </a:lnTo>
                  <a:lnTo>
                    <a:pt x="1250" y="1951"/>
                  </a:lnTo>
                  <a:lnTo>
                    <a:pt x="1251" y="1945"/>
                  </a:lnTo>
                  <a:lnTo>
                    <a:pt x="1251" y="1939"/>
                  </a:lnTo>
                  <a:lnTo>
                    <a:pt x="1250" y="1933"/>
                  </a:lnTo>
                  <a:lnTo>
                    <a:pt x="1247" y="1925"/>
                  </a:lnTo>
                  <a:lnTo>
                    <a:pt x="1242" y="1919"/>
                  </a:lnTo>
                  <a:lnTo>
                    <a:pt x="1238" y="1912"/>
                  </a:lnTo>
                  <a:lnTo>
                    <a:pt x="1231" y="1906"/>
                  </a:lnTo>
                  <a:lnTo>
                    <a:pt x="1222" y="1900"/>
                  </a:lnTo>
                  <a:lnTo>
                    <a:pt x="1211" y="1894"/>
                  </a:lnTo>
                  <a:lnTo>
                    <a:pt x="1211" y="1894"/>
                  </a:lnTo>
                  <a:lnTo>
                    <a:pt x="1198" y="1886"/>
                  </a:lnTo>
                  <a:lnTo>
                    <a:pt x="1186" y="1878"/>
                  </a:lnTo>
                  <a:lnTo>
                    <a:pt x="1171" y="1863"/>
                  </a:lnTo>
                  <a:lnTo>
                    <a:pt x="1163" y="1855"/>
                  </a:lnTo>
                  <a:lnTo>
                    <a:pt x="1156" y="1845"/>
                  </a:lnTo>
                  <a:lnTo>
                    <a:pt x="1150" y="1834"/>
                  </a:lnTo>
                  <a:lnTo>
                    <a:pt x="1142" y="1822"/>
                  </a:lnTo>
                  <a:lnTo>
                    <a:pt x="1138" y="1810"/>
                  </a:lnTo>
                  <a:lnTo>
                    <a:pt x="1133" y="1797"/>
                  </a:lnTo>
                  <a:lnTo>
                    <a:pt x="1132" y="1780"/>
                  </a:lnTo>
                  <a:lnTo>
                    <a:pt x="1130" y="1764"/>
                  </a:lnTo>
                  <a:lnTo>
                    <a:pt x="1130" y="1764"/>
                  </a:lnTo>
                  <a:lnTo>
                    <a:pt x="1132" y="1746"/>
                  </a:lnTo>
                  <a:lnTo>
                    <a:pt x="1135" y="1728"/>
                  </a:lnTo>
                  <a:lnTo>
                    <a:pt x="1141" y="1710"/>
                  </a:lnTo>
                  <a:lnTo>
                    <a:pt x="1148" y="1692"/>
                  </a:lnTo>
                  <a:lnTo>
                    <a:pt x="1159" y="1677"/>
                  </a:lnTo>
                  <a:lnTo>
                    <a:pt x="1169" y="1662"/>
                  </a:lnTo>
                  <a:lnTo>
                    <a:pt x="1183" y="1647"/>
                  </a:lnTo>
                  <a:lnTo>
                    <a:pt x="1198" y="1634"/>
                  </a:lnTo>
                  <a:lnTo>
                    <a:pt x="1214" y="1622"/>
                  </a:lnTo>
                  <a:lnTo>
                    <a:pt x="1232" y="1611"/>
                  </a:lnTo>
                  <a:lnTo>
                    <a:pt x="1250" y="1602"/>
                  </a:lnTo>
                  <a:lnTo>
                    <a:pt x="1271" y="1595"/>
                  </a:lnTo>
                  <a:lnTo>
                    <a:pt x="1292" y="1589"/>
                  </a:lnTo>
                  <a:lnTo>
                    <a:pt x="1314" y="1585"/>
                  </a:lnTo>
                  <a:lnTo>
                    <a:pt x="1337" y="1582"/>
                  </a:lnTo>
                  <a:lnTo>
                    <a:pt x="1361" y="1580"/>
                  </a:lnTo>
                  <a:lnTo>
                    <a:pt x="1361" y="1580"/>
                  </a:lnTo>
                  <a:lnTo>
                    <a:pt x="1383" y="1582"/>
                  </a:lnTo>
                  <a:lnTo>
                    <a:pt x="1405" y="1585"/>
                  </a:lnTo>
                  <a:lnTo>
                    <a:pt x="1428" y="1589"/>
                  </a:lnTo>
                  <a:lnTo>
                    <a:pt x="1449" y="1595"/>
                  </a:lnTo>
                  <a:lnTo>
                    <a:pt x="1470" y="1602"/>
                  </a:lnTo>
                  <a:lnTo>
                    <a:pt x="1488" y="1611"/>
                  </a:lnTo>
                  <a:lnTo>
                    <a:pt x="1506" y="1622"/>
                  </a:lnTo>
                  <a:lnTo>
                    <a:pt x="1522" y="1634"/>
                  </a:lnTo>
                  <a:lnTo>
                    <a:pt x="1537" y="1647"/>
                  </a:lnTo>
                  <a:lnTo>
                    <a:pt x="1550" y="1662"/>
                  </a:lnTo>
                  <a:lnTo>
                    <a:pt x="1561" y="1677"/>
                  </a:lnTo>
                  <a:lnTo>
                    <a:pt x="1571" y="1692"/>
                  </a:lnTo>
                  <a:lnTo>
                    <a:pt x="1579" y="1710"/>
                  </a:lnTo>
                  <a:lnTo>
                    <a:pt x="1585" y="1728"/>
                  </a:lnTo>
                  <a:lnTo>
                    <a:pt x="1588" y="1746"/>
                  </a:lnTo>
                  <a:lnTo>
                    <a:pt x="1589" y="1764"/>
                  </a:lnTo>
                  <a:lnTo>
                    <a:pt x="1589" y="1764"/>
                  </a:lnTo>
                  <a:close/>
                </a:path>
              </a:pathLst>
            </a:custGeom>
            <a:solidFill>
              <a:schemeClr val="accent6">
                <a:lumMod val="75000"/>
              </a:schemeClr>
            </a:solidFill>
            <a:ln w="28575">
              <a:noFill/>
              <a:prstDash val="solid"/>
              <a:round/>
              <a:headEnd/>
              <a:tailEnd/>
            </a:ln>
          </p:spPr>
          <p:txBody>
            <a:bodyPr lIns="360000" anchor="ctr"/>
            <a:lstStyle/>
            <a:p>
              <a:pPr algn="ctr">
                <a:defRPr/>
              </a:pPr>
              <a:r>
                <a:rPr lang="en-US" b="1" dirty="0" smtClean="0">
                  <a:latin typeface="Arial Rounded MT Bold" panose="020F0704030504030204" pitchFamily="34" charset="0"/>
                  <a:cs typeface="Arial" charset="0"/>
                </a:rPr>
                <a:t>Calibrates</a:t>
              </a:r>
              <a:endParaRPr lang="en-US" b="1" dirty="0">
                <a:latin typeface="Arial Rounded MT Bold" panose="020F0704030504030204" pitchFamily="34" charset="0"/>
                <a:cs typeface="Arial" charset="0"/>
              </a:endParaRPr>
            </a:p>
            <a:p>
              <a:pPr algn="ctr">
                <a:defRPr/>
              </a:pPr>
              <a:r>
                <a:rPr lang="en-US" b="1" dirty="0">
                  <a:latin typeface="Arial Rounded MT Bold" panose="020F0704030504030204" pitchFamily="34" charset="0"/>
                  <a:cs typeface="Arial" charset="0"/>
                </a:rPr>
                <a:t>Consumer</a:t>
              </a:r>
            </a:p>
            <a:p>
              <a:pPr algn="ctr">
                <a:defRPr/>
              </a:pPr>
              <a:r>
                <a:rPr lang="en-US" b="1" dirty="0">
                  <a:latin typeface="Arial Rounded MT Bold" panose="020F0704030504030204" pitchFamily="34" charset="0"/>
                  <a:cs typeface="Arial" charset="0"/>
                </a:rPr>
                <a:t>Behavior</a:t>
              </a:r>
              <a:endParaRPr lang="en-GB" b="1" dirty="0">
                <a:latin typeface="Arial Rounded MT Bold" panose="020F0704030504030204" pitchFamily="34" charset="0"/>
                <a:cs typeface="Arial" charset="0"/>
              </a:endParaRPr>
            </a:p>
          </p:txBody>
        </p:sp>
        <p:sp>
          <p:nvSpPr>
            <p:cNvPr id="5" name="Freeform 13"/>
            <p:cNvSpPr>
              <a:spLocks/>
            </p:cNvSpPr>
            <p:nvPr/>
          </p:nvSpPr>
          <p:spPr bwMode="auto">
            <a:xfrm>
              <a:off x="5671036" y="3122989"/>
              <a:ext cx="2084413" cy="2112567"/>
            </a:xfrm>
            <a:custGeom>
              <a:avLst/>
              <a:gdLst>
                <a:gd name="T0" fmla="*/ 179 w 1976"/>
                <a:gd name="T1" fmla="*/ 1584 h 2375"/>
                <a:gd name="T2" fmla="*/ 130 w 1976"/>
                <a:gd name="T3" fmla="*/ 1563 h 2375"/>
                <a:gd name="T4" fmla="*/ 88 w 1976"/>
                <a:gd name="T5" fmla="*/ 1520 h 2375"/>
                <a:gd name="T6" fmla="*/ 70 w 1976"/>
                <a:gd name="T7" fmla="*/ 1489 h 2375"/>
                <a:gd name="T8" fmla="*/ 43 w 1976"/>
                <a:gd name="T9" fmla="*/ 1468 h 2375"/>
                <a:gd name="T10" fmla="*/ 18 w 1976"/>
                <a:gd name="T11" fmla="*/ 1472 h 2375"/>
                <a:gd name="T12" fmla="*/ 1 w 1976"/>
                <a:gd name="T13" fmla="*/ 1498 h 2375"/>
                <a:gd name="T14" fmla="*/ 1976 w 1976"/>
                <a:gd name="T15" fmla="*/ 2375 h 2375"/>
                <a:gd name="T16" fmla="*/ 1120 w 1976"/>
                <a:gd name="T17" fmla="*/ 394 h 2375"/>
                <a:gd name="T18" fmla="*/ 1088 w 1976"/>
                <a:gd name="T19" fmla="*/ 390 h 2375"/>
                <a:gd name="T20" fmla="*/ 1069 w 1976"/>
                <a:gd name="T21" fmla="*/ 370 h 2375"/>
                <a:gd name="T22" fmla="*/ 1070 w 1976"/>
                <a:gd name="T23" fmla="*/ 345 h 2375"/>
                <a:gd name="T24" fmla="*/ 1097 w 1976"/>
                <a:gd name="T25" fmla="*/ 318 h 2375"/>
                <a:gd name="T26" fmla="*/ 1133 w 1976"/>
                <a:gd name="T27" fmla="*/ 296 h 2375"/>
                <a:gd name="T28" fmla="*/ 1169 w 1976"/>
                <a:gd name="T29" fmla="*/ 254 h 2375"/>
                <a:gd name="T30" fmla="*/ 1187 w 1976"/>
                <a:gd name="T31" fmla="*/ 200 h 2375"/>
                <a:gd name="T32" fmla="*/ 1184 w 1976"/>
                <a:gd name="T33" fmla="*/ 146 h 2375"/>
                <a:gd name="T34" fmla="*/ 1149 w 1976"/>
                <a:gd name="T35" fmla="*/ 80 h 2375"/>
                <a:gd name="T36" fmla="*/ 1087 w 1976"/>
                <a:gd name="T37" fmla="*/ 31 h 2375"/>
                <a:gd name="T38" fmla="*/ 1004 w 1976"/>
                <a:gd name="T39" fmla="*/ 3 h 2375"/>
                <a:gd name="T40" fmla="*/ 936 w 1976"/>
                <a:gd name="T41" fmla="*/ 1 h 2375"/>
                <a:gd name="T42" fmla="*/ 849 w 1976"/>
                <a:gd name="T43" fmla="*/ 22 h 2375"/>
                <a:gd name="T44" fmla="*/ 782 w 1976"/>
                <a:gd name="T45" fmla="*/ 67 h 2375"/>
                <a:gd name="T46" fmla="*/ 740 w 1976"/>
                <a:gd name="T47" fmla="*/ 130 h 2375"/>
                <a:gd name="T48" fmla="*/ 729 w 1976"/>
                <a:gd name="T49" fmla="*/ 184 h 2375"/>
                <a:gd name="T50" fmla="*/ 741 w 1976"/>
                <a:gd name="T51" fmla="*/ 242 h 2375"/>
                <a:gd name="T52" fmla="*/ 770 w 1976"/>
                <a:gd name="T53" fmla="*/ 282 h 2375"/>
                <a:gd name="T54" fmla="*/ 810 w 1976"/>
                <a:gd name="T55" fmla="*/ 314 h 2375"/>
                <a:gd name="T56" fmla="*/ 841 w 1976"/>
                <a:gd name="T57" fmla="*/ 338 h 2375"/>
                <a:gd name="T58" fmla="*/ 850 w 1976"/>
                <a:gd name="T59" fmla="*/ 364 h 2375"/>
                <a:gd name="T60" fmla="*/ 836 w 1976"/>
                <a:gd name="T61" fmla="*/ 385 h 2375"/>
                <a:gd name="T62" fmla="*/ 798 w 1976"/>
                <a:gd name="T63" fmla="*/ 394 h 2375"/>
                <a:gd name="T64" fmla="*/ 0 w 1976"/>
                <a:gd name="T65" fmla="*/ 1199 h 2375"/>
                <a:gd name="T66" fmla="*/ 4 w 1976"/>
                <a:gd name="T67" fmla="*/ 1228 h 2375"/>
                <a:gd name="T68" fmla="*/ 24 w 1976"/>
                <a:gd name="T69" fmla="*/ 1249 h 2375"/>
                <a:gd name="T70" fmla="*/ 49 w 1976"/>
                <a:gd name="T71" fmla="*/ 1246 h 2375"/>
                <a:gd name="T72" fmla="*/ 76 w 1976"/>
                <a:gd name="T73" fmla="*/ 1219 h 2375"/>
                <a:gd name="T74" fmla="*/ 99 w 1976"/>
                <a:gd name="T75" fmla="*/ 1185 h 2375"/>
                <a:gd name="T76" fmla="*/ 140 w 1976"/>
                <a:gd name="T77" fmla="*/ 1148 h 2375"/>
                <a:gd name="T78" fmla="*/ 194 w 1976"/>
                <a:gd name="T79" fmla="*/ 1130 h 2375"/>
                <a:gd name="T80" fmla="*/ 248 w 1976"/>
                <a:gd name="T81" fmla="*/ 1134 h 2375"/>
                <a:gd name="T82" fmla="*/ 314 w 1976"/>
                <a:gd name="T83" fmla="*/ 1169 h 2375"/>
                <a:gd name="T84" fmla="*/ 363 w 1976"/>
                <a:gd name="T85" fmla="*/ 1230 h 2375"/>
                <a:gd name="T86" fmla="*/ 392 w 1976"/>
                <a:gd name="T87" fmla="*/ 1312 h 2375"/>
                <a:gd name="T88" fmla="*/ 393 w 1976"/>
                <a:gd name="T89" fmla="*/ 1382 h 2375"/>
                <a:gd name="T90" fmla="*/ 372 w 1976"/>
                <a:gd name="T91" fmla="*/ 1468 h 2375"/>
                <a:gd name="T92" fmla="*/ 327 w 1976"/>
                <a:gd name="T93" fmla="*/ 1536 h 2375"/>
                <a:gd name="T94" fmla="*/ 265 w 1976"/>
                <a:gd name="T95" fmla="*/ 1578 h 2375"/>
                <a:gd name="T96" fmla="*/ 211 w 1976"/>
                <a:gd name="T97" fmla="*/ 1589 h 2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6" h="2375">
                  <a:moveTo>
                    <a:pt x="211" y="1589"/>
                  </a:moveTo>
                  <a:lnTo>
                    <a:pt x="211" y="1589"/>
                  </a:lnTo>
                  <a:lnTo>
                    <a:pt x="194" y="1587"/>
                  </a:lnTo>
                  <a:lnTo>
                    <a:pt x="179" y="1584"/>
                  </a:lnTo>
                  <a:lnTo>
                    <a:pt x="164" y="1581"/>
                  </a:lnTo>
                  <a:lnTo>
                    <a:pt x="152" y="1575"/>
                  </a:lnTo>
                  <a:lnTo>
                    <a:pt x="140" y="1569"/>
                  </a:lnTo>
                  <a:lnTo>
                    <a:pt x="130" y="1563"/>
                  </a:lnTo>
                  <a:lnTo>
                    <a:pt x="121" y="1556"/>
                  </a:lnTo>
                  <a:lnTo>
                    <a:pt x="112" y="1548"/>
                  </a:lnTo>
                  <a:lnTo>
                    <a:pt x="99" y="1533"/>
                  </a:lnTo>
                  <a:lnTo>
                    <a:pt x="88" y="1520"/>
                  </a:lnTo>
                  <a:lnTo>
                    <a:pt x="81" y="1508"/>
                  </a:lnTo>
                  <a:lnTo>
                    <a:pt x="81" y="1508"/>
                  </a:lnTo>
                  <a:lnTo>
                    <a:pt x="76" y="1498"/>
                  </a:lnTo>
                  <a:lnTo>
                    <a:pt x="70" y="1489"/>
                  </a:lnTo>
                  <a:lnTo>
                    <a:pt x="63" y="1481"/>
                  </a:lnTo>
                  <a:lnTo>
                    <a:pt x="57" y="1475"/>
                  </a:lnTo>
                  <a:lnTo>
                    <a:pt x="49" y="1471"/>
                  </a:lnTo>
                  <a:lnTo>
                    <a:pt x="43" y="1468"/>
                  </a:lnTo>
                  <a:lnTo>
                    <a:pt x="36" y="1468"/>
                  </a:lnTo>
                  <a:lnTo>
                    <a:pt x="30" y="1468"/>
                  </a:lnTo>
                  <a:lnTo>
                    <a:pt x="24" y="1469"/>
                  </a:lnTo>
                  <a:lnTo>
                    <a:pt x="18" y="1472"/>
                  </a:lnTo>
                  <a:lnTo>
                    <a:pt x="13" y="1477"/>
                  </a:lnTo>
                  <a:lnTo>
                    <a:pt x="9" y="1483"/>
                  </a:lnTo>
                  <a:lnTo>
                    <a:pt x="4" y="1489"/>
                  </a:lnTo>
                  <a:lnTo>
                    <a:pt x="1" y="1498"/>
                  </a:lnTo>
                  <a:lnTo>
                    <a:pt x="0" y="1508"/>
                  </a:lnTo>
                  <a:lnTo>
                    <a:pt x="0" y="1520"/>
                  </a:lnTo>
                  <a:lnTo>
                    <a:pt x="0" y="2375"/>
                  </a:lnTo>
                  <a:lnTo>
                    <a:pt x="1976" y="2375"/>
                  </a:lnTo>
                  <a:lnTo>
                    <a:pt x="1976" y="396"/>
                  </a:lnTo>
                  <a:lnTo>
                    <a:pt x="1522" y="396"/>
                  </a:lnTo>
                  <a:lnTo>
                    <a:pt x="1522" y="394"/>
                  </a:lnTo>
                  <a:lnTo>
                    <a:pt x="1120" y="394"/>
                  </a:lnTo>
                  <a:lnTo>
                    <a:pt x="1120" y="394"/>
                  </a:lnTo>
                  <a:lnTo>
                    <a:pt x="1108" y="394"/>
                  </a:lnTo>
                  <a:lnTo>
                    <a:pt x="1097" y="393"/>
                  </a:lnTo>
                  <a:lnTo>
                    <a:pt x="1088" y="390"/>
                  </a:lnTo>
                  <a:lnTo>
                    <a:pt x="1082" y="385"/>
                  </a:lnTo>
                  <a:lnTo>
                    <a:pt x="1076" y="381"/>
                  </a:lnTo>
                  <a:lnTo>
                    <a:pt x="1072" y="376"/>
                  </a:lnTo>
                  <a:lnTo>
                    <a:pt x="1069" y="370"/>
                  </a:lnTo>
                  <a:lnTo>
                    <a:pt x="1067" y="364"/>
                  </a:lnTo>
                  <a:lnTo>
                    <a:pt x="1067" y="358"/>
                  </a:lnTo>
                  <a:lnTo>
                    <a:pt x="1067" y="351"/>
                  </a:lnTo>
                  <a:lnTo>
                    <a:pt x="1070" y="345"/>
                  </a:lnTo>
                  <a:lnTo>
                    <a:pt x="1075" y="338"/>
                  </a:lnTo>
                  <a:lnTo>
                    <a:pt x="1081" y="332"/>
                  </a:lnTo>
                  <a:lnTo>
                    <a:pt x="1088" y="324"/>
                  </a:lnTo>
                  <a:lnTo>
                    <a:pt x="1097" y="318"/>
                  </a:lnTo>
                  <a:lnTo>
                    <a:pt x="1108" y="314"/>
                  </a:lnTo>
                  <a:lnTo>
                    <a:pt x="1108" y="314"/>
                  </a:lnTo>
                  <a:lnTo>
                    <a:pt x="1120" y="306"/>
                  </a:lnTo>
                  <a:lnTo>
                    <a:pt x="1133" y="296"/>
                  </a:lnTo>
                  <a:lnTo>
                    <a:pt x="1148" y="282"/>
                  </a:lnTo>
                  <a:lnTo>
                    <a:pt x="1155" y="273"/>
                  </a:lnTo>
                  <a:lnTo>
                    <a:pt x="1163" y="264"/>
                  </a:lnTo>
                  <a:lnTo>
                    <a:pt x="1169" y="254"/>
                  </a:lnTo>
                  <a:lnTo>
                    <a:pt x="1175" y="242"/>
                  </a:lnTo>
                  <a:lnTo>
                    <a:pt x="1181" y="230"/>
                  </a:lnTo>
                  <a:lnTo>
                    <a:pt x="1184" y="215"/>
                  </a:lnTo>
                  <a:lnTo>
                    <a:pt x="1187" y="200"/>
                  </a:lnTo>
                  <a:lnTo>
                    <a:pt x="1188" y="184"/>
                  </a:lnTo>
                  <a:lnTo>
                    <a:pt x="1188" y="184"/>
                  </a:lnTo>
                  <a:lnTo>
                    <a:pt x="1187" y="166"/>
                  </a:lnTo>
                  <a:lnTo>
                    <a:pt x="1184" y="146"/>
                  </a:lnTo>
                  <a:lnTo>
                    <a:pt x="1178" y="130"/>
                  </a:lnTo>
                  <a:lnTo>
                    <a:pt x="1170" y="112"/>
                  </a:lnTo>
                  <a:lnTo>
                    <a:pt x="1160" y="95"/>
                  </a:lnTo>
                  <a:lnTo>
                    <a:pt x="1149" y="80"/>
                  </a:lnTo>
                  <a:lnTo>
                    <a:pt x="1136" y="67"/>
                  </a:lnTo>
                  <a:lnTo>
                    <a:pt x="1121" y="53"/>
                  </a:lnTo>
                  <a:lnTo>
                    <a:pt x="1105" y="42"/>
                  </a:lnTo>
                  <a:lnTo>
                    <a:pt x="1087" y="31"/>
                  </a:lnTo>
                  <a:lnTo>
                    <a:pt x="1067" y="22"/>
                  </a:lnTo>
                  <a:lnTo>
                    <a:pt x="1048" y="15"/>
                  </a:lnTo>
                  <a:lnTo>
                    <a:pt x="1027" y="7"/>
                  </a:lnTo>
                  <a:lnTo>
                    <a:pt x="1004" y="3"/>
                  </a:lnTo>
                  <a:lnTo>
                    <a:pt x="982" y="1"/>
                  </a:lnTo>
                  <a:lnTo>
                    <a:pt x="958" y="0"/>
                  </a:lnTo>
                  <a:lnTo>
                    <a:pt x="958" y="0"/>
                  </a:lnTo>
                  <a:lnTo>
                    <a:pt x="936" y="1"/>
                  </a:lnTo>
                  <a:lnTo>
                    <a:pt x="912" y="3"/>
                  </a:lnTo>
                  <a:lnTo>
                    <a:pt x="891" y="7"/>
                  </a:lnTo>
                  <a:lnTo>
                    <a:pt x="870" y="15"/>
                  </a:lnTo>
                  <a:lnTo>
                    <a:pt x="849" y="22"/>
                  </a:lnTo>
                  <a:lnTo>
                    <a:pt x="830" y="31"/>
                  </a:lnTo>
                  <a:lnTo>
                    <a:pt x="813" y="42"/>
                  </a:lnTo>
                  <a:lnTo>
                    <a:pt x="797" y="53"/>
                  </a:lnTo>
                  <a:lnTo>
                    <a:pt x="782" y="67"/>
                  </a:lnTo>
                  <a:lnTo>
                    <a:pt x="768" y="80"/>
                  </a:lnTo>
                  <a:lnTo>
                    <a:pt x="756" y="95"/>
                  </a:lnTo>
                  <a:lnTo>
                    <a:pt x="747" y="112"/>
                  </a:lnTo>
                  <a:lnTo>
                    <a:pt x="740" y="130"/>
                  </a:lnTo>
                  <a:lnTo>
                    <a:pt x="734" y="146"/>
                  </a:lnTo>
                  <a:lnTo>
                    <a:pt x="731" y="166"/>
                  </a:lnTo>
                  <a:lnTo>
                    <a:pt x="729" y="184"/>
                  </a:lnTo>
                  <a:lnTo>
                    <a:pt x="729" y="184"/>
                  </a:lnTo>
                  <a:lnTo>
                    <a:pt x="729" y="200"/>
                  </a:lnTo>
                  <a:lnTo>
                    <a:pt x="732" y="215"/>
                  </a:lnTo>
                  <a:lnTo>
                    <a:pt x="737" y="230"/>
                  </a:lnTo>
                  <a:lnTo>
                    <a:pt x="741" y="242"/>
                  </a:lnTo>
                  <a:lnTo>
                    <a:pt x="747" y="254"/>
                  </a:lnTo>
                  <a:lnTo>
                    <a:pt x="755" y="264"/>
                  </a:lnTo>
                  <a:lnTo>
                    <a:pt x="762" y="273"/>
                  </a:lnTo>
                  <a:lnTo>
                    <a:pt x="770" y="282"/>
                  </a:lnTo>
                  <a:lnTo>
                    <a:pt x="785" y="296"/>
                  </a:lnTo>
                  <a:lnTo>
                    <a:pt x="797" y="306"/>
                  </a:lnTo>
                  <a:lnTo>
                    <a:pt x="810" y="314"/>
                  </a:lnTo>
                  <a:lnTo>
                    <a:pt x="810" y="314"/>
                  </a:lnTo>
                  <a:lnTo>
                    <a:pt x="819" y="318"/>
                  </a:lnTo>
                  <a:lnTo>
                    <a:pt x="828" y="324"/>
                  </a:lnTo>
                  <a:lnTo>
                    <a:pt x="836" y="332"/>
                  </a:lnTo>
                  <a:lnTo>
                    <a:pt x="841" y="338"/>
                  </a:lnTo>
                  <a:lnTo>
                    <a:pt x="846" y="345"/>
                  </a:lnTo>
                  <a:lnTo>
                    <a:pt x="849" y="351"/>
                  </a:lnTo>
                  <a:lnTo>
                    <a:pt x="850" y="358"/>
                  </a:lnTo>
                  <a:lnTo>
                    <a:pt x="850" y="364"/>
                  </a:lnTo>
                  <a:lnTo>
                    <a:pt x="849" y="370"/>
                  </a:lnTo>
                  <a:lnTo>
                    <a:pt x="846" y="376"/>
                  </a:lnTo>
                  <a:lnTo>
                    <a:pt x="841" y="381"/>
                  </a:lnTo>
                  <a:lnTo>
                    <a:pt x="836" y="385"/>
                  </a:lnTo>
                  <a:lnTo>
                    <a:pt x="828" y="390"/>
                  </a:lnTo>
                  <a:lnTo>
                    <a:pt x="819" y="393"/>
                  </a:lnTo>
                  <a:lnTo>
                    <a:pt x="809" y="394"/>
                  </a:lnTo>
                  <a:lnTo>
                    <a:pt x="798" y="394"/>
                  </a:lnTo>
                  <a:lnTo>
                    <a:pt x="547" y="394"/>
                  </a:lnTo>
                  <a:lnTo>
                    <a:pt x="547" y="396"/>
                  </a:lnTo>
                  <a:lnTo>
                    <a:pt x="0" y="396"/>
                  </a:lnTo>
                  <a:lnTo>
                    <a:pt x="0" y="1199"/>
                  </a:lnTo>
                  <a:lnTo>
                    <a:pt x="0" y="1199"/>
                  </a:lnTo>
                  <a:lnTo>
                    <a:pt x="0" y="1209"/>
                  </a:lnTo>
                  <a:lnTo>
                    <a:pt x="1" y="1219"/>
                  </a:lnTo>
                  <a:lnTo>
                    <a:pt x="4" y="1228"/>
                  </a:lnTo>
                  <a:lnTo>
                    <a:pt x="9" y="1236"/>
                  </a:lnTo>
                  <a:lnTo>
                    <a:pt x="13" y="1242"/>
                  </a:lnTo>
                  <a:lnTo>
                    <a:pt x="18" y="1246"/>
                  </a:lnTo>
                  <a:lnTo>
                    <a:pt x="24" y="1249"/>
                  </a:lnTo>
                  <a:lnTo>
                    <a:pt x="30" y="1251"/>
                  </a:lnTo>
                  <a:lnTo>
                    <a:pt x="36" y="1251"/>
                  </a:lnTo>
                  <a:lnTo>
                    <a:pt x="43" y="1249"/>
                  </a:lnTo>
                  <a:lnTo>
                    <a:pt x="49" y="1246"/>
                  </a:lnTo>
                  <a:lnTo>
                    <a:pt x="57" y="1242"/>
                  </a:lnTo>
                  <a:lnTo>
                    <a:pt x="63" y="1236"/>
                  </a:lnTo>
                  <a:lnTo>
                    <a:pt x="70" y="1228"/>
                  </a:lnTo>
                  <a:lnTo>
                    <a:pt x="76" y="1219"/>
                  </a:lnTo>
                  <a:lnTo>
                    <a:pt x="81" y="1211"/>
                  </a:lnTo>
                  <a:lnTo>
                    <a:pt x="81" y="1211"/>
                  </a:lnTo>
                  <a:lnTo>
                    <a:pt x="88" y="1197"/>
                  </a:lnTo>
                  <a:lnTo>
                    <a:pt x="99" y="1185"/>
                  </a:lnTo>
                  <a:lnTo>
                    <a:pt x="112" y="1170"/>
                  </a:lnTo>
                  <a:lnTo>
                    <a:pt x="121" y="1163"/>
                  </a:lnTo>
                  <a:lnTo>
                    <a:pt x="130" y="1155"/>
                  </a:lnTo>
                  <a:lnTo>
                    <a:pt x="140" y="1148"/>
                  </a:lnTo>
                  <a:lnTo>
                    <a:pt x="152" y="1142"/>
                  </a:lnTo>
                  <a:lnTo>
                    <a:pt x="164" y="1137"/>
                  </a:lnTo>
                  <a:lnTo>
                    <a:pt x="179" y="1133"/>
                  </a:lnTo>
                  <a:lnTo>
                    <a:pt x="194" y="1130"/>
                  </a:lnTo>
                  <a:lnTo>
                    <a:pt x="211" y="1130"/>
                  </a:lnTo>
                  <a:lnTo>
                    <a:pt x="211" y="1130"/>
                  </a:lnTo>
                  <a:lnTo>
                    <a:pt x="229" y="1131"/>
                  </a:lnTo>
                  <a:lnTo>
                    <a:pt x="248" y="1134"/>
                  </a:lnTo>
                  <a:lnTo>
                    <a:pt x="265" y="1140"/>
                  </a:lnTo>
                  <a:lnTo>
                    <a:pt x="282" y="1148"/>
                  </a:lnTo>
                  <a:lnTo>
                    <a:pt x="299" y="1157"/>
                  </a:lnTo>
                  <a:lnTo>
                    <a:pt x="314" y="1169"/>
                  </a:lnTo>
                  <a:lnTo>
                    <a:pt x="327" y="1182"/>
                  </a:lnTo>
                  <a:lnTo>
                    <a:pt x="341" y="1197"/>
                  </a:lnTo>
                  <a:lnTo>
                    <a:pt x="353" y="1214"/>
                  </a:lnTo>
                  <a:lnTo>
                    <a:pt x="363" y="1230"/>
                  </a:lnTo>
                  <a:lnTo>
                    <a:pt x="372" y="1249"/>
                  </a:lnTo>
                  <a:lnTo>
                    <a:pt x="380" y="1270"/>
                  </a:lnTo>
                  <a:lnTo>
                    <a:pt x="387" y="1291"/>
                  </a:lnTo>
                  <a:lnTo>
                    <a:pt x="392" y="1312"/>
                  </a:lnTo>
                  <a:lnTo>
                    <a:pt x="393" y="1336"/>
                  </a:lnTo>
                  <a:lnTo>
                    <a:pt x="395" y="1359"/>
                  </a:lnTo>
                  <a:lnTo>
                    <a:pt x="395" y="1359"/>
                  </a:lnTo>
                  <a:lnTo>
                    <a:pt x="393" y="1382"/>
                  </a:lnTo>
                  <a:lnTo>
                    <a:pt x="392" y="1405"/>
                  </a:lnTo>
                  <a:lnTo>
                    <a:pt x="387" y="1427"/>
                  </a:lnTo>
                  <a:lnTo>
                    <a:pt x="380" y="1448"/>
                  </a:lnTo>
                  <a:lnTo>
                    <a:pt x="372" y="1468"/>
                  </a:lnTo>
                  <a:lnTo>
                    <a:pt x="363" y="1487"/>
                  </a:lnTo>
                  <a:lnTo>
                    <a:pt x="353" y="1505"/>
                  </a:lnTo>
                  <a:lnTo>
                    <a:pt x="341" y="1521"/>
                  </a:lnTo>
                  <a:lnTo>
                    <a:pt x="327" y="1536"/>
                  </a:lnTo>
                  <a:lnTo>
                    <a:pt x="314" y="1548"/>
                  </a:lnTo>
                  <a:lnTo>
                    <a:pt x="299" y="1560"/>
                  </a:lnTo>
                  <a:lnTo>
                    <a:pt x="282" y="1571"/>
                  </a:lnTo>
                  <a:lnTo>
                    <a:pt x="265" y="1578"/>
                  </a:lnTo>
                  <a:lnTo>
                    <a:pt x="248" y="1584"/>
                  </a:lnTo>
                  <a:lnTo>
                    <a:pt x="229" y="1587"/>
                  </a:lnTo>
                  <a:lnTo>
                    <a:pt x="211" y="1589"/>
                  </a:lnTo>
                  <a:lnTo>
                    <a:pt x="211" y="1589"/>
                  </a:lnTo>
                  <a:close/>
                </a:path>
              </a:pathLst>
            </a:custGeom>
            <a:solidFill>
              <a:schemeClr val="tx1"/>
            </a:solidFill>
            <a:ln w="28575">
              <a:noFill/>
              <a:prstDash val="solid"/>
              <a:round/>
              <a:headEnd/>
              <a:tailEnd/>
            </a:ln>
          </p:spPr>
          <p:txBody>
            <a:bodyPr lIns="324000" tIns="288000" anchor="ctr"/>
            <a:lstStyle/>
            <a:p>
              <a:pPr algn="ctr">
                <a:defRPr/>
              </a:pPr>
              <a:r>
                <a:rPr lang="en-US" dirty="0" smtClean="0">
                  <a:solidFill>
                    <a:schemeClr val="bg1"/>
                  </a:solidFill>
                  <a:latin typeface="Arial Rounded MT Bold" panose="020F0704030504030204" pitchFamily="34" charset="0"/>
                  <a:cs typeface="Arial" charset="0"/>
                </a:rPr>
                <a:t>Quantifies</a:t>
              </a:r>
              <a:endParaRPr lang="en-US" dirty="0">
                <a:solidFill>
                  <a:schemeClr val="bg1"/>
                </a:solidFill>
                <a:latin typeface="Arial Rounded MT Bold" panose="020F0704030504030204" pitchFamily="34" charset="0"/>
                <a:cs typeface="Arial" charset="0"/>
              </a:endParaRPr>
            </a:p>
            <a:p>
              <a:pPr algn="ctr">
                <a:defRPr/>
              </a:pPr>
              <a:r>
                <a:rPr lang="en-US" dirty="0">
                  <a:solidFill>
                    <a:schemeClr val="bg1"/>
                  </a:solidFill>
                  <a:latin typeface="Arial Rounded MT Bold" panose="020F0704030504030204" pitchFamily="34" charset="0"/>
                  <a:cs typeface="Arial" charset="0"/>
                </a:rPr>
                <a:t>Operations</a:t>
              </a:r>
              <a:endParaRPr lang="en-GB" dirty="0">
                <a:solidFill>
                  <a:schemeClr val="bg1"/>
                </a:solidFill>
                <a:latin typeface="Arial Rounded MT Bold" panose="020F0704030504030204" pitchFamily="34" charset="0"/>
                <a:cs typeface="Arial" charset="0"/>
              </a:endParaRPr>
            </a:p>
          </p:txBody>
        </p:sp>
        <p:sp>
          <p:nvSpPr>
            <p:cNvPr id="6" name="Freeform 10"/>
            <p:cNvSpPr>
              <a:spLocks/>
            </p:cNvSpPr>
            <p:nvPr/>
          </p:nvSpPr>
          <p:spPr bwMode="auto">
            <a:xfrm>
              <a:off x="1485445" y="1689503"/>
              <a:ext cx="2082307" cy="2112567"/>
            </a:xfrm>
            <a:custGeom>
              <a:avLst/>
              <a:gdLst>
                <a:gd name="T0" fmla="*/ 1797 w 1976"/>
                <a:gd name="T1" fmla="*/ 791 h 2375"/>
                <a:gd name="T2" fmla="*/ 1846 w 1976"/>
                <a:gd name="T3" fmla="*/ 812 h 2375"/>
                <a:gd name="T4" fmla="*/ 1886 w 1976"/>
                <a:gd name="T5" fmla="*/ 855 h 2375"/>
                <a:gd name="T6" fmla="*/ 1906 w 1976"/>
                <a:gd name="T7" fmla="*/ 886 h 2375"/>
                <a:gd name="T8" fmla="*/ 1933 w 1976"/>
                <a:gd name="T9" fmla="*/ 907 h 2375"/>
                <a:gd name="T10" fmla="*/ 1958 w 1976"/>
                <a:gd name="T11" fmla="*/ 903 h 2375"/>
                <a:gd name="T12" fmla="*/ 1973 w 1976"/>
                <a:gd name="T13" fmla="*/ 877 h 2375"/>
                <a:gd name="T14" fmla="*/ 0 w 1976"/>
                <a:gd name="T15" fmla="*/ 0 h 2375"/>
                <a:gd name="T16" fmla="*/ 856 w 1976"/>
                <a:gd name="T17" fmla="*/ 1981 h 2375"/>
                <a:gd name="T18" fmla="*/ 886 w 1976"/>
                <a:gd name="T19" fmla="*/ 1985 h 2375"/>
                <a:gd name="T20" fmla="*/ 907 w 1976"/>
                <a:gd name="T21" fmla="*/ 2005 h 2375"/>
                <a:gd name="T22" fmla="*/ 904 w 1976"/>
                <a:gd name="T23" fmla="*/ 2030 h 2375"/>
                <a:gd name="T24" fmla="*/ 879 w 1976"/>
                <a:gd name="T25" fmla="*/ 2057 h 2375"/>
                <a:gd name="T26" fmla="*/ 843 w 1976"/>
                <a:gd name="T27" fmla="*/ 2079 h 2375"/>
                <a:gd name="T28" fmla="*/ 807 w 1976"/>
                <a:gd name="T29" fmla="*/ 2121 h 2375"/>
                <a:gd name="T30" fmla="*/ 789 w 1976"/>
                <a:gd name="T31" fmla="*/ 2175 h 2375"/>
                <a:gd name="T32" fmla="*/ 792 w 1976"/>
                <a:gd name="T33" fmla="*/ 2229 h 2375"/>
                <a:gd name="T34" fmla="*/ 827 w 1976"/>
                <a:gd name="T35" fmla="*/ 2295 h 2375"/>
                <a:gd name="T36" fmla="*/ 889 w 1976"/>
                <a:gd name="T37" fmla="*/ 2344 h 2375"/>
                <a:gd name="T38" fmla="*/ 972 w 1976"/>
                <a:gd name="T39" fmla="*/ 2372 h 2375"/>
                <a:gd name="T40" fmla="*/ 1040 w 1976"/>
                <a:gd name="T41" fmla="*/ 2374 h 2375"/>
                <a:gd name="T42" fmla="*/ 1127 w 1976"/>
                <a:gd name="T43" fmla="*/ 2353 h 2375"/>
                <a:gd name="T44" fmla="*/ 1194 w 1976"/>
                <a:gd name="T45" fmla="*/ 2308 h 2375"/>
                <a:gd name="T46" fmla="*/ 1236 w 1976"/>
                <a:gd name="T47" fmla="*/ 2245 h 2375"/>
                <a:gd name="T48" fmla="*/ 1247 w 1976"/>
                <a:gd name="T49" fmla="*/ 2191 h 2375"/>
                <a:gd name="T50" fmla="*/ 1235 w 1976"/>
                <a:gd name="T51" fmla="*/ 2133 h 2375"/>
                <a:gd name="T52" fmla="*/ 1206 w 1976"/>
                <a:gd name="T53" fmla="*/ 2093 h 2375"/>
                <a:gd name="T54" fmla="*/ 1166 w 1976"/>
                <a:gd name="T55" fmla="*/ 2061 h 2375"/>
                <a:gd name="T56" fmla="*/ 1134 w 1976"/>
                <a:gd name="T57" fmla="*/ 2037 h 2375"/>
                <a:gd name="T58" fmla="*/ 1125 w 1976"/>
                <a:gd name="T59" fmla="*/ 2011 h 2375"/>
                <a:gd name="T60" fmla="*/ 1140 w 1976"/>
                <a:gd name="T61" fmla="*/ 1990 h 2375"/>
                <a:gd name="T62" fmla="*/ 1178 w 1976"/>
                <a:gd name="T63" fmla="*/ 1981 h 2375"/>
                <a:gd name="T64" fmla="*/ 1976 w 1976"/>
                <a:gd name="T65" fmla="*/ 1176 h 2375"/>
                <a:gd name="T66" fmla="*/ 1972 w 1976"/>
                <a:gd name="T67" fmla="*/ 1147 h 2375"/>
                <a:gd name="T68" fmla="*/ 1952 w 1976"/>
                <a:gd name="T69" fmla="*/ 1126 h 2375"/>
                <a:gd name="T70" fmla="*/ 1927 w 1976"/>
                <a:gd name="T71" fmla="*/ 1129 h 2375"/>
                <a:gd name="T72" fmla="*/ 1900 w 1976"/>
                <a:gd name="T73" fmla="*/ 1155 h 2375"/>
                <a:gd name="T74" fmla="*/ 1877 w 1976"/>
                <a:gd name="T75" fmla="*/ 1190 h 2375"/>
                <a:gd name="T76" fmla="*/ 1835 w 1976"/>
                <a:gd name="T77" fmla="*/ 1227 h 2375"/>
                <a:gd name="T78" fmla="*/ 1782 w 1976"/>
                <a:gd name="T79" fmla="*/ 1245 h 2375"/>
                <a:gd name="T80" fmla="*/ 1728 w 1976"/>
                <a:gd name="T81" fmla="*/ 1241 h 2375"/>
                <a:gd name="T82" fmla="*/ 1662 w 1976"/>
                <a:gd name="T83" fmla="*/ 1206 h 2375"/>
                <a:gd name="T84" fmla="*/ 1613 w 1976"/>
                <a:gd name="T85" fmla="*/ 1145 h 2375"/>
                <a:gd name="T86" fmla="*/ 1584 w 1976"/>
                <a:gd name="T87" fmla="*/ 1063 h 2375"/>
                <a:gd name="T88" fmla="*/ 1581 w 1976"/>
                <a:gd name="T89" fmla="*/ 993 h 2375"/>
                <a:gd name="T90" fmla="*/ 1604 w 1976"/>
                <a:gd name="T91" fmla="*/ 907 h 2375"/>
                <a:gd name="T92" fmla="*/ 1649 w 1976"/>
                <a:gd name="T93" fmla="*/ 839 h 2375"/>
                <a:gd name="T94" fmla="*/ 1710 w 1976"/>
                <a:gd name="T95" fmla="*/ 797 h 2375"/>
                <a:gd name="T96" fmla="*/ 1765 w 1976"/>
                <a:gd name="T97" fmla="*/ 786 h 2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6" h="2375">
                  <a:moveTo>
                    <a:pt x="1765" y="786"/>
                  </a:moveTo>
                  <a:lnTo>
                    <a:pt x="1765" y="786"/>
                  </a:lnTo>
                  <a:lnTo>
                    <a:pt x="1782" y="788"/>
                  </a:lnTo>
                  <a:lnTo>
                    <a:pt x="1797" y="791"/>
                  </a:lnTo>
                  <a:lnTo>
                    <a:pt x="1810" y="794"/>
                  </a:lnTo>
                  <a:lnTo>
                    <a:pt x="1824" y="800"/>
                  </a:lnTo>
                  <a:lnTo>
                    <a:pt x="1835" y="806"/>
                  </a:lnTo>
                  <a:lnTo>
                    <a:pt x="1846" y="812"/>
                  </a:lnTo>
                  <a:lnTo>
                    <a:pt x="1855" y="819"/>
                  </a:lnTo>
                  <a:lnTo>
                    <a:pt x="1864" y="827"/>
                  </a:lnTo>
                  <a:lnTo>
                    <a:pt x="1877" y="842"/>
                  </a:lnTo>
                  <a:lnTo>
                    <a:pt x="1886" y="855"/>
                  </a:lnTo>
                  <a:lnTo>
                    <a:pt x="1894" y="867"/>
                  </a:lnTo>
                  <a:lnTo>
                    <a:pt x="1894" y="867"/>
                  </a:lnTo>
                  <a:lnTo>
                    <a:pt x="1900" y="877"/>
                  </a:lnTo>
                  <a:lnTo>
                    <a:pt x="1906" y="886"/>
                  </a:lnTo>
                  <a:lnTo>
                    <a:pt x="1913" y="894"/>
                  </a:lnTo>
                  <a:lnTo>
                    <a:pt x="1919" y="900"/>
                  </a:lnTo>
                  <a:lnTo>
                    <a:pt x="1927" y="904"/>
                  </a:lnTo>
                  <a:lnTo>
                    <a:pt x="1933" y="907"/>
                  </a:lnTo>
                  <a:lnTo>
                    <a:pt x="1940" y="907"/>
                  </a:lnTo>
                  <a:lnTo>
                    <a:pt x="1946" y="907"/>
                  </a:lnTo>
                  <a:lnTo>
                    <a:pt x="1952" y="906"/>
                  </a:lnTo>
                  <a:lnTo>
                    <a:pt x="1958" y="903"/>
                  </a:lnTo>
                  <a:lnTo>
                    <a:pt x="1963" y="898"/>
                  </a:lnTo>
                  <a:lnTo>
                    <a:pt x="1967" y="892"/>
                  </a:lnTo>
                  <a:lnTo>
                    <a:pt x="1972" y="886"/>
                  </a:lnTo>
                  <a:lnTo>
                    <a:pt x="1973" y="877"/>
                  </a:lnTo>
                  <a:lnTo>
                    <a:pt x="1976" y="867"/>
                  </a:lnTo>
                  <a:lnTo>
                    <a:pt x="1976" y="855"/>
                  </a:lnTo>
                  <a:lnTo>
                    <a:pt x="1976" y="0"/>
                  </a:lnTo>
                  <a:lnTo>
                    <a:pt x="0" y="0"/>
                  </a:lnTo>
                  <a:lnTo>
                    <a:pt x="0" y="1979"/>
                  </a:lnTo>
                  <a:lnTo>
                    <a:pt x="454" y="1979"/>
                  </a:lnTo>
                  <a:lnTo>
                    <a:pt x="454" y="1981"/>
                  </a:lnTo>
                  <a:lnTo>
                    <a:pt x="856" y="1981"/>
                  </a:lnTo>
                  <a:lnTo>
                    <a:pt x="856" y="1981"/>
                  </a:lnTo>
                  <a:lnTo>
                    <a:pt x="868" y="1981"/>
                  </a:lnTo>
                  <a:lnTo>
                    <a:pt x="877" y="1982"/>
                  </a:lnTo>
                  <a:lnTo>
                    <a:pt x="886" y="1985"/>
                  </a:lnTo>
                  <a:lnTo>
                    <a:pt x="894" y="1990"/>
                  </a:lnTo>
                  <a:lnTo>
                    <a:pt x="900" y="1994"/>
                  </a:lnTo>
                  <a:lnTo>
                    <a:pt x="904" y="1999"/>
                  </a:lnTo>
                  <a:lnTo>
                    <a:pt x="907" y="2005"/>
                  </a:lnTo>
                  <a:lnTo>
                    <a:pt x="909" y="2011"/>
                  </a:lnTo>
                  <a:lnTo>
                    <a:pt x="909" y="2017"/>
                  </a:lnTo>
                  <a:lnTo>
                    <a:pt x="907" y="2024"/>
                  </a:lnTo>
                  <a:lnTo>
                    <a:pt x="904" y="2030"/>
                  </a:lnTo>
                  <a:lnTo>
                    <a:pt x="900" y="2037"/>
                  </a:lnTo>
                  <a:lnTo>
                    <a:pt x="895" y="2043"/>
                  </a:lnTo>
                  <a:lnTo>
                    <a:pt x="888" y="2051"/>
                  </a:lnTo>
                  <a:lnTo>
                    <a:pt x="879" y="2057"/>
                  </a:lnTo>
                  <a:lnTo>
                    <a:pt x="868" y="2061"/>
                  </a:lnTo>
                  <a:lnTo>
                    <a:pt x="868" y="2061"/>
                  </a:lnTo>
                  <a:lnTo>
                    <a:pt x="855" y="2069"/>
                  </a:lnTo>
                  <a:lnTo>
                    <a:pt x="843" y="2079"/>
                  </a:lnTo>
                  <a:lnTo>
                    <a:pt x="828" y="2093"/>
                  </a:lnTo>
                  <a:lnTo>
                    <a:pt x="821" y="2102"/>
                  </a:lnTo>
                  <a:lnTo>
                    <a:pt x="813" y="2111"/>
                  </a:lnTo>
                  <a:lnTo>
                    <a:pt x="807" y="2121"/>
                  </a:lnTo>
                  <a:lnTo>
                    <a:pt x="800" y="2133"/>
                  </a:lnTo>
                  <a:lnTo>
                    <a:pt x="795" y="2145"/>
                  </a:lnTo>
                  <a:lnTo>
                    <a:pt x="791" y="2160"/>
                  </a:lnTo>
                  <a:lnTo>
                    <a:pt x="789" y="2175"/>
                  </a:lnTo>
                  <a:lnTo>
                    <a:pt x="788" y="2191"/>
                  </a:lnTo>
                  <a:lnTo>
                    <a:pt x="788" y="2191"/>
                  </a:lnTo>
                  <a:lnTo>
                    <a:pt x="789" y="2209"/>
                  </a:lnTo>
                  <a:lnTo>
                    <a:pt x="792" y="2229"/>
                  </a:lnTo>
                  <a:lnTo>
                    <a:pt x="798" y="2245"/>
                  </a:lnTo>
                  <a:lnTo>
                    <a:pt x="806" y="2263"/>
                  </a:lnTo>
                  <a:lnTo>
                    <a:pt x="816" y="2280"/>
                  </a:lnTo>
                  <a:lnTo>
                    <a:pt x="827" y="2295"/>
                  </a:lnTo>
                  <a:lnTo>
                    <a:pt x="840" y="2308"/>
                  </a:lnTo>
                  <a:lnTo>
                    <a:pt x="855" y="2321"/>
                  </a:lnTo>
                  <a:lnTo>
                    <a:pt x="871" y="2333"/>
                  </a:lnTo>
                  <a:lnTo>
                    <a:pt x="889" y="2344"/>
                  </a:lnTo>
                  <a:lnTo>
                    <a:pt x="907" y="2353"/>
                  </a:lnTo>
                  <a:lnTo>
                    <a:pt x="928" y="2360"/>
                  </a:lnTo>
                  <a:lnTo>
                    <a:pt x="949" y="2368"/>
                  </a:lnTo>
                  <a:lnTo>
                    <a:pt x="972" y="2372"/>
                  </a:lnTo>
                  <a:lnTo>
                    <a:pt x="994" y="2374"/>
                  </a:lnTo>
                  <a:lnTo>
                    <a:pt x="1018" y="2375"/>
                  </a:lnTo>
                  <a:lnTo>
                    <a:pt x="1018" y="2375"/>
                  </a:lnTo>
                  <a:lnTo>
                    <a:pt x="1040" y="2374"/>
                  </a:lnTo>
                  <a:lnTo>
                    <a:pt x="1063" y="2372"/>
                  </a:lnTo>
                  <a:lnTo>
                    <a:pt x="1085" y="2368"/>
                  </a:lnTo>
                  <a:lnTo>
                    <a:pt x="1106" y="2360"/>
                  </a:lnTo>
                  <a:lnTo>
                    <a:pt x="1127" y="2353"/>
                  </a:lnTo>
                  <a:lnTo>
                    <a:pt x="1145" y="2344"/>
                  </a:lnTo>
                  <a:lnTo>
                    <a:pt x="1163" y="2333"/>
                  </a:lnTo>
                  <a:lnTo>
                    <a:pt x="1179" y="2321"/>
                  </a:lnTo>
                  <a:lnTo>
                    <a:pt x="1194" y="2308"/>
                  </a:lnTo>
                  <a:lnTo>
                    <a:pt x="1208" y="2295"/>
                  </a:lnTo>
                  <a:lnTo>
                    <a:pt x="1218" y="2280"/>
                  </a:lnTo>
                  <a:lnTo>
                    <a:pt x="1229" y="2263"/>
                  </a:lnTo>
                  <a:lnTo>
                    <a:pt x="1236" y="2245"/>
                  </a:lnTo>
                  <a:lnTo>
                    <a:pt x="1242" y="2229"/>
                  </a:lnTo>
                  <a:lnTo>
                    <a:pt x="1245" y="2209"/>
                  </a:lnTo>
                  <a:lnTo>
                    <a:pt x="1247" y="2191"/>
                  </a:lnTo>
                  <a:lnTo>
                    <a:pt x="1247" y="2191"/>
                  </a:lnTo>
                  <a:lnTo>
                    <a:pt x="1245" y="2175"/>
                  </a:lnTo>
                  <a:lnTo>
                    <a:pt x="1244" y="2160"/>
                  </a:lnTo>
                  <a:lnTo>
                    <a:pt x="1239" y="2145"/>
                  </a:lnTo>
                  <a:lnTo>
                    <a:pt x="1235" y="2133"/>
                  </a:lnTo>
                  <a:lnTo>
                    <a:pt x="1229" y="2121"/>
                  </a:lnTo>
                  <a:lnTo>
                    <a:pt x="1221" y="2111"/>
                  </a:lnTo>
                  <a:lnTo>
                    <a:pt x="1214" y="2102"/>
                  </a:lnTo>
                  <a:lnTo>
                    <a:pt x="1206" y="2093"/>
                  </a:lnTo>
                  <a:lnTo>
                    <a:pt x="1191" y="2079"/>
                  </a:lnTo>
                  <a:lnTo>
                    <a:pt x="1179" y="2069"/>
                  </a:lnTo>
                  <a:lnTo>
                    <a:pt x="1166" y="2061"/>
                  </a:lnTo>
                  <a:lnTo>
                    <a:pt x="1166" y="2061"/>
                  </a:lnTo>
                  <a:lnTo>
                    <a:pt x="1155" y="2057"/>
                  </a:lnTo>
                  <a:lnTo>
                    <a:pt x="1146" y="2051"/>
                  </a:lnTo>
                  <a:lnTo>
                    <a:pt x="1139" y="2043"/>
                  </a:lnTo>
                  <a:lnTo>
                    <a:pt x="1134" y="2037"/>
                  </a:lnTo>
                  <a:lnTo>
                    <a:pt x="1130" y="2030"/>
                  </a:lnTo>
                  <a:lnTo>
                    <a:pt x="1127" y="2024"/>
                  </a:lnTo>
                  <a:lnTo>
                    <a:pt x="1125" y="2017"/>
                  </a:lnTo>
                  <a:lnTo>
                    <a:pt x="1125" y="2011"/>
                  </a:lnTo>
                  <a:lnTo>
                    <a:pt x="1127" y="2005"/>
                  </a:lnTo>
                  <a:lnTo>
                    <a:pt x="1130" y="1999"/>
                  </a:lnTo>
                  <a:lnTo>
                    <a:pt x="1134" y="1994"/>
                  </a:lnTo>
                  <a:lnTo>
                    <a:pt x="1140" y="1990"/>
                  </a:lnTo>
                  <a:lnTo>
                    <a:pt x="1148" y="1985"/>
                  </a:lnTo>
                  <a:lnTo>
                    <a:pt x="1157" y="1982"/>
                  </a:lnTo>
                  <a:lnTo>
                    <a:pt x="1166" y="1981"/>
                  </a:lnTo>
                  <a:lnTo>
                    <a:pt x="1178" y="1981"/>
                  </a:lnTo>
                  <a:lnTo>
                    <a:pt x="1429" y="1981"/>
                  </a:lnTo>
                  <a:lnTo>
                    <a:pt x="1429" y="1979"/>
                  </a:lnTo>
                  <a:lnTo>
                    <a:pt x="1976" y="1979"/>
                  </a:lnTo>
                  <a:lnTo>
                    <a:pt x="1976" y="1176"/>
                  </a:lnTo>
                  <a:lnTo>
                    <a:pt x="1976" y="1176"/>
                  </a:lnTo>
                  <a:lnTo>
                    <a:pt x="1976" y="1166"/>
                  </a:lnTo>
                  <a:lnTo>
                    <a:pt x="1973" y="1155"/>
                  </a:lnTo>
                  <a:lnTo>
                    <a:pt x="1972" y="1147"/>
                  </a:lnTo>
                  <a:lnTo>
                    <a:pt x="1967" y="1139"/>
                  </a:lnTo>
                  <a:lnTo>
                    <a:pt x="1963" y="1133"/>
                  </a:lnTo>
                  <a:lnTo>
                    <a:pt x="1958" y="1129"/>
                  </a:lnTo>
                  <a:lnTo>
                    <a:pt x="1952" y="1126"/>
                  </a:lnTo>
                  <a:lnTo>
                    <a:pt x="1946" y="1124"/>
                  </a:lnTo>
                  <a:lnTo>
                    <a:pt x="1940" y="1124"/>
                  </a:lnTo>
                  <a:lnTo>
                    <a:pt x="1933" y="1126"/>
                  </a:lnTo>
                  <a:lnTo>
                    <a:pt x="1927" y="1129"/>
                  </a:lnTo>
                  <a:lnTo>
                    <a:pt x="1919" y="1133"/>
                  </a:lnTo>
                  <a:lnTo>
                    <a:pt x="1913" y="1139"/>
                  </a:lnTo>
                  <a:lnTo>
                    <a:pt x="1906" y="1147"/>
                  </a:lnTo>
                  <a:lnTo>
                    <a:pt x="1900" y="1155"/>
                  </a:lnTo>
                  <a:lnTo>
                    <a:pt x="1894" y="1164"/>
                  </a:lnTo>
                  <a:lnTo>
                    <a:pt x="1894" y="1164"/>
                  </a:lnTo>
                  <a:lnTo>
                    <a:pt x="1886" y="1178"/>
                  </a:lnTo>
                  <a:lnTo>
                    <a:pt x="1877" y="1190"/>
                  </a:lnTo>
                  <a:lnTo>
                    <a:pt x="1864" y="1205"/>
                  </a:lnTo>
                  <a:lnTo>
                    <a:pt x="1855" y="1212"/>
                  </a:lnTo>
                  <a:lnTo>
                    <a:pt x="1846" y="1220"/>
                  </a:lnTo>
                  <a:lnTo>
                    <a:pt x="1835" y="1227"/>
                  </a:lnTo>
                  <a:lnTo>
                    <a:pt x="1824" y="1233"/>
                  </a:lnTo>
                  <a:lnTo>
                    <a:pt x="1810" y="1238"/>
                  </a:lnTo>
                  <a:lnTo>
                    <a:pt x="1797" y="1242"/>
                  </a:lnTo>
                  <a:lnTo>
                    <a:pt x="1782" y="1245"/>
                  </a:lnTo>
                  <a:lnTo>
                    <a:pt x="1765" y="1245"/>
                  </a:lnTo>
                  <a:lnTo>
                    <a:pt x="1765" y="1245"/>
                  </a:lnTo>
                  <a:lnTo>
                    <a:pt x="1746" y="1244"/>
                  </a:lnTo>
                  <a:lnTo>
                    <a:pt x="1728" y="1241"/>
                  </a:lnTo>
                  <a:lnTo>
                    <a:pt x="1710" y="1235"/>
                  </a:lnTo>
                  <a:lnTo>
                    <a:pt x="1693" y="1227"/>
                  </a:lnTo>
                  <a:lnTo>
                    <a:pt x="1677" y="1218"/>
                  </a:lnTo>
                  <a:lnTo>
                    <a:pt x="1662" y="1206"/>
                  </a:lnTo>
                  <a:lnTo>
                    <a:pt x="1649" y="1193"/>
                  </a:lnTo>
                  <a:lnTo>
                    <a:pt x="1635" y="1178"/>
                  </a:lnTo>
                  <a:lnTo>
                    <a:pt x="1623" y="1161"/>
                  </a:lnTo>
                  <a:lnTo>
                    <a:pt x="1613" y="1145"/>
                  </a:lnTo>
                  <a:lnTo>
                    <a:pt x="1604" y="1126"/>
                  </a:lnTo>
                  <a:lnTo>
                    <a:pt x="1595" y="1105"/>
                  </a:lnTo>
                  <a:lnTo>
                    <a:pt x="1589" y="1084"/>
                  </a:lnTo>
                  <a:lnTo>
                    <a:pt x="1584" y="1063"/>
                  </a:lnTo>
                  <a:lnTo>
                    <a:pt x="1581" y="1039"/>
                  </a:lnTo>
                  <a:lnTo>
                    <a:pt x="1581" y="1016"/>
                  </a:lnTo>
                  <a:lnTo>
                    <a:pt x="1581" y="1016"/>
                  </a:lnTo>
                  <a:lnTo>
                    <a:pt x="1581" y="993"/>
                  </a:lnTo>
                  <a:lnTo>
                    <a:pt x="1584" y="970"/>
                  </a:lnTo>
                  <a:lnTo>
                    <a:pt x="1589" y="948"/>
                  </a:lnTo>
                  <a:lnTo>
                    <a:pt x="1595" y="927"/>
                  </a:lnTo>
                  <a:lnTo>
                    <a:pt x="1604" y="907"/>
                  </a:lnTo>
                  <a:lnTo>
                    <a:pt x="1613" y="888"/>
                  </a:lnTo>
                  <a:lnTo>
                    <a:pt x="1623" y="870"/>
                  </a:lnTo>
                  <a:lnTo>
                    <a:pt x="1635" y="854"/>
                  </a:lnTo>
                  <a:lnTo>
                    <a:pt x="1649" y="839"/>
                  </a:lnTo>
                  <a:lnTo>
                    <a:pt x="1662" y="825"/>
                  </a:lnTo>
                  <a:lnTo>
                    <a:pt x="1677" y="815"/>
                  </a:lnTo>
                  <a:lnTo>
                    <a:pt x="1693" y="804"/>
                  </a:lnTo>
                  <a:lnTo>
                    <a:pt x="1710" y="797"/>
                  </a:lnTo>
                  <a:lnTo>
                    <a:pt x="1728" y="791"/>
                  </a:lnTo>
                  <a:lnTo>
                    <a:pt x="1746" y="788"/>
                  </a:lnTo>
                  <a:lnTo>
                    <a:pt x="1765" y="786"/>
                  </a:lnTo>
                  <a:lnTo>
                    <a:pt x="1765" y="786"/>
                  </a:lnTo>
                  <a:close/>
                </a:path>
              </a:pathLst>
            </a:custGeom>
            <a:solidFill>
              <a:srgbClr val="EDD391"/>
            </a:solidFill>
            <a:ln w="28575">
              <a:noFill/>
              <a:prstDash val="solid"/>
              <a:round/>
              <a:headEnd/>
              <a:tailEnd/>
            </a:ln>
          </p:spPr>
          <p:txBody>
            <a:bodyPr bIns="360000" anchor="ctr"/>
            <a:lstStyle/>
            <a:p>
              <a:pPr algn="ctr" eaLnBrk="1" hangingPunct="1">
                <a:defRPr/>
              </a:pPr>
              <a:r>
                <a:rPr lang="en-US" b="1" dirty="0" smtClean="0">
                  <a:latin typeface="Arial Rounded MT Bold" panose="020F0704030504030204" pitchFamily="34" charset="0"/>
                  <a:cs typeface="Arial" charset="0"/>
                </a:rPr>
                <a:t>Calculates Variable </a:t>
              </a:r>
            </a:p>
            <a:p>
              <a:pPr algn="ctr" eaLnBrk="1" hangingPunct="1">
                <a:defRPr/>
              </a:pPr>
              <a:r>
                <a:rPr lang="en-US" b="1" dirty="0" smtClean="0">
                  <a:latin typeface="Arial Rounded MT Bold" panose="020F0704030504030204" pitchFamily="34" charset="0"/>
                  <a:cs typeface="Arial" charset="0"/>
                </a:rPr>
                <a:t>Scores</a:t>
              </a:r>
              <a:endParaRPr lang="en-GB" b="1" dirty="0">
                <a:latin typeface="Arial Rounded MT Bold" panose="020F0704030504030204" pitchFamily="34" charset="0"/>
                <a:cs typeface="Arial" charset="0"/>
              </a:endParaRPr>
            </a:p>
          </p:txBody>
        </p:sp>
        <p:sp>
          <p:nvSpPr>
            <p:cNvPr id="7" name="Freeform 11"/>
            <p:cNvSpPr>
              <a:spLocks/>
            </p:cNvSpPr>
            <p:nvPr/>
          </p:nvSpPr>
          <p:spPr bwMode="auto">
            <a:xfrm>
              <a:off x="1478075" y="3476861"/>
              <a:ext cx="2505933" cy="1758695"/>
            </a:xfrm>
            <a:custGeom>
              <a:avLst/>
              <a:gdLst>
                <a:gd name="T0" fmla="*/ 791 w 2377"/>
                <a:gd name="T1" fmla="*/ 179 h 1976"/>
                <a:gd name="T2" fmla="*/ 813 w 2377"/>
                <a:gd name="T3" fmla="*/ 131 h 1976"/>
                <a:gd name="T4" fmla="*/ 855 w 2377"/>
                <a:gd name="T5" fmla="*/ 89 h 1976"/>
                <a:gd name="T6" fmla="*/ 886 w 2377"/>
                <a:gd name="T7" fmla="*/ 70 h 1976"/>
                <a:gd name="T8" fmla="*/ 907 w 2377"/>
                <a:gd name="T9" fmla="*/ 43 h 1976"/>
                <a:gd name="T10" fmla="*/ 904 w 2377"/>
                <a:gd name="T11" fmla="*/ 19 h 1976"/>
                <a:gd name="T12" fmla="*/ 877 w 2377"/>
                <a:gd name="T13" fmla="*/ 3 h 1976"/>
                <a:gd name="T14" fmla="*/ 0 w 2377"/>
                <a:gd name="T15" fmla="*/ 1976 h 1976"/>
                <a:gd name="T16" fmla="*/ 1980 w 2377"/>
                <a:gd name="T17" fmla="*/ 1121 h 1976"/>
                <a:gd name="T18" fmla="*/ 1986 w 2377"/>
                <a:gd name="T19" fmla="*/ 1090 h 1976"/>
                <a:gd name="T20" fmla="*/ 2004 w 2377"/>
                <a:gd name="T21" fmla="*/ 1069 h 1976"/>
                <a:gd name="T22" fmla="*/ 2031 w 2377"/>
                <a:gd name="T23" fmla="*/ 1072 h 1976"/>
                <a:gd name="T24" fmla="*/ 2057 w 2377"/>
                <a:gd name="T25" fmla="*/ 1099 h 1976"/>
                <a:gd name="T26" fmla="*/ 2079 w 2377"/>
                <a:gd name="T27" fmla="*/ 1134 h 1976"/>
                <a:gd name="T28" fmla="*/ 2121 w 2377"/>
                <a:gd name="T29" fmla="*/ 1170 h 1976"/>
                <a:gd name="T30" fmla="*/ 2175 w 2377"/>
                <a:gd name="T31" fmla="*/ 1188 h 1976"/>
                <a:gd name="T32" fmla="*/ 2229 w 2377"/>
                <a:gd name="T33" fmla="*/ 1184 h 1976"/>
                <a:gd name="T34" fmla="*/ 2294 w 2377"/>
                <a:gd name="T35" fmla="*/ 1149 h 1976"/>
                <a:gd name="T36" fmla="*/ 2345 w 2377"/>
                <a:gd name="T37" fmla="*/ 1088 h 1976"/>
                <a:gd name="T38" fmla="*/ 2372 w 2377"/>
                <a:gd name="T39" fmla="*/ 1006 h 1976"/>
                <a:gd name="T40" fmla="*/ 2375 w 2377"/>
                <a:gd name="T41" fmla="*/ 936 h 1976"/>
                <a:gd name="T42" fmla="*/ 2354 w 2377"/>
                <a:gd name="T43" fmla="*/ 850 h 1976"/>
                <a:gd name="T44" fmla="*/ 2309 w 2377"/>
                <a:gd name="T45" fmla="*/ 783 h 1976"/>
                <a:gd name="T46" fmla="*/ 2247 w 2377"/>
                <a:gd name="T47" fmla="*/ 740 h 1976"/>
                <a:gd name="T48" fmla="*/ 2191 w 2377"/>
                <a:gd name="T49" fmla="*/ 729 h 1976"/>
                <a:gd name="T50" fmla="*/ 2133 w 2377"/>
                <a:gd name="T51" fmla="*/ 743 h 1976"/>
                <a:gd name="T52" fmla="*/ 2093 w 2377"/>
                <a:gd name="T53" fmla="*/ 770 h 1976"/>
                <a:gd name="T54" fmla="*/ 2063 w 2377"/>
                <a:gd name="T55" fmla="*/ 810 h 1976"/>
                <a:gd name="T56" fmla="*/ 2037 w 2377"/>
                <a:gd name="T57" fmla="*/ 843 h 1976"/>
                <a:gd name="T58" fmla="*/ 2010 w 2377"/>
                <a:gd name="T59" fmla="*/ 852 h 1976"/>
                <a:gd name="T60" fmla="*/ 1989 w 2377"/>
                <a:gd name="T61" fmla="*/ 837 h 1976"/>
                <a:gd name="T62" fmla="*/ 1980 w 2377"/>
                <a:gd name="T63" fmla="*/ 798 h 1976"/>
                <a:gd name="T64" fmla="*/ 1178 w 2377"/>
                <a:gd name="T65" fmla="*/ 0 h 1976"/>
                <a:gd name="T66" fmla="*/ 1146 w 2377"/>
                <a:gd name="T67" fmla="*/ 6 h 1976"/>
                <a:gd name="T68" fmla="*/ 1127 w 2377"/>
                <a:gd name="T69" fmla="*/ 25 h 1976"/>
                <a:gd name="T70" fmla="*/ 1128 w 2377"/>
                <a:gd name="T71" fmla="*/ 51 h 1976"/>
                <a:gd name="T72" fmla="*/ 1155 w 2377"/>
                <a:gd name="T73" fmla="*/ 76 h 1976"/>
                <a:gd name="T74" fmla="*/ 1191 w 2377"/>
                <a:gd name="T75" fmla="*/ 98 h 1976"/>
                <a:gd name="T76" fmla="*/ 1227 w 2377"/>
                <a:gd name="T77" fmla="*/ 142 h 1976"/>
                <a:gd name="T78" fmla="*/ 1245 w 2377"/>
                <a:gd name="T79" fmla="*/ 196 h 1976"/>
                <a:gd name="T80" fmla="*/ 1242 w 2377"/>
                <a:gd name="T81" fmla="*/ 248 h 1976"/>
                <a:gd name="T82" fmla="*/ 1206 w 2377"/>
                <a:gd name="T83" fmla="*/ 314 h 1976"/>
                <a:gd name="T84" fmla="*/ 1145 w 2377"/>
                <a:gd name="T85" fmla="*/ 365 h 1976"/>
                <a:gd name="T86" fmla="*/ 1063 w 2377"/>
                <a:gd name="T87" fmla="*/ 391 h 1976"/>
                <a:gd name="T88" fmla="*/ 994 w 2377"/>
                <a:gd name="T89" fmla="*/ 394 h 1976"/>
                <a:gd name="T90" fmla="*/ 907 w 2377"/>
                <a:gd name="T91" fmla="*/ 374 h 1976"/>
                <a:gd name="T92" fmla="*/ 840 w 2377"/>
                <a:gd name="T93" fmla="*/ 329 h 1976"/>
                <a:gd name="T94" fmla="*/ 798 w 2377"/>
                <a:gd name="T95" fmla="*/ 266 h 1976"/>
                <a:gd name="T96" fmla="*/ 788 w 2377"/>
                <a:gd name="T97" fmla="*/ 212 h 1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77" h="1976">
                  <a:moveTo>
                    <a:pt x="788" y="212"/>
                  </a:moveTo>
                  <a:lnTo>
                    <a:pt x="788" y="212"/>
                  </a:lnTo>
                  <a:lnTo>
                    <a:pt x="788" y="196"/>
                  </a:lnTo>
                  <a:lnTo>
                    <a:pt x="791" y="179"/>
                  </a:lnTo>
                  <a:lnTo>
                    <a:pt x="795" y="166"/>
                  </a:lnTo>
                  <a:lnTo>
                    <a:pt x="800" y="152"/>
                  </a:lnTo>
                  <a:lnTo>
                    <a:pt x="806" y="142"/>
                  </a:lnTo>
                  <a:lnTo>
                    <a:pt x="813" y="131"/>
                  </a:lnTo>
                  <a:lnTo>
                    <a:pt x="821" y="121"/>
                  </a:lnTo>
                  <a:lnTo>
                    <a:pt x="828" y="113"/>
                  </a:lnTo>
                  <a:lnTo>
                    <a:pt x="843" y="98"/>
                  </a:lnTo>
                  <a:lnTo>
                    <a:pt x="855" y="89"/>
                  </a:lnTo>
                  <a:lnTo>
                    <a:pt x="868" y="82"/>
                  </a:lnTo>
                  <a:lnTo>
                    <a:pt x="868" y="82"/>
                  </a:lnTo>
                  <a:lnTo>
                    <a:pt x="877" y="76"/>
                  </a:lnTo>
                  <a:lnTo>
                    <a:pt x="886" y="70"/>
                  </a:lnTo>
                  <a:lnTo>
                    <a:pt x="894" y="64"/>
                  </a:lnTo>
                  <a:lnTo>
                    <a:pt x="900" y="57"/>
                  </a:lnTo>
                  <a:lnTo>
                    <a:pt x="904" y="51"/>
                  </a:lnTo>
                  <a:lnTo>
                    <a:pt x="907" y="43"/>
                  </a:lnTo>
                  <a:lnTo>
                    <a:pt x="909" y="37"/>
                  </a:lnTo>
                  <a:lnTo>
                    <a:pt x="909" y="31"/>
                  </a:lnTo>
                  <a:lnTo>
                    <a:pt x="907" y="25"/>
                  </a:lnTo>
                  <a:lnTo>
                    <a:pt x="904" y="19"/>
                  </a:lnTo>
                  <a:lnTo>
                    <a:pt x="900" y="13"/>
                  </a:lnTo>
                  <a:lnTo>
                    <a:pt x="894" y="9"/>
                  </a:lnTo>
                  <a:lnTo>
                    <a:pt x="886" y="6"/>
                  </a:lnTo>
                  <a:lnTo>
                    <a:pt x="877" y="3"/>
                  </a:lnTo>
                  <a:lnTo>
                    <a:pt x="867" y="1"/>
                  </a:lnTo>
                  <a:lnTo>
                    <a:pt x="856" y="0"/>
                  </a:lnTo>
                  <a:lnTo>
                    <a:pt x="0" y="0"/>
                  </a:lnTo>
                  <a:lnTo>
                    <a:pt x="0" y="1976"/>
                  </a:lnTo>
                  <a:lnTo>
                    <a:pt x="1979" y="1976"/>
                  </a:lnTo>
                  <a:lnTo>
                    <a:pt x="1979" y="1522"/>
                  </a:lnTo>
                  <a:lnTo>
                    <a:pt x="1980" y="1522"/>
                  </a:lnTo>
                  <a:lnTo>
                    <a:pt x="1980" y="1121"/>
                  </a:lnTo>
                  <a:lnTo>
                    <a:pt x="1980" y="1121"/>
                  </a:lnTo>
                  <a:lnTo>
                    <a:pt x="1982" y="1109"/>
                  </a:lnTo>
                  <a:lnTo>
                    <a:pt x="1983" y="1099"/>
                  </a:lnTo>
                  <a:lnTo>
                    <a:pt x="1986" y="1090"/>
                  </a:lnTo>
                  <a:lnTo>
                    <a:pt x="1989" y="1082"/>
                  </a:lnTo>
                  <a:lnTo>
                    <a:pt x="1994" y="1076"/>
                  </a:lnTo>
                  <a:lnTo>
                    <a:pt x="2000" y="1072"/>
                  </a:lnTo>
                  <a:lnTo>
                    <a:pt x="2004" y="1069"/>
                  </a:lnTo>
                  <a:lnTo>
                    <a:pt x="2010" y="1067"/>
                  </a:lnTo>
                  <a:lnTo>
                    <a:pt x="2018" y="1067"/>
                  </a:lnTo>
                  <a:lnTo>
                    <a:pt x="2024" y="1069"/>
                  </a:lnTo>
                  <a:lnTo>
                    <a:pt x="2031" y="1072"/>
                  </a:lnTo>
                  <a:lnTo>
                    <a:pt x="2037" y="1076"/>
                  </a:lnTo>
                  <a:lnTo>
                    <a:pt x="2045" y="1082"/>
                  </a:lnTo>
                  <a:lnTo>
                    <a:pt x="2051" y="1090"/>
                  </a:lnTo>
                  <a:lnTo>
                    <a:pt x="2057" y="1099"/>
                  </a:lnTo>
                  <a:lnTo>
                    <a:pt x="2063" y="1109"/>
                  </a:lnTo>
                  <a:lnTo>
                    <a:pt x="2063" y="1109"/>
                  </a:lnTo>
                  <a:lnTo>
                    <a:pt x="2070" y="1121"/>
                  </a:lnTo>
                  <a:lnTo>
                    <a:pt x="2079" y="1134"/>
                  </a:lnTo>
                  <a:lnTo>
                    <a:pt x="2093" y="1149"/>
                  </a:lnTo>
                  <a:lnTo>
                    <a:pt x="2102" y="1157"/>
                  </a:lnTo>
                  <a:lnTo>
                    <a:pt x="2111" y="1163"/>
                  </a:lnTo>
                  <a:lnTo>
                    <a:pt x="2121" y="1170"/>
                  </a:lnTo>
                  <a:lnTo>
                    <a:pt x="2133" y="1176"/>
                  </a:lnTo>
                  <a:lnTo>
                    <a:pt x="2146" y="1181"/>
                  </a:lnTo>
                  <a:lnTo>
                    <a:pt x="2160" y="1185"/>
                  </a:lnTo>
                  <a:lnTo>
                    <a:pt x="2175" y="1188"/>
                  </a:lnTo>
                  <a:lnTo>
                    <a:pt x="2191" y="1188"/>
                  </a:lnTo>
                  <a:lnTo>
                    <a:pt x="2191" y="1188"/>
                  </a:lnTo>
                  <a:lnTo>
                    <a:pt x="2211" y="1188"/>
                  </a:lnTo>
                  <a:lnTo>
                    <a:pt x="2229" y="1184"/>
                  </a:lnTo>
                  <a:lnTo>
                    <a:pt x="2247" y="1179"/>
                  </a:lnTo>
                  <a:lnTo>
                    <a:pt x="2263" y="1170"/>
                  </a:lnTo>
                  <a:lnTo>
                    <a:pt x="2279" y="1161"/>
                  </a:lnTo>
                  <a:lnTo>
                    <a:pt x="2294" y="1149"/>
                  </a:lnTo>
                  <a:lnTo>
                    <a:pt x="2309" y="1136"/>
                  </a:lnTo>
                  <a:lnTo>
                    <a:pt x="2321" y="1121"/>
                  </a:lnTo>
                  <a:lnTo>
                    <a:pt x="2333" y="1106"/>
                  </a:lnTo>
                  <a:lnTo>
                    <a:pt x="2345" y="1088"/>
                  </a:lnTo>
                  <a:lnTo>
                    <a:pt x="2354" y="1069"/>
                  </a:lnTo>
                  <a:lnTo>
                    <a:pt x="2362" y="1049"/>
                  </a:lnTo>
                  <a:lnTo>
                    <a:pt x="2368" y="1028"/>
                  </a:lnTo>
                  <a:lnTo>
                    <a:pt x="2372" y="1006"/>
                  </a:lnTo>
                  <a:lnTo>
                    <a:pt x="2375" y="983"/>
                  </a:lnTo>
                  <a:lnTo>
                    <a:pt x="2377" y="960"/>
                  </a:lnTo>
                  <a:lnTo>
                    <a:pt x="2377" y="960"/>
                  </a:lnTo>
                  <a:lnTo>
                    <a:pt x="2375" y="936"/>
                  </a:lnTo>
                  <a:lnTo>
                    <a:pt x="2372" y="913"/>
                  </a:lnTo>
                  <a:lnTo>
                    <a:pt x="2368" y="891"/>
                  </a:lnTo>
                  <a:lnTo>
                    <a:pt x="2362" y="870"/>
                  </a:lnTo>
                  <a:lnTo>
                    <a:pt x="2354" y="850"/>
                  </a:lnTo>
                  <a:lnTo>
                    <a:pt x="2345" y="831"/>
                  </a:lnTo>
                  <a:lnTo>
                    <a:pt x="2333" y="813"/>
                  </a:lnTo>
                  <a:lnTo>
                    <a:pt x="2321" y="797"/>
                  </a:lnTo>
                  <a:lnTo>
                    <a:pt x="2309" y="783"/>
                  </a:lnTo>
                  <a:lnTo>
                    <a:pt x="2294" y="770"/>
                  </a:lnTo>
                  <a:lnTo>
                    <a:pt x="2279" y="758"/>
                  </a:lnTo>
                  <a:lnTo>
                    <a:pt x="2263" y="749"/>
                  </a:lnTo>
                  <a:lnTo>
                    <a:pt x="2247" y="740"/>
                  </a:lnTo>
                  <a:lnTo>
                    <a:pt x="2229" y="735"/>
                  </a:lnTo>
                  <a:lnTo>
                    <a:pt x="2211" y="731"/>
                  </a:lnTo>
                  <a:lnTo>
                    <a:pt x="2191" y="729"/>
                  </a:lnTo>
                  <a:lnTo>
                    <a:pt x="2191" y="729"/>
                  </a:lnTo>
                  <a:lnTo>
                    <a:pt x="2175" y="731"/>
                  </a:lnTo>
                  <a:lnTo>
                    <a:pt x="2160" y="734"/>
                  </a:lnTo>
                  <a:lnTo>
                    <a:pt x="2146" y="737"/>
                  </a:lnTo>
                  <a:lnTo>
                    <a:pt x="2133" y="743"/>
                  </a:lnTo>
                  <a:lnTo>
                    <a:pt x="2121" y="749"/>
                  </a:lnTo>
                  <a:lnTo>
                    <a:pt x="2111" y="755"/>
                  </a:lnTo>
                  <a:lnTo>
                    <a:pt x="2102" y="762"/>
                  </a:lnTo>
                  <a:lnTo>
                    <a:pt x="2093" y="770"/>
                  </a:lnTo>
                  <a:lnTo>
                    <a:pt x="2079" y="785"/>
                  </a:lnTo>
                  <a:lnTo>
                    <a:pt x="2070" y="798"/>
                  </a:lnTo>
                  <a:lnTo>
                    <a:pt x="2063" y="810"/>
                  </a:lnTo>
                  <a:lnTo>
                    <a:pt x="2063" y="810"/>
                  </a:lnTo>
                  <a:lnTo>
                    <a:pt x="2057" y="820"/>
                  </a:lnTo>
                  <a:lnTo>
                    <a:pt x="2051" y="829"/>
                  </a:lnTo>
                  <a:lnTo>
                    <a:pt x="2045" y="837"/>
                  </a:lnTo>
                  <a:lnTo>
                    <a:pt x="2037" y="843"/>
                  </a:lnTo>
                  <a:lnTo>
                    <a:pt x="2031" y="847"/>
                  </a:lnTo>
                  <a:lnTo>
                    <a:pt x="2024" y="850"/>
                  </a:lnTo>
                  <a:lnTo>
                    <a:pt x="2018" y="852"/>
                  </a:lnTo>
                  <a:lnTo>
                    <a:pt x="2010" y="852"/>
                  </a:lnTo>
                  <a:lnTo>
                    <a:pt x="2004" y="850"/>
                  </a:lnTo>
                  <a:lnTo>
                    <a:pt x="2000" y="847"/>
                  </a:lnTo>
                  <a:lnTo>
                    <a:pt x="1994" y="843"/>
                  </a:lnTo>
                  <a:lnTo>
                    <a:pt x="1989" y="837"/>
                  </a:lnTo>
                  <a:lnTo>
                    <a:pt x="1986" y="829"/>
                  </a:lnTo>
                  <a:lnTo>
                    <a:pt x="1983" y="820"/>
                  </a:lnTo>
                  <a:lnTo>
                    <a:pt x="1982" y="810"/>
                  </a:lnTo>
                  <a:lnTo>
                    <a:pt x="1980" y="798"/>
                  </a:lnTo>
                  <a:lnTo>
                    <a:pt x="1980" y="547"/>
                  </a:lnTo>
                  <a:lnTo>
                    <a:pt x="1979" y="547"/>
                  </a:lnTo>
                  <a:lnTo>
                    <a:pt x="1979" y="0"/>
                  </a:lnTo>
                  <a:lnTo>
                    <a:pt x="1178" y="0"/>
                  </a:lnTo>
                  <a:lnTo>
                    <a:pt x="1178" y="0"/>
                  </a:lnTo>
                  <a:lnTo>
                    <a:pt x="1166" y="1"/>
                  </a:lnTo>
                  <a:lnTo>
                    <a:pt x="1155" y="3"/>
                  </a:lnTo>
                  <a:lnTo>
                    <a:pt x="1146" y="6"/>
                  </a:lnTo>
                  <a:lnTo>
                    <a:pt x="1140" y="9"/>
                  </a:lnTo>
                  <a:lnTo>
                    <a:pt x="1134" y="13"/>
                  </a:lnTo>
                  <a:lnTo>
                    <a:pt x="1130" y="19"/>
                  </a:lnTo>
                  <a:lnTo>
                    <a:pt x="1127" y="25"/>
                  </a:lnTo>
                  <a:lnTo>
                    <a:pt x="1125" y="31"/>
                  </a:lnTo>
                  <a:lnTo>
                    <a:pt x="1125" y="37"/>
                  </a:lnTo>
                  <a:lnTo>
                    <a:pt x="1125" y="43"/>
                  </a:lnTo>
                  <a:lnTo>
                    <a:pt x="1128" y="51"/>
                  </a:lnTo>
                  <a:lnTo>
                    <a:pt x="1133" y="57"/>
                  </a:lnTo>
                  <a:lnTo>
                    <a:pt x="1139" y="64"/>
                  </a:lnTo>
                  <a:lnTo>
                    <a:pt x="1146" y="70"/>
                  </a:lnTo>
                  <a:lnTo>
                    <a:pt x="1155" y="76"/>
                  </a:lnTo>
                  <a:lnTo>
                    <a:pt x="1166" y="82"/>
                  </a:lnTo>
                  <a:lnTo>
                    <a:pt x="1166" y="82"/>
                  </a:lnTo>
                  <a:lnTo>
                    <a:pt x="1178" y="89"/>
                  </a:lnTo>
                  <a:lnTo>
                    <a:pt x="1191" y="98"/>
                  </a:lnTo>
                  <a:lnTo>
                    <a:pt x="1206" y="113"/>
                  </a:lnTo>
                  <a:lnTo>
                    <a:pt x="1214" y="121"/>
                  </a:lnTo>
                  <a:lnTo>
                    <a:pt x="1221" y="131"/>
                  </a:lnTo>
                  <a:lnTo>
                    <a:pt x="1227" y="142"/>
                  </a:lnTo>
                  <a:lnTo>
                    <a:pt x="1233" y="152"/>
                  </a:lnTo>
                  <a:lnTo>
                    <a:pt x="1239" y="166"/>
                  </a:lnTo>
                  <a:lnTo>
                    <a:pt x="1242" y="179"/>
                  </a:lnTo>
                  <a:lnTo>
                    <a:pt x="1245" y="196"/>
                  </a:lnTo>
                  <a:lnTo>
                    <a:pt x="1247" y="212"/>
                  </a:lnTo>
                  <a:lnTo>
                    <a:pt x="1247" y="212"/>
                  </a:lnTo>
                  <a:lnTo>
                    <a:pt x="1245" y="230"/>
                  </a:lnTo>
                  <a:lnTo>
                    <a:pt x="1242" y="248"/>
                  </a:lnTo>
                  <a:lnTo>
                    <a:pt x="1236" y="266"/>
                  </a:lnTo>
                  <a:lnTo>
                    <a:pt x="1229" y="282"/>
                  </a:lnTo>
                  <a:lnTo>
                    <a:pt x="1218" y="299"/>
                  </a:lnTo>
                  <a:lnTo>
                    <a:pt x="1206" y="314"/>
                  </a:lnTo>
                  <a:lnTo>
                    <a:pt x="1194" y="329"/>
                  </a:lnTo>
                  <a:lnTo>
                    <a:pt x="1179" y="342"/>
                  </a:lnTo>
                  <a:lnTo>
                    <a:pt x="1163" y="354"/>
                  </a:lnTo>
                  <a:lnTo>
                    <a:pt x="1145" y="365"/>
                  </a:lnTo>
                  <a:lnTo>
                    <a:pt x="1125" y="374"/>
                  </a:lnTo>
                  <a:lnTo>
                    <a:pt x="1106" y="381"/>
                  </a:lnTo>
                  <a:lnTo>
                    <a:pt x="1085" y="387"/>
                  </a:lnTo>
                  <a:lnTo>
                    <a:pt x="1063" y="391"/>
                  </a:lnTo>
                  <a:lnTo>
                    <a:pt x="1040" y="394"/>
                  </a:lnTo>
                  <a:lnTo>
                    <a:pt x="1016" y="396"/>
                  </a:lnTo>
                  <a:lnTo>
                    <a:pt x="1016" y="396"/>
                  </a:lnTo>
                  <a:lnTo>
                    <a:pt x="994" y="394"/>
                  </a:lnTo>
                  <a:lnTo>
                    <a:pt x="970" y="391"/>
                  </a:lnTo>
                  <a:lnTo>
                    <a:pt x="949" y="387"/>
                  </a:lnTo>
                  <a:lnTo>
                    <a:pt x="928" y="381"/>
                  </a:lnTo>
                  <a:lnTo>
                    <a:pt x="907" y="374"/>
                  </a:lnTo>
                  <a:lnTo>
                    <a:pt x="888" y="365"/>
                  </a:lnTo>
                  <a:lnTo>
                    <a:pt x="871" y="354"/>
                  </a:lnTo>
                  <a:lnTo>
                    <a:pt x="855" y="342"/>
                  </a:lnTo>
                  <a:lnTo>
                    <a:pt x="840" y="329"/>
                  </a:lnTo>
                  <a:lnTo>
                    <a:pt x="827" y="314"/>
                  </a:lnTo>
                  <a:lnTo>
                    <a:pt x="815" y="299"/>
                  </a:lnTo>
                  <a:lnTo>
                    <a:pt x="806" y="282"/>
                  </a:lnTo>
                  <a:lnTo>
                    <a:pt x="798" y="266"/>
                  </a:lnTo>
                  <a:lnTo>
                    <a:pt x="792" y="248"/>
                  </a:lnTo>
                  <a:lnTo>
                    <a:pt x="789" y="230"/>
                  </a:lnTo>
                  <a:lnTo>
                    <a:pt x="788" y="212"/>
                  </a:lnTo>
                  <a:lnTo>
                    <a:pt x="788" y="212"/>
                  </a:lnTo>
                  <a:close/>
                </a:path>
              </a:pathLst>
            </a:custGeom>
            <a:solidFill>
              <a:srgbClr val="C00000"/>
            </a:solidFill>
            <a:ln w="28575">
              <a:noFill/>
              <a:prstDash val="solid"/>
              <a:round/>
              <a:headEnd/>
              <a:tailEnd/>
            </a:ln>
          </p:spPr>
          <p:txBody>
            <a:bodyPr rIns="324000" anchor="ctr"/>
            <a:lstStyle/>
            <a:p>
              <a:pPr algn="ctr">
                <a:defRPr/>
              </a:pPr>
              <a:r>
                <a:rPr lang="en-US" dirty="0" smtClean="0">
                  <a:solidFill>
                    <a:schemeClr val="bg2"/>
                  </a:solidFill>
                  <a:latin typeface="Arial Rounded MT Bold" panose="020F0704030504030204" pitchFamily="34" charset="0"/>
                  <a:cs typeface="Arial" charset="0"/>
                </a:rPr>
                <a:t>Determines</a:t>
              </a:r>
              <a:endParaRPr lang="en-US" dirty="0">
                <a:solidFill>
                  <a:schemeClr val="bg2"/>
                </a:solidFill>
                <a:latin typeface="Arial Rounded MT Bold" panose="020F0704030504030204" pitchFamily="34" charset="0"/>
                <a:cs typeface="Arial" charset="0"/>
              </a:endParaRPr>
            </a:p>
            <a:p>
              <a:pPr algn="ctr">
                <a:defRPr/>
              </a:pPr>
              <a:r>
                <a:rPr lang="en-US" dirty="0">
                  <a:solidFill>
                    <a:schemeClr val="bg2"/>
                  </a:solidFill>
                  <a:latin typeface="Arial Rounded MT Bold" panose="020F0704030504030204" pitchFamily="34" charset="0"/>
                  <a:cs typeface="Arial" charset="0"/>
                </a:rPr>
                <a:t>Brand Value</a:t>
              </a:r>
              <a:endParaRPr lang="en-GB" dirty="0">
                <a:solidFill>
                  <a:schemeClr val="bg2"/>
                </a:solidFill>
                <a:latin typeface="Arial Rounded MT Bold" panose="020F0704030504030204" pitchFamily="34" charset="0"/>
                <a:cs typeface="Arial" charset="0"/>
              </a:endParaRPr>
            </a:p>
          </p:txBody>
        </p:sp>
        <p:sp>
          <p:nvSpPr>
            <p:cNvPr id="8" name="Freeform 7"/>
            <p:cNvSpPr>
              <a:spLocks/>
            </p:cNvSpPr>
            <p:nvPr/>
          </p:nvSpPr>
          <p:spPr bwMode="auto">
            <a:xfrm>
              <a:off x="3581400" y="3124200"/>
              <a:ext cx="2501718" cy="2110788"/>
            </a:xfrm>
            <a:custGeom>
              <a:avLst/>
              <a:gdLst>
                <a:gd name="T0" fmla="*/ 2145 w 2376"/>
                <a:gd name="T1" fmla="*/ 1136 h 2374"/>
                <a:gd name="T2" fmla="*/ 2092 w 2376"/>
                <a:gd name="T3" fmla="*/ 1169 h 2374"/>
                <a:gd name="T4" fmla="*/ 2056 w 2376"/>
                <a:gd name="T5" fmla="*/ 1218 h 2374"/>
                <a:gd name="T6" fmla="*/ 2023 w 2376"/>
                <a:gd name="T7" fmla="*/ 1248 h 2374"/>
                <a:gd name="T8" fmla="*/ 1993 w 2376"/>
                <a:gd name="T9" fmla="*/ 1241 h 2374"/>
                <a:gd name="T10" fmla="*/ 1979 w 2376"/>
                <a:gd name="T11" fmla="*/ 1198 h 2374"/>
                <a:gd name="T12" fmla="*/ 1102 w 2376"/>
                <a:gd name="T13" fmla="*/ 393 h 2374"/>
                <a:gd name="T14" fmla="*/ 1072 w 2376"/>
                <a:gd name="T15" fmla="*/ 371 h 2374"/>
                <a:gd name="T16" fmla="*/ 1080 w 2376"/>
                <a:gd name="T17" fmla="*/ 338 h 2374"/>
                <a:gd name="T18" fmla="*/ 1113 w 2376"/>
                <a:gd name="T19" fmla="*/ 314 h 2374"/>
                <a:gd name="T20" fmla="*/ 1168 w 2376"/>
                <a:gd name="T21" fmla="*/ 265 h 2374"/>
                <a:gd name="T22" fmla="*/ 1192 w 2376"/>
                <a:gd name="T23" fmla="*/ 200 h 2374"/>
                <a:gd name="T24" fmla="*/ 1183 w 2376"/>
                <a:gd name="T25" fmla="*/ 130 h 2374"/>
                <a:gd name="T26" fmla="*/ 1126 w 2376"/>
                <a:gd name="T27" fmla="*/ 54 h 2374"/>
                <a:gd name="T28" fmla="*/ 1032 w 2376"/>
                <a:gd name="T29" fmla="*/ 9 h 2374"/>
                <a:gd name="T30" fmla="*/ 939 w 2376"/>
                <a:gd name="T31" fmla="*/ 2 h 2374"/>
                <a:gd name="T32" fmla="*/ 835 w 2376"/>
                <a:gd name="T33" fmla="*/ 32 h 2374"/>
                <a:gd name="T34" fmla="*/ 761 w 2376"/>
                <a:gd name="T35" fmla="*/ 97 h 2374"/>
                <a:gd name="T36" fmla="*/ 734 w 2376"/>
                <a:gd name="T37" fmla="*/ 184 h 2374"/>
                <a:gd name="T38" fmla="*/ 746 w 2376"/>
                <a:gd name="T39" fmla="*/ 242 h 2374"/>
                <a:gd name="T40" fmla="*/ 788 w 2376"/>
                <a:gd name="T41" fmla="*/ 296 h 2374"/>
                <a:gd name="T42" fmla="*/ 833 w 2376"/>
                <a:gd name="T43" fmla="*/ 326 h 2374"/>
                <a:gd name="T44" fmla="*/ 855 w 2376"/>
                <a:gd name="T45" fmla="*/ 359 h 2374"/>
                <a:gd name="T46" fmla="*/ 840 w 2376"/>
                <a:gd name="T47" fmla="*/ 386 h 2374"/>
                <a:gd name="T48" fmla="*/ 0 w 2376"/>
                <a:gd name="T49" fmla="*/ 395 h 2374"/>
                <a:gd name="T50" fmla="*/ 24 w 2376"/>
                <a:gd name="T51" fmla="*/ 1250 h 2374"/>
                <a:gd name="T52" fmla="*/ 72 w 2376"/>
                <a:gd name="T53" fmla="*/ 1208 h 2374"/>
                <a:gd name="T54" fmla="*/ 111 w 2376"/>
                <a:gd name="T55" fmla="*/ 1160 h 2374"/>
                <a:gd name="T56" fmla="*/ 169 w 2376"/>
                <a:gd name="T57" fmla="*/ 1132 h 2374"/>
                <a:gd name="T58" fmla="*/ 238 w 2376"/>
                <a:gd name="T59" fmla="*/ 1133 h 2374"/>
                <a:gd name="T60" fmla="*/ 319 w 2376"/>
                <a:gd name="T61" fmla="*/ 1181 h 2374"/>
                <a:gd name="T62" fmla="*/ 371 w 2376"/>
                <a:gd name="T63" fmla="*/ 1268 h 2374"/>
                <a:gd name="T64" fmla="*/ 386 w 2376"/>
                <a:gd name="T65" fmla="*/ 1358 h 2374"/>
                <a:gd name="T66" fmla="*/ 364 w 2376"/>
                <a:gd name="T67" fmla="*/ 1467 h 2374"/>
                <a:gd name="T68" fmla="*/ 304 w 2376"/>
                <a:gd name="T69" fmla="*/ 1547 h 2374"/>
                <a:gd name="T70" fmla="*/ 220 w 2376"/>
                <a:gd name="T71" fmla="*/ 1586 h 2374"/>
                <a:gd name="T72" fmla="*/ 156 w 2376"/>
                <a:gd name="T73" fmla="*/ 1579 h 2374"/>
                <a:gd name="T74" fmla="*/ 102 w 2376"/>
                <a:gd name="T75" fmla="*/ 1547 h 2374"/>
                <a:gd name="T76" fmla="*/ 63 w 2376"/>
                <a:gd name="T77" fmla="*/ 1492 h 2374"/>
                <a:gd name="T78" fmla="*/ 15 w 2376"/>
                <a:gd name="T79" fmla="*/ 1467 h 2374"/>
                <a:gd name="T80" fmla="*/ 1979 w 2376"/>
                <a:gd name="T81" fmla="*/ 1519 h 2374"/>
                <a:gd name="T82" fmla="*/ 1988 w 2376"/>
                <a:gd name="T83" fmla="*/ 1482 h 2374"/>
                <a:gd name="T84" fmla="*/ 2017 w 2376"/>
                <a:gd name="T85" fmla="*/ 1467 h 2374"/>
                <a:gd name="T86" fmla="*/ 2050 w 2376"/>
                <a:gd name="T87" fmla="*/ 1488 h 2374"/>
                <a:gd name="T88" fmla="*/ 2078 w 2376"/>
                <a:gd name="T89" fmla="*/ 1532 h 2374"/>
                <a:gd name="T90" fmla="*/ 2132 w 2376"/>
                <a:gd name="T91" fmla="*/ 1574 h 2374"/>
                <a:gd name="T92" fmla="*/ 2190 w 2376"/>
                <a:gd name="T93" fmla="*/ 1588 h 2374"/>
                <a:gd name="T94" fmla="*/ 2278 w 2376"/>
                <a:gd name="T95" fmla="*/ 1559 h 2374"/>
                <a:gd name="T96" fmla="*/ 2344 w 2376"/>
                <a:gd name="T97" fmla="*/ 1486 h 2374"/>
                <a:gd name="T98" fmla="*/ 2374 w 2376"/>
                <a:gd name="T99" fmla="*/ 1381 h 2374"/>
                <a:gd name="T100" fmla="*/ 2367 w 2376"/>
                <a:gd name="T101" fmla="*/ 1290 h 2374"/>
                <a:gd name="T102" fmla="*/ 2322 w 2376"/>
                <a:gd name="T103" fmla="*/ 1196 h 2374"/>
                <a:gd name="T104" fmla="*/ 2246 w 2376"/>
                <a:gd name="T105" fmla="*/ 1139 h 2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76" h="2374">
                  <a:moveTo>
                    <a:pt x="2190" y="1129"/>
                  </a:moveTo>
                  <a:lnTo>
                    <a:pt x="2190" y="1129"/>
                  </a:lnTo>
                  <a:lnTo>
                    <a:pt x="2174" y="1129"/>
                  </a:lnTo>
                  <a:lnTo>
                    <a:pt x="2159" y="1132"/>
                  </a:lnTo>
                  <a:lnTo>
                    <a:pt x="2145" y="1136"/>
                  </a:lnTo>
                  <a:lnTo>
                    <a:pt x="2132" y="1141"/>
                  </a:lnTo>
                  <a:lnTo>
                    <a:pt x="2121" y="1147"/>
                  </a:lnTo>
                  <a:lnTo>
                    <a:pt x="2110" y="1154"/>
                  </a:lnTo>
                  <a:lnTo>
                    <a:pt x="2101" y="1162"/>
                  </a:lnTo>
                  <a:lnTo>
                    <a:pt x="2092" y="1169"/>
                  </a:lnTo>
                  <a:lnTo>
                    <a:pt x="2078" y="1184"/>
                  </a:lnTo>
                  <a:lnTo>
                    <a:pt x="2069" y="1196"/>
                  </a:lnTo>
                  <a:lnTo>
                    <a:pt x="2062" y="1210"/>
                  </a:lnTo>
                  <a:lnTo>
                    <a:pt x="2062" y="1210"/>
                  </a:lnTo>
                  <a:lnTo>
                    <a:pt x="2056" y="1218"/>
                  </a:lnTo>
                  <a:lnTo>
                    <a:pt x="2050" y="1227"/>
                  </a:lnTo>
                  <a:lnTo>
                    <a:pt x="2044" y="1235"/>
                  </a:lnTo>
                  <a:lnTo>
                    <a:pt x="2036" y="1241"/>
                  </a:lnTo>
                  <a:lnTo>
                    <a:pt x="2030" y="1245"/>
                  </a:lnTo>
                  <a:lnTo>
                    <a:pt x="2023" y="1248"/>
                  </a:lnTo>
                  <a:lnTo>
                    <a:pt x="2017" y="1250"/>
                  </a:lnTo>
                  <a:lnTo>
                    <a:pt x="2009" y="1250"/>
                  </a:lnTo>
                  <a:lnTo>
                    <a:pt x="2003" y="1248"/>
                  </a:lnTo>
                  <a:lnTo>
                    <a:pt x="1999" y="1245"/>
                  </a:lnTo>
                  <a:lnTo>
                    <a:pt x="1993" y="1241"/>
                  </a:lnTo>
                  <a:lnTo>
                    <a:pt x="1988" y="1235"/>
                  </a:lnTo>
                  <a:lnTo>
                    <a:pt x="1985" y="1227"/>
                  </a:lnTo>
                  <a:lnTo>
                    <a:pt x="1982" y="1218"/>
                  </a:lnTo>
                  <a:lnTo>
                    <a:pt x="1981" y="1208"/>
                  </a:lnTo>
                  <a:lnTo>
                    <a:pt x="1979" y="1198"/>
                  </a:lnTo>
                  <a:lnTo>
                    <a:pt x="1979" y="395"/>
                  </a:lnTo>
                  <a:lnTo>
                    <a:pt x="1125" y="395"/>
                  </a:lnTo>
                  <a:lnTo>
                    <a:pt x="1125" y="395"/>
                  </a:lnTo>
                  <a:lnTo>
                    <a:pt x="1113" y="395"/>
                  </a:lnTo>
                  <a:lnTo>
                    <a:pt x="1102" y="393"/>
                  </a:lnTo>
                  <a:lnTo>
                    <a:pt x="1093" y="390"/>
                  </a:lnTo>
                  <a:lnTo>
                    <a:pt x="1086" y="386"/>
                  </a:lnTo>
                  <a:lnTo>
                    <a:pt x="1080" y="381"/>
                  </a:lnTo>
                  <a:lnTo>
                    <a:pt x="1075" y="377"/>
                  </a:lnTo>
                  <a:lnTo>
                    <a:pt x="1072" y="371"/>
                  </a:lnTo>
                  <a:lnTo>
                    <a:pt x="1071" y="365"/>
                  </a:lnTo>
                  <a:lnTo>
                    <a:pt x="1071" y="359"/>
                  </a:lnTo>
                  <a:lnTo>
                    <a:pt x="1072" y="351"/>
                  </a:lnTo>
                  <a:lnTo>
                    <a:pt x="1075" y="345"/>
                  </a:lnTo>
                  <a:lnTo>
                    <a:pt x="1080" y="338"/>
                  </a:lnTo>
                  <a:lnTo>
                    <a:pt x="1086" y="332"/>
                  </a:lnTo>
                  <a:lnTo>
                    <a:pt x="1093" y="326"/>
                  </a:lnTo>
                  <a:lnTo>
                    <a:pt x="1102" y="319"/>
                  </a:lnTo>
                  <a:lnTo>
                    <a:pt x="1113" y="314"/>
                  </a:lnTo>
                  <a:lnTo>
                    <a:pt x="1113" y="314"/>
                  </a:lnTo>
                  <a:lnTo>
                    <a:pt x="1125" y="307"/>
                  </a:lnTo>
                  <a:lnTo>
                    <a:pt x="1138" y="296"/>
                  </a:lnTo>
                  <a:lnTo>
                    <a:pt x="1153" y="283"/>
                  </a:lnTo>
                  <a:lnTo>
                    <a:pt x="1160" y="275"/>
                  </a:lnTo>
                  <a:lnTo>
                    <a:pt x="1168" y="265"/>
                  </a:lnTo>
                  <a:lnTo>
                    <a:pt x="1174" y="254"/>
                  </a:lnTo>
                  <a:lnTo>
                    <a:pt x="1180" y="242"/>
                  </a:lnTo>
                  <a:lnTo>
                    <a:pt x="1186" y="230"/>
                  </a:lnTo>
                  <a:lnTo>
                    <a:pt x="1189" y="215"/>
                  </a:lnTo>
                  <a:lnTo>
                    <a:pt x="1192" y="200"/>
                  </a:lnTo>
                  <a:lnTo>
                    <a:pt x="1193" y="184"/>
                  </a:lnTo>
                  <a:lnTo>
                    <a:pt x="1193" y="184"/>
                  </a:lnTo>
                  <a:lnTo>
                    <a:pt x="1192" y="166"/>
                  </a:lnTo>
                  <a:lnTo>
                    <a:pt x="1187" y="147"/>
                  </a:lnTo>
                  <a:lnTo>
                    <a:pt x="1183" y="130"/>
                  </a:lnTo>
                  <a:lnTo>
                    <a:pt x="1174" y="112"/>
                  </a:lnTo>
                  <a:lnTo>
                    <a:pt x="1165" y="97"/>
                  </a:lnTo>
                  <a:lnTo>
                    <a:pt x="1153" y="81"/>
                  </a:lnTo>
                  <a:lnTo>
                    <a:pt x="1141" y="67"/>
                  </a:lnTo>
                  <a:lnTo>
                    <a:pt x="1126" y="54"/>
                  </a:lnTo>
                  <a:lnTo>
                    <a:pt x="1110" y="42"/>
                  </a:lnTo>
                  <a:lnTo>
                    <a:pt x="1092" y="32"/>
                  </a:lnTo>
                  <a:lnTo>
                    <a:pt x="1072" y="23"/>
                  </a:lnTo>
                  <a:lnTo>
                    <a:pt x="1053" y="15"/>
                  </a:lnTo>
                  <a:lnTo>
                    <a:pt x="1032" y="9"/>
                  </a:lnTo>
                  <a:lnTo>
                    <a:pt x="1009" y="3"/>
                  </a:lnTo>
                  <a:lnTo>
                    <a:pt x="987" y="2"/>
                  </a:lnTo>
                  <a:lnTo>
                    <a:pt x="963" y="0"/>
                  </a:lnTo>
                  <a:lnTo>
                    <a:pt x="963" y="0"/>
                  </a:lnTo>
                  <a:lnTo>
                    <a:pt x="939" y="2"/>
                  </a:lnTo>
                  <a:lnTo>
                    <a:pt x="917" y="3"/>
                  </a:lnTo>
                  <a:lnTo>
                    <a:pt x="894" y="9"/>
                  </a:lnTo>
                  <a:lnTo>
                    <a:pt x="873" y="15"/>
                  </a:lnTo>
                  <a:lnTo>
                    <a:pt x="854" y="23"/>
                  </a:lnTo>
                  <a:lnTo>
                    <a:pt x="835" y="32"/>
                  </a:lnTo>
                  <a:lnTo>
                    <a:pt x="817" y="42"/>
                  </a:lnTo>
                  <a:lnTo>
                    <a:pt x="802" y="54"/>
                  </a:lnTo>
                  <a:lnTo>
                    <a:pt x="787" y="67"/>
                  </a:lnTo>
                  <a:lnTo>
                    <a:pt x="773" y="81"/>
                  </a:lnTo>
                  <a:lnTo>
                    <a:pt x="761" y="97"/>
                  </a:lnTo>
                  <a:lnTo>
                    <a:pt x="752" y="112"/>
                  </a:lnTo>
                  <a:lnTo>
                    <a:pt x="745" y="130"/>
                  </a:lnTo>
                  <a:lnTo>
                    <a:pt x="739" y="147"/>
                  </a:lnTo>
                  <a:lnTo>
                    <a:pt x="734" y="166"/>
                  </a:lnTo>
                  <a:lnTo>
                    <a:pt x="734" y="184"/>
                  </a:lnTo>
                  <a:lnTo>
                    <a:pt x="734" y="184"/>
                  </a:lnTo>
                  <a:lnTo>
                    <a:pt x="734" y="200"/>
                  </a:lnTo>
                  <a:lnTo>
                    <a:pt x="737" y="215"/>
                  </a:lnTo>
                  <a:lnTo>
                    <a:pt x="742" y="230"/>
                  </a:lnTo>
                  <a:lnTo>
                    <a:pt x="746" y="242"/>
                  </a:lnTo>
                  <a:lnTo>
                    <a:pt x="752" y="254"/>
                  </a:lnTo>
                  <a:lnTo>
                    <a:pt x="760" y="265"/>
                  </a:lnTo>
                  <a:lnTo>
                    <a:pt x="766" y="275"/>
                  </a:lnTo>
                  <a:lnTo>
                    <a:pt x="775" y="283"/>
                  </a:lnTo>
                  <a:lnTo>
                    <a:pt x="788" y="296"/>
                  </a:lnTo>
                  <a:lnTo>
                    <a:pt x="802" y="307"/>
                  </a:lnTo>
                  <a:lnTo>
                    <a:pt x="814" y="314"/>
                  </a:lnTo>
                  <a:lnTo>
                    <a:pt x="814" y="314"/>
                  </a:lnTo>
                  <a:lnTo>
                    <a:pt x="824" y="319"/>
                  </a:lnTo>
                  <a:lnTo>
                    <a:pt x="833" y="326"/>
                  </a:lnTo>
                  <a:lnTo>
                    <a:pt x="840" y="332"/>
                  </a:lnTo>
                  <a:lnTo>
                    <a:pt x="846" y="338"/>
                  </a:lnTo>
                  <a:lnTo>
                    <a:pt x="851" y="345"/>
                  </a:lnTo>
                  <a:lnTo>
                    <a:pt x="854" y="351"/>
                  </a:lnTo>
                  <a:lnTo>
                    <a:pt x="855" y="359"/>
                  </a:lnTo>
                  <a:lnTo>
                    <a:pt x="855" y="365"/>
                  </a:lnTo>
                  <a:lnTo>
                    <a:pt x="854" y="371"/>
                  </a:lnTo>
                  <a:lnTo>
                    <a:pt x="851" y="377"/>
                  </a:lnTo>
                  <a:lnTo>
                    <a:pt x="846" y="381"/>
                  </a:lnTo>
                  <a:lnTo>
                    <a:pt x="840" y="386"/>
                  </a:lnTo>
                  <a:lnTo>
                    <a:pt x="833" y="390"/>
                  </a:lnTo>
                  <a:lnTo>
                    <a:pt x="824" y="393"/>
                  </a:lnTo>
                  <a:lnTo>
                    <a:pt x="814" y="395"/>
                  </a:lnTo>
                  <a:lnTo>
                    <a:pt x="802" y="395"/>
                  </a:lnTo>
                  <a:lnTo>
                    <a:pt x="0" y="395"/>
                  </a:lnTo>
                  <a:lnTo>
                    <a:pt x="0" y="1236"/>
                  </a:lnTo>
                  <a:lnTo>
                    <a:pt x="0" y="1236"/>
                  </a:lnTo>
                  <a:lnTo>
                    <a:pt x="8" y="1244"/>
                  </a:lnTo>
                  <a:lnTo>
                    <a:pt x="15" y="1248"/>
                  </a:lnTo>
                  <a:lnTo>
                    <a:pt x="24" y="1250"/>
                  </a:lnTo>
                  <a:lnTo>
                    <a:pt x="35" y="1247"/>
                  </a:lnTo>
                  <a:lnTo>
                    <a:pt x="45" y="1242"/>
                  </a:lnTo>
                  <a:lnTo>
                    <a:pt x="54" y="1235"/>
                  </a:lnTo>
                  <a:lnTo>
                    <a:pt x="63" y="1223"/>
                  </a:lnTo>
                  <a:lnTo>
                    <a:pt x="72" y="1208"/>
                  </a:lnTo>
                  <a:lnTo>
                    <a:pt x="72" y="1208"/>
                  </a:lnTo>
                  <a:lnTo>
                    <a:pt x="80" y="1196"/>
                  </a:lnTo>
                  <a:lnTo>
                    <a:pt x="89" y="1183"/>
                  </a:lnTo>
                  <a:lnTo>
                    <a:pt x="102" y="1168"/>
                  </a:lnTo>
                  <a:lnTo>
                    <a:pt x="111" y="1160"/>
                  </a:lnTo>
                  <a:lnTo>
                    <a:pt x="120" y="1153"/>
                  </a:lnTo>
                  <a:lnTo>
                    <a:pt x="130" y="1147"/>
                  </a:lnTo>
                  <a:lnTo>
                    <a:pt x="142" y="1141"/>
                  </a:lnTo>
                  <a:lnTo>
                    <a:pt x="156" y="1135"/>
                  </a:lnTo>
                  <a:lnTo>
                    <a:pt x="169" y="1132"/>
                  </a:lnTo>
                  <a:lnTo>
                    <a:pt x="184" y="1129"/>
                  </a:lnTo>
                  <a:lnTo>
                    <a:pt x="201" y="1127"/>
                  </a:lnTo>
                  <a:lnTo>
                    <a:pt x="201" y="1127"/>
                  </a:lnTo>
                  <a:lnTo>
                    <a:pt x="220" y="1129"/>
                  </a:lnTo>
                  <a:lnTo>
                    <a:pt x="238" y="1133"/>
                  </a:lnTo>
                  <a:lnTo>
                    <a:pt x="256" y="1138"/>
                  </a:lnTo>
                  <a:lnTo>
                    <a:pt x="272" y="1147"/>
                  </a:lnTo>
                  <a:lnTo>
                    <a:pt x="289" y="1156"/>
                  </a:lnTo>
                  <a:lnTo>
                    <a:pt x="304" y="1168"/>
                  </a:lnTo>
                  <a:lnTo>
                    <a:pt x="319" y="1181"/>
                  </a:lnTo>
                  <a:lnTo>
                    <a:pt x="331" y="1195"/>
                  </a:lnTo>
                  <a:lnTo>
                    <a:pt x="343" y="1211"/>
                  </a:lnTo>
                  <a:lnTo>
                    <a:pt x="353" y="1229"/>
                  </a:lnTo>
                  <a:lnTo>
                    <a:pt x="364" y="1248"/>
                  </a:lnTo>
                  <a:lnTo>
                    <a:pt x="371" y="1268"/>
                  </a:lnTo>
                  <a:lnTo>
                    <a:pt x="377" y="1289"/>
                  </a:lnTo>
                  <a:lnTo>
                    <a:pt x="382" y="1311"/>
                  </a:lnTo>
                  <a:lnTo>
                    <a:pt x="385" y="1334"/>
                  </a:lnTo>
                  <a:lnTo>
                    <a:pt x="386" y="1358"/>
                  </a:lnTo>
                  <a:lnTo>
                    <a:pt x="386" y="1358"/>
                  </a:lnTo>
                  <a:lnTo>
                    <a:pt x="385" y="1381"/>
                  </a:lnTo>
                  <a:lnTo>
                    <a:pt x="382" y="1404"/>
                  </a:lnTo>
                  <a:lnTo>
                    <a:pt x="377" y="1426"/>
                  </a:lnTo>
                  <a:lnTo>
                    <a:pt x="371" y="1447"/>
                  </a:lnTo>
                  <a:lnTo>
                    <a:pt x="364" y="1467"/>
                  </a:lnTo>
                  <a:lnTo>
                    <a:pt x="353" y="1486"/>
                  </a:lnTo>
                  <a:lnTo>
                    <a:pt x="343" y="1504"/>
                  </a:lnTo>
                  <a:lnTo>
                    <a:pt x="331" y="1519"/>
                  </a:lnTo>
                  <a:lnTo>
                    <a:pt x="319" y="1534"/>
                  </a:lnTo>
                  <a:lnTo>
                    <a:pt x="304" y="1547"/>
                  </a:lnTo>
                  <a:lnTo>
                    <a:pt x="289" y="1559"/>
                  </a:lnTo>
                  <a:lnTo>
                    <a:pt x="272" y="1568"/>
                  </a:lnTo>
                  <a:lnTo>
                    <a:pt x="256" y="1577"/>
                  </a:lnTo>
                  <a:lnTo>
                    <a:pt x="238" y="1582"/>
                  </a:lnTo>
                  <a:lnTo>
                    <a:pt x="220" y="1586"/>
                  </a:lnTo>
                  <a:lnTo>
                    <a:pt x="201" y="1586"/>
                  </a:lnTo>
                  <a:lnTo>
                    <a:pt x="201" y="1586"/>
                  </a:lnTo>
                  <a:lnTo>
                    <a:pt x="184" y="1586"/>
                  </a:lnTo>
                  <a:lnTo>
                    <a:pt x="169" y="1583"/>
                  </a:lnTo>
                  <a:lnTo>
                    <a:pt x="156" y="1579"/>
                  </a:lnTo>
                  <a:lnTo>
                    <a:pt x="142" y="1574"/>
                  </a:lnTo>
                  <a:lnTo>
                    <a:pt x="130" y="1568"/>
                  </a:lnTo>
                  <a:lnTo>
                    <a:pt x="120" y="1561"/>
                  </a:lnTo>
                  <a:lnTo>
                    <a:pt x="111" y="1555"/>
                  </a:lnTo>
                  <a:lnTo>
                    <a:pt x="102" y="1547"/>
                  </a:lnTo>
                  <a:lnTo>
                    <a:pt x="89" y="1532"/>
                  </a:lnTo>
                  <a:lnTo>
                    <a:pt x="80" y="1519"/>
                  </a:lnTo>
                  <a:lnTo>
                    <a:pt x="72" y="1507"/>
                  </a:lnTo>
                  <a:lnTo>
                    <a:pt x="72" y="1507"/>
                  </a:lnTo>
                  <a:lnTo>
                    <a:pt x="63" y="1492"/>
                  </a:lnTo>
                  <a:lnTo>
                    <a:pt x="54" y="1480"/>
                  </a:lnTo>
                  <a:lnTo>
                    <a:pt x="45" y="1473"/>
                  </a:lnTo>
                  <a:lnTo>
                    <a:pt x="35" y="1467"/>
                  </a:lnTo>
                  <a:lnTo>
                    <a:pt x="24" y="1465"/>
                  </a:lnTo>
                  <a:lnTo>
                    <a:pt x="15" y="1467"/>
                  </a:lnTo>
                  <a:lnTo>
                    <a:pt x="8" y="1471"/>
                  </a:lnTo>
                  <a:lnTo>
                    <a:pt x="0" y="1479"/>
                  </a:lnTo>
                  <a:lnTo>
                    <a:pt x="0" y="2374"/>
                  </a:lnTo>
                  <a:lnTo>
                    <a:pt x="1979" y="2374"/>
                  </a:lnTo>
                  <a:lnTo>
                    <a:pt x="1979" y="1519"/>
                  </a:lnTo>
                  <a:lnTo>
                    <a:pt x="1979" y="1519"/>
                  </a:lnTo>
                  <a:lnTo>
                    <a:pt x="1981" y="1507"/>
                  </a:lnTo>
                  <a:lnTo>
                    <a:pt x="1982" y="1497"/>
                  </a:lnTo>
                  <a:lnTo>
                    <a:pt x="1985" y="1488"/>
                  </a:lnTo>
                  <a:lnTo>
                    <a:pt x="1988" y="1482"/>
                  </a:lnTo>
                  <a:lnTo>
                    <a:pt x="1993" y="1476"/>
                  </a:lnTo>
                  <a:lnTo>
                    <a:pt x="1999" y="1471"/>
                  </a:lnTo>
                  <a:lnTo>
                    <a:pt x="2003" y="1468"/>
                  </a:lnTo>
                  <a:lnTo>
                    <a:pt x="2009" y="1467"/>
                  </a:lnTo>
                  <a:lnTo>
                    <a:pt x="2017" y="1467"/>
                  </a:lnTo>
                  <a:lnTo>
                    <a:pt x="2023" y="1467"/>
                  </a:lnTo>
                  <a:lnTo>
                    <a:pt x="2030" y="1470"/>
                  </a:lnTo>
                  <a:lnTo>
                    <a:pt x="2036" y="1474"/>
                  </a:lnTo>
                  <a:lnTo>
                    <a:pt x="2044" y="1480"/>
                  </a:lnTo>
                  <a:lnTo>
                    <a:pt x="2050" y="1488"/>
                  </a:lnTo>
                  <a:lnTo>
                    <a:pt x="2056" y="1497"/>
                  </a:lnTo>
                  <a:lnTo>
                    <a:pt x="2062" y="1507"/>
                  </a:lnTo>
                  <a:lnTo>
                    <a:pt x="2062" y="1507"/>
                  </a:lnTo>
                  <a:lnTo>
                    <a:pt x="2069" y="1519"/>
                  </a:lnTo>
                  <a:lnTo>
                    <a:pt x="2078" y="1532"/>
                  </a:lnTo>
                  <a:lnTo>
                    <a:pt x="2092" y="1547"/>
                  </a:lnTo>
                  <a:lnTo>
                    <a:pt x="2101" y="1555"/>
                  </a:lnTo>
                  <a:lnTo>
                    <a:pt x="2110" y="1562"/>
                  </a:lnTo>
                  <a:lnTo>
                    <a:pt x="2121" y="1568"/>
                  </a:lnTo>
                  <a:lnTo>
                    <a:pt x="2132" y="1574"/>
                  </a:lnTo>
                  <a:lnTo>
                    <a:pt x="2145" y="1580"/>
                  </a:lnTo>
                  <a:lnTo>
                    <a:pt x="2159" y="1583"/>
                  </a:lnTo>
                  <a:lnTo>
                    <a:pt x="2174" y="1586"/>
                  </a:lnTo>
                  <a:lnTo>
                    <a:pt x="2190" y="1588"/>
                  </a:lnTo>
                  <a:lnTo>
                    <a:pt x="2190" y="1588"/>
                  </a:lnTo>
                  <a:lnTo>
                    <a:pt x="2210" y="1586"/>
                  </a:lnTo>
                  <a:lnTo>
                    <a:pt x="2228" y="1583"/>
                  </a:lnTo>
                  <a:lnTo>
                    <a:pt x="2246" y="1577"/>
                  </a:lnTo>
                  <a:lnTo>
                    <a:pt x="2262" y="1570"/>
                  </a:lnTo>
                  <a:lnTo>
                    <a:pt x="2278" y="1559"/>
                  </a:lnTo>
                  <a:lnTo>
                    <a:pt x="2293" y="1547"/>
                  </a:lnTo>
                  <a:lnTo>
                    <a:pt x="2308" y="1535"/>
                  </a:lnTo>
                  <a:lnTo>
                    <a:pt x="2322" y="1520"/>
                  </a:lnTo>
                  <a:lnTo>
                    <a:pt x="2332" y="1504"/>
                  </a:lnTo>
                  <a:lnTo>
                    <a:pt x="2344" y="1486"/>
                  </a:lnTo>
                  <a:lnTo>
                    <a:pt x="2353" y="1467"/>
                  </a:lnTo>
                  <a:lnTo>
                    <a:pt x="2361" y="1447"/>
                  </a:lnTo>
                  <a:lnTo>
                    <a:pt x="2367" y="1426"/>
                  </a:lnTo>
                  <a:lnTo>
                    <a:pt x="2371" y="1404"/>
                  </a:lnTo>
                  <a:lnTo>
                    <a:pt x="2374" y="1381"/>
                  </a:lnTo>
                  <a:lnTo>
                    <a:pt x="2376" y="1358"/>
                  </a:lnTo>
                  <a:lnTo>
                    <a:pt x="2376" y="1358"/>
                  </a:lnTo>
                  <a:lnTo>
                    <a:pt x="2374" y="1335"/>
                  </a:lnTo>
                  <a:lnTo>
                    <a:pt x="2371" y="1311"/>
                  </a:lnTo>
                  <a:lnTo>
                    <a:pt x="2367" y="1290"/>
                  </a:lnTo>
                  <a:lnTo>
                    <a:pt x="2361" y="1269"/>
                  </a:lnTo>
                  <a:lnTo>
                    <a:pt x="2353" y="1248"/>
                  </a:lnTo>
                  <a:lnTo>
                    <a:pt x="2344" y="1229"/>
                  </a:lnTo>
                  <a:lnTo>
                    <a:pt x="2332" y="1213"/>
                  </a:lnTo>
                  <a:lnTo>
                    <a:pt x="2322" y="1196"/>
                  </a:lnTo>
                  <a:lnTo>
                    <a:pt x="2308" y="1181"/>
                  </a:lnTo>
                  <a:lnTo>
                    <a:pt x="2293" y="1168"/>
                  </a:lnTo>
                  <a:lnTo>
                    <a:pt x="2278" y="1156"/>
                  </a:lnTo>
                  <a:lnTo>
                    <a:pt x="2262" y="1147"/>
                  </a:lnTo>
                  <a:lnTo>
                    <a:pt x="2246" y="1139"/>
                  </a:lnTo>
                  <a:lnTo>
                    <a:pt x="2228" y="1133"/>
                  </a:lnTo>
                  <a:lnTo>
                    <a:pt x="2210" y="1130"/>
                  </a:lnTo>
                  <a:lnTo>
                    <a:pt x="2190" y="1129"/>
                  </a:lnTo>
                  <a:lnTo>
                    <a:pt x="2190" y="1129"/>
                  </a:lnTo>
                  <a:close/>
                </a:path>
              </a:pathLst>
            </a:custGeom>
            <a:solidFill>
              <a:srgbClr val="0070C0"/>
            </a:solidFill>
            <a:ln w="28575">
              <a:noFill/>
              <a:prstDash val="solid"/>
              <a:round/>
              <a:headEnd/>
              <a:tailEnd/>
            </a:ln>
          </p:spPr>
          <p:txBody>
            <a:bodyPr lIns="36000" tIns="324000" anchor="ctr"/>
            <a:lstStyle/>
            <a:p>
              <a:pPr algn="ctr">
                <a:defRPr/>
              </a:pPr>
              <a:r>
                <a:rPr lang="en-US" dirty="0" smtClean="0">
                  <a:latin typeface="Arial Rounded MT Bold" panose="020F0704030504030204" pitchFamily="34" charset="0"/>
                  <a:cs typeface="Arial" charset="0"/>
                </a:rPr>
                <a:t>Identifies</a:t>
              </a:r>
              <a:endParaRPr lang="en-US" dirty="0">
                <a:latin typeface="Arial Rounded MT Bold" panose="020F0704030504030204" pitchFamily="34" charset="0"/>
                <a:cs typeface="Arial" charset="0"/>
              </a:endParaRPr>
            </a:p>
            <a:p>
              <a:pPr algn="ctr">
                <a:defRPr/>
              </a:pPr>
              <a:r>
                <a:rPr lang="en-US" dirty="0">
                  <a:latin typeface="Arial Rounded MT Bold" panose="020F0704030504030204" pitchFamily="34" charset="0"/>
                  <a:cs typeface="Arial" charset="0"/>
                </a:rPr>
                <a:t>Local Area </a:t>
              </a:r>
              <a:endParaRPr lang="en-US" dirty="0" smtClean="0">
                <a:latin typeface="Arial Rounded MT Bold" panose="020F0704030504030204" pitchFamily="34" charset="0"/>
                <a:cs typeface="Arial" charset="0"/>
              </a:endParaRPr>
            </a:p>
            <a:p>
              <a:pPr algn="ctr">
                <a:defRPr/>
              </a:pPr>
              <a:r>
                <a:rPr lang="en-US" dirty="0" smtClean="0">
                  <a:latin typeface="Arial Rounded MT Bold" panose="020F0704030504030204" pitchFamily="34" charset="0"/>
                  <a:cs typeface="Arial" charset="0"/>
                </a:rPr>
                <a:t>Patterns</a:t>
              </a:r>
              <a:endParaRPr lang="en-GB" dirty="0">
                <a:latin typeface="Arial Rounded MT Bold" panose="020F0704030504030204" pitchFamily="34" charset="0"/>
                <a:cs typeface="Arial" charset="0"/>
              </a:endParaRPr>
            </a:p>
          </p:txBody>
        </p:sp>
        <p:sp>
          <p:nvSpPr>
            <p:cNvPr id="9" name="Freeform 8"/>
            <p:cNvSpPr>
              <a:spLocks/>
            </p:cNvSpPr>
            <p:nvPr/>
          </p:nvSpPr>
          <p:spPr bwMode="auto">
            <a:xfrm>
              <a:off x="3164980" y="1703151"/>
              <a:ext cx="2503826" cy="2109011"/>
            </a:xfrm>
            <a:custGeom>
              <a:avLst/>
              <a:gdLst>
                <a:gd name="T0" fmla="*/ 2222 w 2377"/>
                <a:gd name="T1" fmla="*/ 795 h 2371"/>
                <a:gd name="T2" fmla="*/ 2275 w 2377"/>
                <a:gd name="T3" fmla="*/ 827 h 2371"/>
                <a:gd name="T4" fmla="*/ 2314 w 2377"/>
                <a:gd name="T5" fmla="*/ 882 h 2371"/>
                <a:gd name="T6" fmla="*/ 2362 w 2377"/>
                <a:gd name="T7" fmla="*/ 907 h 2371"/>
                <a:gd name="T8" fmla="*/ 395 w 2377"/>
                <a:gd name="T9" fmla="*/ 855 h 2371"/>
                <a:gd name="T10" fmla="*/ 386 w 2377"/>
                <a:gd name="T11" fmla="*/ 892 h 2371"/>
                <a:gd name="T12" fmla="*/ 358 w 2377"/>
                <a:gd name="T13" fmla="*/ 907 h 2371"/>
                <a:gd name="T14" fmla="*/ 325 w 2377"/>
                <a:gd name="T15" fmla="*/ 886 h 2371"/>
                <a:gd name="T16" fmla="*/ 296 w 2377"/>
                <a:gd name="T17" fmla="*/ 842 h 2371"/>
                <a:gd name="T18" fmla="*/ 242 w 2377"/>
                <a:gd name="T19" fmla="*/ 800 h 2371"/>
                <a:gd name="T20" fmla="*/ 184 w 2377"/>
                <a:gd name="T21" fmla="*/ 786 h 2371"/>
                <a:gd name="T22" fmla="*/ 96 w 2377"/>
                <a:gd name="T23" fmla="*/ 815 h 2371"/>
                <a:gd name="T24" fmla="*/ 32 w 2377"/>
                <a:gd name="T25" fmla="*/ 888 h 2371"/>
                <a:gd name="T26" fmla="*/ 0 w 2377"/>
                <a:gd name="T27" fmla="*/ 993 h 2371"/>
                <a:gd name="T28" fmla="*/ 8 w 2377"/>
                <a:gd name="T29" fmla="*/ 1084 h 2371"/>
                <a:gd name="T30" fmla="*/ 54 w 2377"/>
                <a:gd name="T31" fmla="*/ 1178 h 2371"/>
                <a:gd name="T32" fmla="*/ 129 w 2377"/>
                <a:gd name="T33" fmla="*/ 1235 h 2371"/>
                <a:gd name="T34" fmla="*/ 201 w 2377"/>
                <a:gd name="T35" fmla="*/ 1245 h 2371"/>
                <a:gd name="T36" fmla="*/ 265 w 2377"/>
                <a:gd name="T37" fmla="*/ 1220 h 2371"/>
                <a:gd name="T38" fmla="*/ 313 w 2377"/>
                <a:gd name="T39" fmla="*/ 1164 h 2371"/>
                <a:gd name="T40" fmla="*/ 338 w 2377"/>
                <a:gd name="T41" fmla="*/ 1133 h 2371"/>
                <a:gd name="T42" fmla="*/ 371 w 2377"/>
                <a:gd name="T43" fmla="*/ 1126 h 2371"/>
                <a:gd name="T44" fmla="*/ 392 w 2377"/>
                <a:gd name="T45" fmla="*/ 1155 h 2371"/>
                <a:gd name="T46" fmla="*/ 1256 w 2377"/>
                <a:gd name="T47" fmla="*/ 1976 h 2371"/>
                <a:gd name="T48" fmla="*/ 1298 w 2377"/>
                <a:gd name="T49" fmla="*/ 1990 h 2371"/>
                <a:gd name="T50" fmla="*/ 1305 w 2377"/>
                <a:gd name="T51" fmla="*/ 2020 h 2371"/>
                <a:gd name="T52" fmla="*/ 1275 w 2377"/>
                <a:gd name="T53" fmla="*/ 2052 h 2371"/>
                <a:gd name="T54" fmla="*/ 1225 w 2377"/>
                <a:gd name="T55" fmla="*/ 2088 h 2371"/>
                <a:gd name="T56" fmla="*/ 1193 w 2377"/>
                <a:gd name="T57" fmla="*/ 2141 h 2371"/>
                <a:gd name="T58" fmla="*/ 1186 w 2377"/>
                <a:gd name="T59" fmla="*/ 2206 h 2371"/>
                <a:gd name="T60" fmla="*/ 1225 w 2377"/>
                <a:gd name="T61" fmla="*/ 2290 h 2371"/>
                <a:gd name="T62" fmla="*/ 1305 w 2377"/>
                <a:gd name="T63" fmla="*/ 2348 h 2371"/>
                <a:gd name="T64" fmla="*/ 1414 w 2377"/>
                <a:gd name="T65" fmla="*/ 2371 h 2371"/>
                <a:gd name="T66" fmla="*/ 1504 w 2377"/>
                <a:gd name="T67" fmla="*/ 2357 h 2371"/>
                <a:gd name="T68" fmla="*/ 1591 w 2377"/>
                <a:gd name="T69" fmla="*/ 2304 h 2371"/>
                <a:gd name="T70" fmla="*/ 1639 w 2377"/>
                <a:gd name="T71" fmla="*/ 2224 h 2371"/>
                <a:gd name="T72" fmla="*/ 1640 w 2377"/>
                <a:gd name="T73" fmla="*/ 2156 h 2371"/>
                <a:gd name="T74" fmla="*/ 1612 w 2377"/>
                <a:gd name="T75" fmla="*/ 2097 h 2371"/>
                <a:gd name="T76" fmla="*/ 1564 w 2377"/>
                <a:gd name="T77" fmla="*/ 2057 h 2371"/>
                <a:gd name="T78" fmla="*/ 1526 w 2377"/>
                <a:gd name="T79" fmla="*/ 2026 h 2371"/>
                <a:gd name="T80" fmla="*/ 1526 w 2377"/>
                <a:gd name="T81" fmla="*/ 1994 h 2371"/>
                <a:gd name="T82" fmla="*/ 1564 w 2377"/>
                <a:gd name="T83" fmla="*/ 1976 h 2371"/>
                <a:gd name="T84" fmla="*/ 2370 w 2377"/>
                <a:gd name="T85" fmla="*/ 1130 h 2371"/>
                <a:gd name="T86" fmla="*/ 2323 w 2377"/>
                <a:gd name="T87" fmla="*/ 1139 h 2371"/>
                <a:gd name="T88" fmla="*/ 2289 w 2377"/>
                <a:gd name="T89" fmla="*/ 1191 h 2371"/>
                <a:gd name="T90" fmla="*/ 2235 w 2377"/>
                <a:gd name="T91" fmla="*/ 1233 h 2371"/>
                <a:gd name="T92" fmla="*/ 2177 w 2377"/>
                <a:gd name="T93" fmla="*/ 1245 h 2371"/>
                <a:gd name="T94" fmla="*/ 2089 w 2377"/>
                <a:gd name="T95" fmla="*/ 1218 h 2371"/>
                <a:gd name="T96" fmla="*/ 2024 w 2377"/>
                <a:gd name="T97" fmla="*/ 1145 h 2371"/>
                <a:gd name="T98" fmla="*/ 1993 w 2377"/>
                <a:gd name="T99" fmla="*/ 1040 h 2371"/>
                <a:gd name="T100" fmla="*/ 2000 w 2377"/>
                <a:gd name="T101" fmla="*/ 948 h 2371"/>
                <a:gd name="T102" fmla="*/ 2047 w 2377"/>
                <a:gd name="T103" fmla="*/ 855 h 2371"/>
                <a:gd name="T104" fmla="*/ 2121 w 2377"/>
                <a:gd name="T105" fmla="*/ 797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77" h="2371">
                  <a:moveTo>
                    <a:pt x="2177" y="788"/>
                  </a:moveTo>
                  <a:lnTo>
                    <a:pt x="2177" y="788"/>
                  </a:lnTo>
                  <a:lnTo>
                    <a:pt x="2193" y="788"/>
                  </a:lnTo>
                  <a:lnTo>
                    <a:pt x="2208" y="791"/>
                  </a:lnTo>
                  <a:lnTo>
                    <a:pt x="2222" y="795"/>
                  </a:lnTo>
                  <a:lnTo>
                    <a:pt x="2235" y="800"/>
                  </a:lnTo>
                  <a:lnTo>
                    <a:pt x="2247" y="806"/>
                  </a:lnTo>
                  <a:lnTo>
                    <a:pt x="2257" y="813"/>
                  </a:lnTo>
                  <a:lnTo>
                    <a:pt x="2266" y="819"/>
                  </a:lnTo>
                  <a:lnTo>
                    <a:pt x="2275" y="827"/>
                  </a:lnTo>
                  <a:lnTo>
                    <a:pt x="2289" y="842"/>
                  </a:lnTo>
                  <a:lnTo>
                    <a:pt x="2298" y="855"/>
                  </a:lnTo>
                  <a:lnTo>
                    <a:pt x="2305" y="867"/>
                  </a:lnTo>
                  <a:lnTo>
                    <a:pt x="2305" y="867"/>
                  </a:lnTo>
                  <a:lnTo>
                    <a:pt x="2314" y="882"/>
                  </a:lnTo>
                  <a:lnTo>
                    <a:pt x="2323" y="894"/>
                  </a:lnTo>
                  <a:lnTo>
                    <a:pt x="2334" y="901"/>
                  </a:lnTo>
                  <a:lnTo>
                    <a:pt x="2343" y="907"/>
                  </a:lnTo>
                  <a:lnTo>
                    <a:pt x="2353" y="909"/>
                  </a:lnTo>
                  <a:lnTo>
                    <a:pt x="2362" y="907"/>
                  </a:lnTo>
                  <a:lnTo>
                    <a:pt x="2370" y="903"/>
                  </a:lnTo>
                  <a:lnTo>
                    <a:pt x="2377" y="895"/>
                  </a:lnTo>
                  <a:lnTo>
                    <a:pt x="2377" y="0"/>
                  </a:lnTo>
                  <a:lnTo>
                    <a:pt x="395" y="0"/>
                  </a:lnTo>
                  <a:lnTo>
                    <a:pt x="395" y="855"/>
                  </a:lnTo>
                  <a:lnTo>
                    <a:pt x="395" y="855"/>
                  </a:lnTo>
                  <a:lnTo>
                    <a:pt x="393" y="867"/>
                  </a:lnTo>
                  <a:lnTo>
                    <a:pt x="392" y="877"/>
                  </a:lnTo>
                  <a:lnTo>
                    <a:pt x="389" y="886"/>
                  </a:lnTo>
                  <a:lnTo>
                    <a:pt x="386" y="892"/>
                  </a:lnTo>
                  <a:lnTo>
                    <a:pt x="382" y="898"/>
                  </a:lnTo>
                  <a:lnTo>
                    <a:pt x="377" y="903"/>
                  </a:lnTo>
                  <a:lnTo>
                    <a:pt x="371" y="906"/>
                  </a:lnTo>
                  <a:lnTo>
                    <a:pt x="365" y="907"/>
                  </a:lnTo>
                  <a:lnTo>
                    <a:pt x="358" y="907"/>
                  </a:lnTo>
                  <a:lnTo>
                    <a:pt x="352" y="907"/>
                  </a:lnTo>
                  <a:lnTo>
                    <a:pt x="344" y="904"/>
                  </a:lnTo>
                  <a:lnTo>
                    <a:pt x="338" y="900"/>
                  </a:lnTo>
                  <a:lnTo>
                    <a:pt x="331" y="894"/>
                  </a:lnTo>
                  <a:lnTo>
                    <a:pt x="325" y="886"/>
                  </a:lnTo>
                  <a:lnTo>
                    <a:pt x="319" y="877"/>
                  </a:lnTo>
                  <a:lnTo>
                    <a:pt x="313" y="867"/>
                  </a:lnTo>
                  <a:lnTo>
                    <a:pt x="313" y="867"/>
                  </a:lnTo>
                  <a:lnTo>
                    <a:pt x="305" y="855"/>
                  </a:lnTo>
                  <a:lnTo>
                    <a:pt x="296" y="842"/>
                  </a:lnTo>
                  <a:lnTo>
                    <a:pt x="283" y="827"/>
                  </a:lnTo>
                  <a:lnTo>
                    <a:pt x="274" y="819"/>
                  </a:lnTo>
                  <a:lnTo>
                    <a:pt x="265" y="812"/>
                  </a:lnTo>
                  <a:lnTo>
                    <a:pt x="254" y="806"/>
                  </a:lnTo>
                  <a:lnTo>
                    <a:pt x="242" y="800"/>
                  </a:lnTo>
                  <a:lnTo>
                    <a:pt x="229" y="794"/>
                  </a:lnTo>
                  <a:lnTo>
                    <a:pt x="216" y="791"/>
                  </a:lnTo>
                  <a:lnTo>
                    <a:pt x="201" y="788"/>
                  </a:lnTo>
                  <a:lnTo>
                    <a:pt x="184" y="786"/>
                  </a:lnTo>
                  <a:lnTo>
                    <a:pt x="184" y="786"/>
                  </a:lnTo>
                  <a:lnTo>
                    <a:pt x="165" y="788"/>
                  </a:lnTo>
                  <a:lnTo>
                    <a:pt x="147" y="791"/>
                  </a:lnTo>
                  <a:lnTo>
                    <a:pt x="129" y="797"/>
                  </a:lnTo>
                  <a:lnTo>
                    <a:pt x="112" y="804"/>
                  </a:lnTo>
                  <a:lnTo>
                    <a:pt x="96" y="815"/>
                  </a:lnTo>
                  <a:lnTo>
                    <a:pt x="81" y="825"/>
                  </a:lnTo>
                  <a:lnTo>
                    <a:pt x="66" y="839"/>
                  </a:lnTo>
                  <a:lnTo>
                    <a:pt x="54" y="854"/>
                  </a:lnTo>
                  <a:lnTo>
                    <a:pt x="42" y="870"/>
                  </a:lnTo>
                  <a:lnTo>
                    <a:pt x="32" y="888"/>
                  </a:lnTo>
                  <a:lnTo>
                    <a:pt x="21" y="907"/>
                  </a:lnTo>
                  <a:lnTo>
                    <a:pt x="14" y="927"/>
                  </a:lnTo>
                  <a:lnTo>
                    <a:pt x="8" y="948"/>
                  </a:lnTo>
                  <a:lnTo>
                    <a:pt x="3" y="970"/>
                  </a:lnTo>
                  <a:lnTo>
                    <a:pt x="0" y="993"/>
                  </a:lnTo>
                  <a:lnTo>
                    <a:pt x="0" y="1016"/>
                  </a:lnTo>
                  <a:lnTo>
                    <a:pt x="0" y="1016"/>
                  </a:lnTo>
                  <a:lnTo>
                    <a:pt x="0" y="1039"/>
                  </a:lnTo>
                  <a:lnTo>
                    <a:pt x="3" y="1063"/>
                  </a:lnTo>
                  <a:lnTo>
                    <a:pt x="8" y="1084"/>
                  </a:lnTo>
                  <a:lnTo>
                    <a:pt x="14" y="1105"/>
                  </a:lnTo>
                  <a:lnTo>
                    <a:pt x="21" y="1126"/>
                  </a:lnTo>
                  <a:lnTo>
                    <a:pt x="32" y="1145"/>
                  </a:lnTo>
                  <a:lnTo>
                    <a:pt x="42" y="1161"/>
                  </a:lnTo>
                  <a:lnTo>
                    <a:pt x="54" y="1178"/>
                  </a:lnTo>
                  <a:lnTo>
                    <a:pt x="66" y="1193"/>
                  </a:lnTo>
                  <a:lnTo>
                    <a:pt x="81" y="1206"/>
                  </a:lnTo>
                  <a:lnTo>
                    <a:pt x="96" y="1218"/>
                  </a:lnTo>
                  <a:lnTo>
                    <a:pt x="112" y="1227"/>
                  </a:lnTo>
                  <a:lnTo>
                    <a:pt x="129" y="1235"/>
                  </a:lnTo>
                  <a:lnTo>
                    <a:pt x="147" y="1241"/>
                  </a:lnTo>
                  <a:lnTo>
                    <a:pt x="165" y="1244"/>
                  </a:lnTo>
                  <a:lnTo>
                    <a:pt x="184" y="1245"/>
                  </a:lnTo>
                  <a:lnTo>
                    <a:pt x="184" y="1245"/>
                  </a:lnTo>
                  <a:lnTo>
                    <a:pt x="201" y="1245"/>
                  </a:lnTo>
                  <a:lnTo>
                    <a:pt x="216" y="1242"/>
                  </a:lnTo>
                  <a:lnTo>
                    <a:pt x="229" y="1238"/>
                  </a:lnTo>
                  <a:lnTo>
                    <a:pt x="242" y="1233"/>
                  </a:lnTo>
                  <a:lnTo>
                    <a:pt x="254" y="1227"/>
                  </a:lnTo>
                  <a:lnTo>
                    <a:pt x="265" y="1220"/>
                  </a:lnTo>
                  <a:lnTo>
                    <a:pt x="274" y="1212"/>
                  </a:lnTo>
                  <a:lnTo>
                    <a:pt x="283" y="1205"/>
                  </a:lnTo>
                  <a:lnTo>
                    <a:pt x="296" y="1190"/>
                  </a:lnTo>
                  <a:lnTo>
                    <a:pt x="305" y="1178"/>
                  </a:lnTo>
                  <a:lnTo>
                    <a:pt x="313" y="1164"/>
                  </a:lnTo>
                  <a:lnTo>
                    <a:pt x="313" y="1164"/>
                  </a:lnTo>
                  <a:lnTo>
                    <a:pt x="319" y="1155"/>
                  </a:lnTo>
                  <a:lnTo>
                    <a:pt x="325" y="1147"/>
                  </a:lnTo>
                  <a:lnTo>
                    <a:pt x="331" y="1139"/>
                  </a:lnTo>
                  <a:lnTo>
                    <a:pt x="338" y="1133"/>
                  </a:lnTo>
                  <a:lnTo>
                    <a:pt x="344" y="1129"/>
                  </a:lnTo>
                  <a:lnTo>
                    <a:pt x="352" y="1126"/>
                  </a:lnTo>
                  <a:lnTo>
                    <a:pt x="358" y="1124"/>
                  </a:lnTo>
                  <a:lnTo>
                    <a:pt x="365" y="1124"/>
                  </a:lnTo>
                  <a:lnTo>
                    <a:pt x="371" y="1126"/>
                  </a:lnTo>
                  <a:lnTo>
                    <a:pt x="377" y="1129"/>
                  </a:lnTo>
                  <a:lnTo>
                    <a:pt x="382" y="1133"/>
                  </a:lnTo>
                  <a:lnTo>
                    <a:pt x="386" y="1139"/>
                  </a:lnTo>
                  <a:lnTo>
                    <a:pt x="389" y="1147"/>
                  </a:lnTo>
                  <a:lnTo>
                    <a:pt x="392" y="1155"/>
                  </a:lnTo>
                  <a:lnTo>
                    <a:pt x="393" y="1166"/>
                  </a:lnTo>
                  <a:lnTo>
                    <a:pt x="395" y="1176"/>
                  </a:lnTo>
                  <a:lnTo>
                    <a:pt x="395" y="1979"/>
                  </a:lnTo>
                  <a:lnTo>
                    <a:pt x="1256" y="1976"/>
                  </a:lnTo>
                  <a:lnTo>
                    <a:pt x="1256" y="1976"/>
                  </a:lnTo>
                  <a:lnTo>
                    <a:pt x="1266" y="1978"/>
                  </a:lnTo>
                  <a:lnTo>
                    <a:pt x="1277" y="1979"/>
                  </a:lnTo>
                  <a:lnTo>
                    <a:pt x="1286" y="1982"/>
                  </a:lnTo>
                  <a:lnTo>
                    <a:pt x="1292" y="1985"/>
                  </a:lnTo>
                  <a:lnTo>
                    <a:pt x="1298" y="1990"/>
                  </a:lnTo>
                  <a:lnTo>
                    <a:pt x="1302" y="1996"/>
                  </a:lnTo>
                  <a:lnTo>
                    <a:pt x="1305" y="2000"/>
                  </a:lnTo>
                  <a:lnTo>
                    <a:pt x="1307" y="2006"/>
                  </a:lnTo>
                  <a:lnTo>
                    <a:pt x="1307" y="2014"/>
                  </a:lnTo>
                  <a:lnTo>
                    <a:pt x="1305" y="2020"/>
                  </a:lnTo>
                  <a:lnTo>
                    <a:pt x="1302" y="2027"/>
                  </a:lnTo>
                  <a:lnTo>
                    <a:pt x="1298" y="2033"/>
                  </a:lnTo>
                  <a:lnTo>
                    <a:pt x="1292" y="2040"/>
                  </a:lnTo>
                  <a:lnTo>
                    <a:pt x="1284" y="2046"/>
                  </a:lnTo>
                  <a:lnTo>
                    <a:pt x="1275" y="2052"/>
                  </a:lnTo>
                  <a:lnTo>
                    <a:pt x="1265" y="2057"/>
                  </a:lnTo>
                  <a:lnTo>
                    <a:pt x="1265" y="2057"/>
                  </a:lnTo>
                  <a:lnTo>
                    <a:pt x="1253" y="2064"/>
                  </a:lnTo>
                  <a:lnTo>
                    <a:pt x="1239" y="2075"/>
                  </a:lnTo>
                  <a:lnTo>
                    <a:pt x="1225" y="2088"/>
                  </a:lnTo>
                  <a:lnTo>
                    <a:pt x="1217" y="2097"/>
                  </a:lnTo>
                  <a:lnTo>
                    <a:pt x="1211" y="2106"/>
                  </a:lnTo>
                  <a:lnTo>
                    <a:pt x="1204" y="2117"/>
                  </a:lnTo>
                  <a:lnTo>
                    <a:pt x="1198" y="2129"/>
                  </a:lnTo>
                  <a:lnTo>
                    <a:pt x="1193" y="2141"/>
                  </a:lnTo>
                  <a:lnTo>
                    <a:pt x="1189" y="2156"/>
                  </a:lnTo>
                  <a:lnTo>
                    <a:pt x="1186" y="2171"/>
                  </a:lnTo>
                  <a:lnTo>
                    <a:pt x="1186" y="2187"/>
                  </a:lnTo>
                  <a:lnTo>
                    <a:pt x="1186" y="2187"/>
                  </a:lnTo>
                  <a:lnTo>
                    <a:pt x="1186" y="2206"/>
                  </a:lnTo>
                  <a:lnTo>
                    <a:pt x="1190" y="2224"/>
                  </a:lnTo>
                  <a:lnTo>
                    <a:pt x="1196" y="2242"/>
                  </a:lnTo>
                  <a:lnTo>
                    <a:pt x="1204" y="2259"/>
                  </a:lnTo>
                  <a:lnTo>
                    <a:pt x="1213" y="2275"/>
                  </a:lnTo>
                  <a:lnTo>
                    <a:pt x="1225" y="2290"/>
                  </a:lnTo>
                  <a:lnTo>
                    <a:pt x="1238" y="2304"/>
                  </a:lnTo>
                  <a:lnTo>
                    <a:pt x="1253" y="2317"/>
                  </a:lnTo>
                  <a:lnTo>
                    <a:pt x="1268" y="2329"/>
                  </a:lnTo>
                  <a:lnTo>
                    <a:pt x="1286" y="2339"/>
                  </a:lnTo>
                  <a:lnTo>
                    <a:pt x="1305" y="2348"/>
                  </a:lnTo>
                  <a:lnTo>
                    <a:pt x="1325" y="2357"/>
                  </a:lnTo>
                  <a:lnTo>
                    <a:pt x="1346" y="2363"/>
                  </a:lnTo>
                  <a:lnTo>
                    <a:pt x="1368" y="2368"/>
                  </a:lnTo>
                  <a:lnTo>
                    <a:pt x="1390" y="2371"/>
                  </a:lnTo>
                  <a:lnTo>
                    <a:pt x="1414" y="2371"/>
                  </a:lnTo>
                  <a:lnTo>
                    <a:pt x="1414" y="2371"/>
                  </a:lnTo>
                  <a:lnTo>
                    <a:pt x="1438" y="2371"/>
                  </a:lnTo>
                  <a:lnTo>
                    <a:pt x="1461" y="2368"/>
                  </a:lnTo>
                  <a:lnTo>
                    <a:pt x="1483" y="2363"/>
                  </a:lnTo>
                  <a:lnTo>
                    <a:pt x="1504" y="2357"/>
                  </a:lnTo>
                  <a:lnTo>
                    <a:pt x="1523" y="2348"/>
                  </a:lnTo>
                  <a:lnTo>
                    <a:pt x="1543" y="2339"/>
                  </a:lnTo>
                  <a:lnTo>
                    <a:pt x="1561" y="2329"/>
                  </a:lnTo>
                  <a:lnTo>
                    <a:pt x="1577" y="2317"/>
                  </a:lnTo>
                  <a:lnTo>
                    <a:pt x="1591" y="2304"/>
                  </a:lnTo>
                  <a:lnTo>
                    <a:pt x="1604" y="2290"/>
                  </a:lnTo>
                  <a:lnTo>
                    <a:pt x="1616" y="2275"/>
                  </a:lnTo>
                  <a:lnTo>
                    <a:pt x="1625" y="2259"/>
                  </a:lnTo>
                  <a:lnTo>
                    <a:pt x="1634" y="2242"/>
                  </a:lnTo>
                  <a:lnTo>
                    <a:pt x="1639" y="2224"/>
                  </a:lnTo>
                  <a:lnTo>
                    <a:pt x="1643" y="2206"/>
                  </a:lnTo>
                  <a:lnTo>
                    <a:pt x="1645" y="2187"/>
                  </a:lnTo>
                  <a:lnTo>
                    <a:pt x="1645" y="2187"/>
                  </a:lnTo>
                  <a:lnTo>
                    <a:pt x="1643" y="2171"/>
                  </a:lnTo>
                  <a:lnTo>
                    <a:pt x="1640" y="2156"/>
                  </a:lnTo>
                  <a:lnTo>
                    <a:pt x="1637" y="2141"/>
                  </a:lnTo>
                  <a:lnTo>
                    <a:pt x="1631" y="2129"/>
                  </a:lnTo>
                  <a:lnTo>
                    <a:pt x="1625" y="2117"/>
                  </a:lnTo>
                  <a:lnTo>
                    <a:pt x="1619" y="2106"/>
                  </a:lnTo>
                  <a:lnTo>
                    <a:pt x="1612" y="2097"/>
                  </a:lnTo>
                  <a:lnTo>
                    <a:pt x="1604" y="2088"/>
                  </a:lnTo>
                  <a:lnTo>
                    <a:pt x="1589" y="2075"/>
                  </a:lnTo>
                  <a:lnTo>
                    <a:pt x="1576" y="2064"/>
                  </a:lnTo>
                  <a:lnTo>
                    <a:pt x="1564" y="2057"/>
                  </a:lnTo>
                  <a:lnTo>
                    <a:pt x="1564" y="2057"/>
                  </a:lnTo>
                  <a:lnTo>
                    <a:pt x="1553" y="2052"/>
                  </a:lnTo>
                  <a:lnTo>
                    <a:pt x="1544" y="2046"/>
                  </a:lnTo>
                  <a:lnTo>
                    <a:pt x="1537" y="2039"/>
                  </a:lnTo>
                  <a:lnTo>
                    <a:pt x="1531" y="2033"/>
                  </a:lnTo>
                  <a:lnTo>
                    <a:pt x="1526" y="2026"/>
                  </a:lnTo>
                  <a:lnTo>
                    <a:pt x="1523" y="2020"/>
                  </a:lnTo>
                  <a:lnTo>
                    <a:pt x="1522" y="2012"/>
                  </a:lnTo>
                  <a:lnTo>
                    <a:pt x="1522" y="2006"/>
                  </a:lnTo>
                  <a:lnTo>
                    <a:pt x="1523" y="2000"/>
                  </a:lnTo>
                  <a:lnTo>
                    <a:pt x="1526" y="1994"/>
                  </a:lnTo>
                  <a:lnTo>
                    <a:pt x="1531" y="1990"/>
                  </a:lnTo>
                  <a:lnTo>
                    <a:pt x="1537" y="1985"/>
                  </a:lnTo>
                  <a:lnTo>
                    <a:pt x="1544" y="1981"/>
                  </a:lnTo>
                  <a:lnTo>
                    <a:pt x="1553" y="1978"/>
                  </a:lnTo>
                  <a:lnTo>
                    <a:pt x="1564" y="1976"/>
                  </a:lnTo>
                  <a:lnTo>
                    <a:pt x="1576" y="1976"/>
                  </a:lnTo>
                  <a:lnTo>
                    <a:pt x="2377" y="1976"/>
                  </a:lnTo>
                  <a:lnTo>
                    <a:pt x="2377" y="1138"/>
                  </a:lnTo>
                  <a:lnTo>
                    <a:pt x="2377" y="1138"/>
                  </a:lnTo>
                  <a:lnTo>
                    <a:pt x="2370" y="1130"/>
                  </a:lnTo>
                  <a:lnTo>
                    <a:pt x="2362" y="1126"/>
                  </a:lnTo>
                  <a:lnTo>
                    <a:pt x="2353" y="1124"/>
                  </a:lnTo>
                  <a:lnTo>
                    <a:pt x="2343" y="1127"/>
                  </a:lnTo>
                  <a:lnTo>
                    <a:pt x="2334" y="1132"/>
                  </a:lnTo>
                  <a:lnTo>
                    <a:pt x="2323" y="1139"/>
                  </a:lnTo>
                  <a:lnTo>
                    <a:pt x="2314" y="1151"/>
                  </a:lnTo>
                  <a:lnTo>
                    <a:pt x="2305" y="1166"/>
                  </a:lnTo>
                  <a:lnTo>
                    <a:pt x="2305" y="1166"/>
                  </a:lnTo>
                  <a:lnTo>
                    <a:pt x="2298" y="1178"/>
                  </a:lnTo>
                  <a:lnTo>
                    <a:pt x="2289" y="1191"/>
                  </a:lnTo>
                  <a:lnTo>
                    <a:pt x="2275" y="1206"/>
                  </a:lnTo>
                  <a:lnTo>
                    <a:pt x="2266" y="1214"/>
                  </a:lnTo>
                  <a:lnTo>
                    <a:pt x="2257" y="1220"/>
                  </a:lnTo>
                  <a:lnTo>
                    <a:pt x="2247" y="1227"/>
                  </a:lnTo>
                  <a:lnTo>
                    <a:pt x="2235" y="1233"/>
                  </a:lnTo>
                  <a:lnTo>
                    <a:pt x="2222" y="1239"/>
                  </a:lnTo>
                  <a:lnTo>
                    <a:pt x="2208" y="1242"/>
                  </a:lnTo>
                  <a:lnTo>
                    <a:pt x="2193" y="1245"/>
                  </a:lnTo>
                  <a:lnTo>
                    <a:pt x="2177" y="1245"/>
                  </a:lnTo>
                  <a:lnTo>
                    <a:pt x="2177" y="1245"/>
                  </a:lnTo>
                  <a:lnTo>
                    <a:pt x="2157" y="1245"/>
                  </a:lnTo>
                  <a:lnTo>
                    <a:pt x="2139" y="1241"/>
                  </a:lnTo>
                  <a:lnTo>
                    <a:pt x="2121" y="1236"/>
                  </a:lnTo>
                  <a:lnTo>
                    <a:pt x="2105" y="1227"/>
                  </a:lnTo>
                  <a:lnTo>
                    <a:pt x="2089" y="1218"/>
                  </a:lnTo>
                  <a:lnTo>
                    <a:pt x="2074" y="1206"/>
                  </a:lnTo>
                  <a:lnTo>
                    <a:pt x="2060" y="1193"/>
                  </a:lnTo>
                  <a:lnTo>
                    <a:pt x="2047" y="1179"/>
                  </a:lnTo>
                  <a:lnTo>
                    <a:pt x="2035" y="1163"/>
                  </a:lnTo>
                  <a:lnTo>
                    <a:pt x="2024" y="1145"/>
                  </a:lnTo>
                  <a:lnTo>
                    <a:pt x="2015" y="1126"/>
                  </a:lnTo>
                  <a:lnTo>
                    <a:pt x="2006" y="1106"/>
                  </a:lnTo>
                  <a:lnTo>
                    <a:pt x="2000" y="1085"/>
                  </a:lnTo>
                  <a:lnTo>
                    <a:pt x="1996" y="1063"/>
                  </a:lnTo>
                  <a:lnTo>
                    <a:pt x="1993" y="1040"/>
                  </a:lnTo>
                  <a:lnTo>
                    <a:pt x="1993" y="1016"/>
                  </a:lnTo>
                  <a:lnTo>
                    <a:pt x="1993" y="1016"/>
                  </a:lnTo>
                  <a:lnTo>
                    <a:pt x="1993" y="993"/>
                  </a:lnTo>
                  <a:lnTo>
                    <a:pt x="1996" y="970"/>
                  </a:lnTo>
                  <a:lnTo>
                    <a:pt x="2000" y="948"/>
                  </a:lnTo>
                  <a:lnTo>
                    <a:pt x="2006" y="927"/>
                  </a:lnTo>
                  <a:lnTo>
                    <a:pt x="2015" y="907"/>
                  </a:lnTo>
                  <a:lnTo>
                    <a:pt x="2024" y="888"/>
                  </a:lnTo>
                  <a:lnTo>
                    <a:pt x="2035" y="870"/>
                  </a:lnTo>
                  <a:lnTo>
                    <a:pt x="2047" y="855"/>
                  </a:lnTo>
                  <a:lnTo>
                    <a:pt x="2060" y="840"/>
                  </a:lnTo>
                  <a:lnTo>
                    <a:pt x="2074" y="827"/>
                  </a:lnTo>
                  <a:lnTo>
                    <a:pt x="2089" y="815"/>
                  </a:lnTo>
                  <a:lnTo>
                    <a:pt x="2105" y="806"/>
                  </a:lnTo>
                  <a:lnTo>
                    <a:pt x="2121" y="797"/>
                  </a:lnTo>
                  <a:lnTo>
                    <a:pt x="2139" y="792"/>
                  </a:lnTo>
                  <a:lnTo>
                    <a:pt x="2157" y="788"/>
                  </a:lnTo>
                  <a:lnTo>
                    <a:pt x="2177" y="788"/>
                  </a:lnTo>
                  <a:lnTo>
                    <a:pt x="2177" y="788"/>
                  </a:lnTo>
                  <a:close/>
                </a:path>
              </a:pathLst>
            </a:custGeom>
            <a:solidFill>
              <a:schemeClr val="accent3">
                <a:lumMod val="75000"/>
              </a:schemeClr>
            </a:solidFill>
            <a:ln w="28575">
              <a:noFill/>
              <a:prstDash val="solid"/>
              <a:round/>
              <a:headEnd/>
              <a:tailEnd/>
            </a:ln>
          </p:spPr>
          <p:txBody>
            <a:bodyPr bIns="360000" anchor="ctr"/>
            <a:lstStyle/>
            <a:p>
              <a:pPr algn="ctr" eaLnBrk="1" hangingPunct="1">
                <a:defRPr/>
              </a:pPr>
              <a:r>
                <a:rPr lang="en-US" b="1" dirty="0" smtClean="0">
                  <a:latin typeface="Arial Rounded MT Bold" panose="020F0704030504030204" pitchFamily="34" charset="0"/>
                  <a:cs typeface="Arial" charset="0"/>
                </a:rPr>
                <a:t>Defines</a:t>
              </a:r>
            </a:p>
            <a:p>
              <a:pPr algn="ctr" eaLnBrk="1" hangingPunct="1">
                <a:defRPr/>
              </a:pPr>
              <a:r>
                <a:rPr lang="en-US" b="1" dirty="0" smtClean="0">
                  <a:latin typeface="Arial Rounded MT Bold" panose="020F0704030504030204" pitchFamily="34" charset="0"/>
                  <a:cs typeface="Arial" charset="0"/>
                </a:rPr>
                <a:t>Spatial  </a:t>
              </a:r>
            </a:p>
            <a:p>
              <a:pPr algn="ctr" eaLnBrk="1" hangingPunct="1">
                <a:defRPr/>
              </a:pPr>
              <a:r>
                <a:rPr lang="en-US" b="1" dirty="0" smtClean="0">
                  <a:latin typeface="Arial Rounded MT Bold" panose="020F0704030504030204" pitchFamily="34" charset="0"/>
                  <a:cs typeface="Arial" charset="0"/>
                </a:rPr>
                <a:t>Iteration</a:t>
              </a:r>
              <a:endParaRPr lang="en-GB" b="1" dirty="0">
                <a:latin typeface="Arial Rounded MT Bold" panose="020F0704030504030204" pitchFamily="34" charset="0"/>
                <a:cs typeface="Arial" charset="0"/>
              </a:endParaRPr>
            </a:p>
          </p:txBody>
        </p:sp>
      </p:grpSp>
    </p:spTree>
    <p:extLst>
      <p:ext uri="{BB962C8B-B14F-4D97-AF65-F5344CB8AC3E}">
        <p14:creationId xmlns:p14="http://schemas.microsoft.com/office/powerpoint/2010/main" val="41952240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6037"/>
            <a:ext cx="8382000" cy="715963"/>
          </a:xfrm>
        </p:spPr>
        <p:txBody>
          <a:bodyPr/>
          <a:lstStyle/>
          <a:p>
            <a:r>
              <a:rPr lang="es-CL" dirty="0" err="1" smtClean="0"/>
              <a:t>Model</a:t>
            </a:r>
            <a:r>
              <a:rPr lang="es-CL" dirty="0"/>
              <a:t> </a:t>
            </a:r>
            <a:r>
              <a:rPr lang="es-CL" dirty="0" err="1" smtClean="0"/>
              <a:t>creation</a:t>
            </a:r>
            <a:r>
              <a:rPr lang="es-CL" dirty="0" smtClean="0"/>
              <a:t> </a:t>
            </a:r>
            <a:r>
              <a:rPr lang="es-CL" dirty="0" err="1" smtClean="0"/>
              <a:t>steps</a:t>
            </a:r>
            <a:endParaRPr lang="es-CL"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30954903"/>
              </p:ext>
            </p:extLst>
          </p:nvPr>
        </p:nvGraphicFramePr>
        <p:xfrm>
          <a:off x="1278175" y="1447801"/>
          <a:ext cx="7200976"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47667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C7657B55-79B5-403F-9106-D78C0DB1DF6A}"/>
                                            </p:graphicEl>
                                          </p:spTgt>
                                        </p:tgtEl>
                                        <p:attrNameLst>
                                          <p:attrName>style.visibility</p:attrName>
                                        </p:attrNameLst>
                                      </p:cBhvr>
                                      <p:to>
                                        <p:strVal val="visible"/>
                                      </p:to>
                                    </p:set>
                                    <p:animEffect transition="in" filter="fade">
                                      <p:cBhvr>
                                        <p:cTn id="7" dur="2000"/>
                                        <p:tgtEl>
                                          <p:spTgt spid="4">
                                            <p:graphicEl>
                                              <a:dgm id="{C7657B55-79B5-403F-9106-D78C0DB1DF6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0A4249EE-6C44-4734-BD6F-4033B99A1165}"/>
                                            </p:graphicEl>
                                          </p:spTgt>
                                        </p:tgtEl>
                                        <p:attrNameLst>
                                          <p:attrName>style.visibility</p:attrName>
                                        </p:attrNameLst>
                                      </p:cBhvr>
                                      <p:to>
                                        <p:strVal val="visible"/>
                                      </p:to>
                                    </p:set>
                                    <p:animEffect transition="in" filter="fade">
                                      <p:cBhvr>
                                        <p:cTn id="12" dur="2000"/>
                                        <p:tgtEl>
                                          <p:spTgt spid="4">
                                            <p:graphicEl>
                                              <a:dgm id="{0A4249EE-6C44-4734-BD6F-4033B99A1165}"/>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0F4FB74D-51BE-456A-A993-87ADD19E9C6A}"/>
                                            </p:graphicEl>
                                          </p:spTgt>
                                        </p:tgtEl>
                                        <p:attrNameLst>
                                          <p:attrName>style.visibility</p:attrName>
                                        </p:attrNameLst>
                                      </p:cBhvr>
                                      <p:to>
                                        <p:strVal val="visible"/>
                                      </p:to>
                                    </p:set>
                                    <p:animEffect transition="in" filter="fade">
                                      <p:cBhvr>
                                        <p:cTn id="17" dur="2000"/>
                                        <p:tgtEl>
                                          <p:spTgt spid="4">
                                            <p:graphicEl>
                                              <a:dgm id="{0F4FB74D-51BE-456A-A993-87ADD19E9C6A}"/>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7A5C1034-D953-4CDC-A36F-EF3FE5BB2C0A}"/>
                                            </p:graphicEl>
                                          </p:spTgt>
                                        </p:tgtEl>
                                        <p:attrNameLst>
                                          <p:attrName>style.visibility</p:attrName>
                                        </p:attrNameLst>
                                      </p:cBhvr>
                                      <p:to>
                                        <p:strVal val="visible"/>
                                      </p:to>
                                    </p:set>
                                    <p:animEffect transition="in" filter="fade">
                                      <p:cBhvr>
                                        <p:cTn id="22" dur="2000"/>
                                        <p:tgtEl>
                                          <p:spTgt spid="4">
                                            <p:graphicEl>
                                              <a:dgm id="{7A5C1034-D953-4CDC-A36F-EF3FE5BB2C0A}"/>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2D2F5351-4DD2-47D6-A209-79AB09118EA0}"/>
                                            </p:graphicEl>
                                          </p:spTgt>
                                        </p:tgtEl>
                                        <p:attrNameLst>
                                          <p:attrName>style.visibility</p:attrName>
                                        </p:attrNameLst>
                                      </p:cBhvr>
                                      <p:to>
                                        <p:strVal val="visible"/>
                                      </p:to>
                                    </p:set>
                                    <p:animEffect transition="in" filter="fade">
                                      <p:cBhvr>
                                        <p:cTn id="27" dur="2000"/>
                                        <p:tgtEl>
                                          <p:spTgt spid="4">
                                            <p:graphicEl>
                                              <a:dgm id="{2D2F5351-4DD2-47D6-A209-79AB09118EA0}"/>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graphicEl>
                                              <a:dgm id="{21051F4B-ACA1-4A40-8950-F443B7DC246F}"/>
                                            </p:graphicEl>
                                          </p:spTgt>
                                        </p:tgtEl>
                                        <p:attrNameLst>
                                          <p:attrName>style.visibility</p:attrName>
                                        </p:attrNameLst>
                                      </p:cBhvr>
                                      <p:to>
                                        <p:strVal val="visible"/>
                                      </p:to>
                                    </p:set>
                                    <p:animEffect transition="in" filter="fade">
                                      <p:cBhvr>
                                        <p:cTn id="32" dur="2000"/>
                                        <p:tgtEl>
                                          <p:spTgt spid="4">
                                            <p:graphicEl>
                                              <a:dgm id="{21051F4B-ACA1-4A40-8950-F443B7DC246F}"/>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graphicEl>
                                              <a:dgm id="{128C7258-940F-47E3-9A32-F83B611445CA}"/>
                                            </p:graphicEl>
                                          </p:spTgt>
                                        </p:tgtEl>
                                        <p:attrNameLst>
                                          <p:attrName>style.visibility</p:attrName>
                                        </p:attrNameLst>
                                      </p:cBhvr>
                                      <p:to>
                                        <p:strVal val="visible"/>
                                      </p:to>
                                    </p:set>
                                    <p:animEffect transition="in" filter="fade">
                                      <p:cBhvr>
                                        <p:cTn id="37" dur="2000"/>
                                        <p:tgtEl>
                                          <p:spTgt spid="4">
                                            <p:graphicEl>
                                              <a:dgm id="{128C7258-940F-47E3-9A32-F83B611445CA}"/>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graphicEl>
                                              <a:dgm id="{E37EF8DF-004B-48CF-A396-CB5C5A481539}"/>
                                            </p:graphicEl>
                                          </p:spTgt>
                                        </p:tgtEl>
                                        <p:attrNameLst>
                                          <p:attrName>style.visibility</p:attrName>
                                        </p:attrNameLst>
                                      </p:cBhvr>
                                      <p:to>
                                        <p:strVal val="visible"/>
                                      </p:to>
                                    </p:set>
                                    <p:animEffect transition="in" filter="fade">
                                      <p:cBhvr>
                                        <p:cTn id="42" dur="2000"/>
                                        <p:tgtEl>
                                          <p:spTgt spid="4">
                                            <p:graphicEl>
                                              <a:dgm id="{E37EF8DF-004B-48CF-A396-CB5C5A481539}"/>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graphicEl>
                                              <a:dgm id="{F8BFCD2A-7C97-40CF-9A9D-C074BEC5FC7E}"/>
                                            </p:graphicEl>
                                          </p:spTgt>
                                        </p:tgtEl>
                                        <p:attrNameLst>
                                          <p:attrName>style.visibility</p:attrName>
                                        </p:attrNameLst>
                                      </p:cBhvr>
                                      <p:to>
                                        <p:strVal val="visible"/>
                                      </p:to>
                                    </p:set>
                                    <p:animEffect transition="in" filter="fade">
                                      <p:cBhvr>
                                        <p:cTn id="47" dur="2000"/>
                                        <p:tgtEl>
                                          <p:spTgt spid="4">
                                            <p:graphicEl>
                                              <a:dgm id="{F8BFCD2A-7C97-40CF-9A9D-C074BEC5FC7E}"/>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graphicEl>
                                              <a:dgm id="{2FB79B61-B504-4013-870F-E965FF455760}"/>
                                            </p:graphicEl>
                                          </p:spTgt>
                                        </p:tgtEl>
                                        <p:attrNameLst>
                                          <p:attrName>style.visibility</p:attrName>
                                        </p:attrNameLst>
                                      </p:cBhvr>
                                      <p:to>
                                        <p:strVal val="visible"/>
                                      </p:to>
                                    </p:set>
                                    <p:animEffect transition="in" filter="fade">
                                      <p:cBhvr>
                                        <p:cTn id="52" dur="2000"/>
                                        <p:tgtEl>
                                          <p:spTgt spid="4">
                                            <p:graphicEl>
                                              <a:dgm id="{2FB79B61-B504-4013-870F-E965FF45576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6037"/>
            <a:ext cx="7829550" cy="715963"/>
          </a:xfrm>
        </p:spPr>
        <p:txBody>
          <a:bodyPr/>
          <a:lstStyle/>
          <a:p>
            <a:r>
              <a:rPr lang="en-US" sz="3600" dirty="0" smtClean="0"/>
              <a:t>Variable Scores are calculated</a:t>
            </a:r>
            <a:endParaRPr lang="en-US" sz="3600" dirty="0"/>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762001"/>
            <a:ext cx="5715000" cy="556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340600" y="2209800"/>
            <a:ext cx="1346200" cy="369332"/>
          </a:xfrm>
          <a:prstGeom prst="rect">
            <a:avLst/>
          </a:prstGeom>
          <a:solidFill>
            <a:srgbClr val="FFFF00"/>
          </a:solidFill>
        </p:spPr>
        <p:txBody>
          <a:bodyPr wrap="square" rtlCol="0">
            <a:spAutoFit/>
          </a:bodyPr>
          <a:lstStyle/>
          <a:p>
            <a:r>
              <a:rPr lang="en-US" dirty="0" smtClean="0"/>
              <a:t>Investment</a:t>
            </a:r>
            <a:endParaRPr lang="en-US" dirty="0"/>
          </a:p>
        </p:txBody>
      </p:sp>
      <p:cxnSp>
        <p:nvCxnSpPr>
          <p:cNvPr id="6" name="Straight Arrow Connector 5"/>
          <p:cNvCxnSpPr/>
          <p:nvPr/>
        </p:nvCxnSpPr>
        <p:spPr>
          <a:xfrm flipH="1">
            <a:off x="6083300" y="2339975"/>
            <a:ext cx="1231900" cy="1206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467600" y="4659868"/>
            <a:ext cx="1555750" cy="369332"/>
          </a:xfrm>
          <a:prstGeom prst="rect">
            <a:avLst/>
          </a:prstGeom>
          <a:solidFill>
            <a:schemeClr val="accent4">
              <a:lumMod val="60000"/>
              <a:lumOff val="40000"/>
            </a:schemeClr>
          </a:solidFill>
        </p:spPr>
        <p:txBody>
          <a:bodyPr wrap="square" rtlCol="0">
            <a:spAutoFit/>
          </a:bodyPr>
          <a:lstStyle/>
          <a:p>
            <a:r>
              <a:rPr lang="en-US" dirty="0" smtClean="0"/>
              <a:t>Merchandising</a:t>
            </a:r>
            <a:endParaRPr lang="en-US" dirty="0"/>
          </a:p>
        </p:txBody>
      </p:sp>
      <p:cxnSp>
        <p:nvCxnSpPr>
          <p:cNvPr id="9" name="Straight Arrow Connector 8"/>
          <p:cNvCxnSpPr/>
          <p:nvPr/>
        </p:nvCxnSpPr>
        <p:spPr>
          <a:xfrm flipH="1">
            <a:off x="6781800" y="4784467"/>
            <a:ext cx="685800" cy="1201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20000" y="1327151"/>
            <a:ext cx="895350" cy="369332"/>
          </a:xfrm>
          <a:prstGeom prst="rect">
            <a:avLst/>
          </a:prstGeom>
          <a:solidFill>
            <a:srgbClr val="60A917"/>
          </a:solidFill>
        </p:spPr>
        <p:txBody>
          <a:bodyPr wrap="square" rtlCol="0">
            <a:spAutoFit/>
          </a:bodyPr>
          <a:lstStyle/>
          <a:p>
            <a:r>
              <a:rPr lang="en-US" dirty="0" smtClean="0"/>
              <a:t>Traffic</a:t>
            </a:r>
            <a:endParaRPr lang="en-US" dirty="0"/>
          </a:p>
        </p:txBody>
      </p:sp>
      <p:cxnSp>
        <p:nvCxnSpPr>
          <p:cNvPr id="15" name="Straight Arrow Connector 14"/>
          <p:cNvCxnSpPr/>
          <p:nvPr/>
        </p:nvCxnSpPr>
        <p:spPr>
          <a:xfrm flipH="1">
            <a:off x="7010400" y="1600200"/>
            <a:ext cx="6096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04800" y="1066800"/>
            <a:ext cx="895350" cy="369332"/>
          </a:xfrm>
          <a:prstGeom prst="rect">
            <a:avLst/>
          </a:prstGeom>
          <a:solidFill>
            <a:srgbClr val="C00000"/>
          </a:solidFill>
        </p:spPr>
        <p:txBody>
          <a:bodyPr wrap="square" rtlCol="0">
            <a:spAutoFit/>
          </a:bodyPr>
          <a:lstStyle/>
          <a:p>
            <a:r>
              <a:rPr lang="en-US" dirty="0" smtClean="0"/>
              <a:t>Brand</a:t>
            </a:r>
            <a:endParaRPr lang="en-US" dirty="0"/>
          </a:p>
        </p:txBody>
      </p:sp>
      <p:sp>
        <p:nvSpPr>
          <p:cNvPr id="17" name="TextBox 16"/>
          <p:cNvSpPr txBox="1"/>
          <p:nvPr/>
        </p:nvSpPr>
        <p:spPr>
          <a:xfrm>
            <a:off x="7556500" y="3048000"/>
            <a:ext cx="965200" cy="369332"/>
          </a:xfrm>
          <a:prstGeom prst="rect">
            <a:avLst/>
          </a:prstGeom>
          <a:solidFill>
            <a:schemeClr val="accent6">
              <a:lumMod val="75000"/>
            </a:schemeClr>
          </a:solidFill>
        </p:spPr>
        <p:txBody>
          <a:bodyPr wrap="square" rtlCol="0">
            <a:spAutoFit/>
          </a:bodyPr>
          <a:lstStyle/>
          <a:p>
            <a:r>
              <a:rPr lang="en-US" dirty="0" smtClean="0"/>
              <a:t>Price</a:t>
            </a:r>
            <a:endParaRPr lang="en-US" dirty="0"/>
          </a:p>
        </p:txBody>
      </p:sp>
      <p:cxnSp>
        <p:nvCxnSpPr>
          <p:cNvPr id="19" name="Straight Arrow Connector 18"/>
          <p:cNvCxnSpPr>
            <a:stCxn id="16" idx="3"/>
          </p:cNvCxnSpPr>
          <p:nvPr/>
        </p:nvCxnSpPr>
        <p:spPr>
          <a:xfrm flipV="1">
            <a:off x="1200150" y="990601"/>
            <a:ext cx="857250" cy="2608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7" idx="1"/>
          </p:cNvCxnSpPr>
          <p:nvPr/>
        </p:nvCxnSpPr>
        <p:spPr>
          <a:xfrm flipH="1">
            <a:off x="5334000" y="3232666"/>
            <a:ext cx="2222500" cy="58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Freeform 10"/>
          <p:cNvSpPr>
            <a:spLocks/>
          </p:cNvSpPr>
          <p:nvPr/>
        </p:nvSpPr>
        <p:spPr bwMode="auto">
          <a:xfrm>
            <a:off x="8458200" y="152400"/>
            <a:ext cx="622300" cy="601669"/>
          </a:xfrm>
          <a:custGeom>
            <a:avLst/>
            <a:gdLst>
              <a:gd name="T0" fmla="*/ 1797 w 1976"/>
              <a:gd name="T1" fmla="*/ 791 h 2375"/>
              <a:gd name="T2" fmla="*/ 1846 w 1976"/>
              <a:gd name="T3" fmla="*/ 812 h 2375"/>
              <a:gd name="T4" fmla="*/ 1886 w 1976"/>
              <a:gd name="T5" fmla="*/ 855 h 2375"/>
              <a:gd name="T6" fmla="*/ 1906 w 1976"/>
              <a:gd name="T7" fmla="*/ 886 h 2375"/>
              <a:gd name="T8" fmla="*/ 1933 w 1976"/>
              <a:gd name="T9" fmla="*/ 907 h 2375"/>
              <a:gd name="T10" fmla="*/ 1958 w 1976"/>
              <a:gd name="T11" fmla="*/ 903 h 2375"/>
              <a:gd name="T12" fmla="*/ 1973 w 1976"/>
              <a:gd name="T13" fmla="*/ 877 h 2375"/>
              <a:gd name="T14" fmla="*/ 0 w 1976"/>
              <a:gd name="T15" fmla="*/ 0 h 2375"/>
              <a:gd name="T16" fmla="*/ 856 w 1976"/>
              <a:gd name="T17" fmla="*/ 1981 h 2375"/>
              <a:gd name="T18" fmla="*/ 886 w 1976"/>
              <a:gd name="T19" fmla="*/ 1985 h 2375"/>
              <a:gd name="T20" fmla="*/ 907 w 1976"/>
              <a:gd name="T21" fmla="*/ 2005 h 2375"/>
              <a:gd name="T22" fmla="*/ 904 w 1976"/>
              <a:gd name="T23" fmla="*/ 2030 h 2375"/>
              <a:gd name="T24" fmla="*/ 879 w 1976"/>
              <a:gd name="T25" fmla="*/ 2057 h 2375"/>
              <a:gd name="T26" fmla="*/ 843 w 1976"/>
              <a:gd name="T27" fmla="*/ 2079 h 2375"/>
              <a:gd name="T28" fmla="*/ 807 w 1976"/>
              <a:gd name="T29" fmla="*/ 2121 h 2375"/>
              <a:gd name="T30" fmla="*/ 789 w 1976"/>
              <a:gd name="T31" fmla="*/ 2175 h 2375"/>
              <a:gd name="T32" fmla="*/ 792 w 1976"/>
              <a:gd name="T33" fmla="*/ 2229 h 2375"/>
              <a:gd name="T34" fmla="*/ 827 w 1976"/>
              <a:gd name="T35" fmla="*/ 2295 h 2375"/>
              <a:gd name="T36" fmla="*/ 889 w 1976"/>
              <a:gd name="T37" fmla="*/ 2344 h 2375"/>
              <a:gd name="T38" fmla="*/ 972 w 1976"/>
              <a:gd name="T39" fmla="*/ 2372 h 2375"/>
              <a:gd name="T40" fmla="*/ 1040 w 1976"/>
              <a:gd name="T41" fmla="*/ 2374 h 2375"/>
              <a:gd name="T42" fmla="*/ 1127 w 1976"/>
              <a:gd name="T43" fmla="*/ 2353 h 2375"/>
              <a:gd name="T44" fmla="*/ 1194 w 1976"/>
              <a:gd name="T45" fmla="*/ 2308 h 2375"/>
              <a:gd name="T46" fmla="*/ 1236 w 1976"/>
              <a:gd name="T47" fmla="*/ 2245 h 2375"/>
              <a:gd name="T48" fmla="*/ 1247 w 1976"/>
              <a:gd name="T49" fmla="*/ 2191 h 2375"/>
              <a:gd name="T50" fmla="*/ 1235 w 1976"/>
              <a:gd name="T51" fmla="*/ 2133 h 2375"/>
              <a:gd name="T52" fmla="*/ 1206 w 1976"/>
              <a:gd name="T53" fmla="*/ 2093 h 2375"/>
              <a:gd name="T54" fmla="*/ 1166 w 1976"/>
              <a:gd name="T55" fmla="*/ 2061 h 2375"/>
              <a:gd name="T56" fmla="*/ 1134 w 1976"/>
              <a:gd name="T57" fmla="*/ 2037 h 2375"/>
              <a:gd name="T58" fmla="*/ 1125 w 1976"/>
              <a:gd name="T59" fmla="*/ 2011 h 2375"/>
              <a:gd name="T60" fmla="*/ 1140 w 1976"/>
              <a:gd name="T61" fmla="*/ 1990 h 2375"/>
              <a:gd name="T62" fmla="*/ 1178 w 1976"/>
              <a:gd name="T63" fmla="*/ 1981 h 2375"/>
              <a:gd name="T64" fmla="*/ 1976 w 1976"/>
              <a:gd name="T65" fmla="*/ 1176 h 2375"/>
              <a:gd name="T66" fmla="*/ 1972 w 1976"/>
              <a:gd name="T67" fmla="*/ 1147 h 2375"/>
              <a:gd name="T68" fmla="*/ 1952 w 1976"/>
              <a:gd name="T69" fmla="*/ 1126 h 2375"/>
              <a:gd name="T70" fmla="*/ 1927 w 1976"/>
              <a:gd name="T71" fmla="*/ 1129 h 2375"/>
              <a:gd name="T72" fmla="*/ 1900 w 1976"/>
              <a:gd name="T73" fmla="*/ 1155 h 2375"/>
              <a:gd name="T74" fmla="*/ 1877 w 1976"/>
              <a:gd name="T75" fmla="*/ 1190 h 2375"/>
              <a:gd name="T76" fmla="*/ 1835 w 1976"/>
              <a:gd name="T77" fmla="*/ 1227 h 2375"/>
              <a:gd name="T78" fmla="*/ 1782 w 1976"/>
              <a:gd name="T79" fmla="*/ 1245 h 2375"/>
              <a:gd name="T80" fmla="*/ 1728 w 1976"/>
              <a:gd name="T81" fmla="*/ 1241 h 2375"/>
              <a:gd name="T82" fmla="*/ 1662 w 1976"/>
              <a:gd name="T83" fmla="*/ 1206 h 2375"/>
              <a:gd name="T84" fmla="*/ 1613 w 1976"/>
              <a:gd name="T85" fmla="*/ 1145 h 2375"/>
              <a:gd name="T86" fmla="*/ 1584 w 1976"/>
              <a:gd name="T87" fmla="*/ 1063 h 2375"/>
              <a:gd name="T88" fmla="*/ 1581 w 1976"/>
              <a:gd name="T89" fmla="*/ 993 h 2375"/>
              <a:gd name="T90" fmla="*/ 1604 w 1976"/>
              <a:gd name="T91" fmla="*/ 907 h 2375"/>
              <a:gd name="T92" fmla="*/ 1649 w 1976"/>
              <a:gd name="T93" fmla="*/ 839 h 2375"/>
              <a:gd name="T94" fmla="*/ 1710 w 1976"/>
              <a:gd name="T95" fmla="*/ 797 h 2375"/>
              <a:gd name="T96" fmla="*/ 1765 w 1976"/>
              <a:gd name="T97" fmla="*/ 786 h 2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6" h="2375">
                <a:moveTo>
                  <a:pt x="1765" y="786"/>
                </a:moveTo>
                <a:lnTo>
                  <a:pt x="1765" y="786"/>
                </a:lnTo>
                <a:lnTo>
                  <a:pt x="1782" y="788"/>
                </a:lnTo>
                <a:lnTo>
                  <a:pt x="1797" y="791"/>
                </a:lnTo>
                <a:lnTo>
                  <a:pt x="1810" y="794"/>
                </a:lnTo>
                <a:lnTo>
                  <a:pt x="1824" y="800"/>
                </a:lnTo>
                <a:lnTo>
                  <a:pt x="1835" y="806"/>
                </a:lnTo>
                <a:lnTo>
                  <a:pt x="1846" y="812"/>
                </a:lnTo>
                <a:lnTo>
                  <a:pt x="1855" y="819"/>
                </a:lnTo>
                <a:lnTo>
                  <a:pt x="1864" y="827"/>
                </a:lnTo>
                <a:lnTo>
                  <a:pt x="1877" y="842"/>
                </a:lnTo>
                <a:lnTo>
                  <a:pt x="1886" y="855"/>
                </a:lnTo>
                <a:lnTo>
                  <a:pt x="1894" y="867"/>
                </a:lnTo>
                <a:lnTo>
                  <a:pt x="1894" y="867"/>
                </a:lnTo>
                <a:lnTo>
                  <a:pt x="1900" y="877"/>
                </a:lnTo>
                <a:lnTo>
                  <a:pt x="1906" y="886"/>
                </a:lnTo>
                <a:lnTo>
                  <a:pt x="1913" y="894"/>
                </a:lnTo>
                <a:lnTo>
                  <a:pt x="1919" y="900"/>
                </a:lnTo>
                <a:lnTo>
                  <a:pt x="1927" y="904"/>
                </a:lnTo>
                <a:lnTo>
                  <a:pt x="1933" y="907"/>
                </a:lnTo>
                <a:lnTo>
                  <a:pt x="1940" y="907"/>
                </a:lnTo>
                <a:lnTo>
                  <a:pt x="1946" y="907"/>
                </a:lnTo>
                <a:lnTo>
                  <a:pt x="1952" y="906"/>
                </a:lnTo>
                <a:lnTo>
                  <a:pt x="1958" y="903"/>
                </a:lnTo>
                <a:lnTo>
                  <a:pt x="1963" y="898"/>
                </a:lnTo>
                <a:lnTo>
                  <a:pt x="1967" y="892"/>
                </a:lnTo>
                <a:lnTo>
                  <a:pt x="1972" y="886"/>
                </a:lnTo>
                <a:lnTo>
                  <a:pt x="1973" y="877"/>
                </a:lnTo>
                <a:lnTo>
                  <a:pt x="1976" y="867"/>
                </a:lnTo>
                <a:lnTo>
                  <a:pt x="1976" y="855"/>
                </a:lnTo>
                <a:lnTo>
                  <a:pt x="1976" y="0"/>
                </a:lnTo>
                <a:lnTo>
                  <a:pt x="0" y="0"/>
                </a:lnTo>
                <a:lnTo>
                  <a:pt x="0" y="1979"/>
                </a:lnTo>
                <a:lnTo>
                  <a:pt x="454" y="1979"/>
                </a:lnTo>
                <a:lnTo>
                  <a:pt x="454" y="1981"/>
                </a:lnTo>
                <a:lnTo>
                  <a:pt x="856" y="1981"/>
                </a:lnTo>
                <a:lnTo>
                  <a:pt x="856" y="1981"/>
                </a:lnTo>
                <a:lnTo>
                  <a:pt x="868" y="1981"/>
                </a:lnTo>
                <a:lnTo>
                  <a:pt x="877" y="1982"/>
                </a:lnTo>
                <a:lnTo>
                  <a:pt x="886" y="1985"/>
                </a:lnTo>
                <a:lnTo>
                  <a:pt x="894" y="1990"/>
                </a:lnTo>
                <a:lnTo>
                  <a:pt x="900" y="1994"/>
                </a:lnTo>
                <a:lnTo>
                  <a:pt x="904" y="1999"/>
                </a:lnTo>
                <a:lnTo>
                  <a:pt x="907" y="2005"/>
                </a:lnTo>
                <a:lnTo>
                  <a:pt x="909" y="2011"/>
                </a:lnTo>
                <a:lnTo>
                  <a:pt x="909" y="2017"/>
                </a:lnTo>
                <a:lnTo>
                  <a:pt x="907" y="2024"/>
                </a:lnTo>
                <a:lnTo>
                  <a:pt x="904" y="2030"/>
                </a:lnTo>
                <a:lnTo>
                  <a:pt x="900" y="2037"/>
                </a:lnTo>
                <a:lnTo>
                  <a:pt x="895" y="2043"/>
                </a:lnTo>
                <a:lnTo>
                  <a:pt x="888" y="2051"/>
                </a:lnTo>
                <a:lnTo>
                  <a:pt x="879" y="2057"/>
                </a:lnTo>
                <a:lnTo>
                  <a:pt x="868" y="2061"/>
                </a:lnTo>
                <a:lnTo>
                  <a:pt x="868" y="2061"/>
                </a:lnTo>
                <a:lnTo>
                  <a:pt x="855" y="2069"/>
                </a:lnTo>
                <a:lnTo>
                  <a:pt x="843" y="2079"/>
                </a:lnTo>
                <a:lnTo>
                  <a:pt x="828" y="2093"/>
                </a:lnTo>
                <a:lnTo>
                  <a:pt x="821" y="2102"/>
                </a:lnTo>
                <a:lnTo>
                  <a:pt x="813" y="2111"/>
                </a:lnTo>
                <a:lnTo>
                  <a:pt x="807" y="2121"/>
                </a:lnTo>
                <a:lnTo>
                  <a:pt x="800" y="2133"/>
                </a:lnTo>
                <a:lnTo>
                  <a:pt x="795" y="2145"/>
                </a:lnTo>
                <a:lnTo>
                  <a:pt x="791" y="2160"/>
                </a:lnTo>
                <a:lnTo>
                  <a:pt x="789" y="2175"/>
                </a:lnTo>
                <a:lnTo>
                  <a:pt x="788" y="2191"/>
                </a:lnTo>
                <a:lnTo>
                  <a:pt x="788" y="2191"/>
                </a:lnTo>
                <a:lnTo>
                  <a:pt x="789" y="2209"/>
                </a:lnTo>
                <a:lnTo>
                  <a:pt x="792" y="2229"/>
                </a:lnTo>
                <a:lnTo>
                  <a:pt x="798" y="2245"/>
                </a:lnTo>
                <a:lnTo>
                  <a:pt x="806" y="2263"/>
                </a:lnTo>
                <a:lnTo>
                  <a:pt x="816" y="2280"/>
                </a:lnTo>
                <a:lnTo>
                  <a:pt x="827" y="2295"/>
                </a:lnTo>
                <a:lnTo>
                  <a:pt x="840" y="2308"/>
                </a:lnTo>
                <a:lnTo>
                  <a:pt x="855" y="2321"/>
                </a:lnTo>
                <a:lnTo>
                  <a:pt x="871" y="2333"/>
                </a:lnTo>
                <a:lnTo>
                  <a:pt x="889" y="2344"/>
                </a:lnTo>
                <a:lnTo>
                  <a:pt x="907" y="2353"/>
                </a:lnTo>
                <a:lnTo>
                  <a:pt x="928" y="2360"/>
                </a:lnTo>
                <a:lnTo>
                  <a:pt x="949" y="2368"/>
                </a:lnTo>
                <a:lnTo>
                  <a:pt x="972" y="2372"/>
                </a:lnTo>
                <a:lnTo>
                  <a:pt x="994" y="2374"/>
                </a:lnTo>
                <a:lnTo>
                  <a:pt x="1018" y="2375"/>
                </a:lnTo>
                <a:lnTo>
                  <a:pt x="1018" y="2375"/>
                </a:lnTo>
                <a:lnTo>
                  <a:pt x="1040" y="2374"/>
                </a:lnTo>
                <a:lnTo>
                  <a:pt x="1063" y="2372"/>
                </a:lnTo>
                <a:lnTo>
                  <a:pt x="1085" y="2368"/>
                </a:lnTo>
                <a:lnTo>
                  <a:pt x="1106" y="2360"/>
                </a:lnTo>
                <a:lnTo>
                  <a:pt x="1127" y="2353"/>
                </a:lnTo>
                <a:lnTo>
                  <a:pt x="1145" y="2344"/>
                </a:lnTo>
                <a:lnTo>
                  <a:pt x="1163" y="2333"/>
                </a:lnTo>
                <a:lnTo>
                  <a:pt x="1179" y="2321"/>
                </a:lnTo>
                <a:lnTo>
                  <a:pt x="1194" y="2308"/>
                </a:lnTo>
                <a:lnTo>
                  <a:pt x="1208" y="2295"/>
                </a:lnTo>
                <a:lnTo>
                  <a:pt x="1218" y="2280"/>
                </a:lnTo>
                <a:lnTo>
                  <a:pt x="1229" y="2263"/>
                </a:lnTo>
                <a:lnTo>
                  <a:pt x="1236" y="2245"/>
                </a:lnTo>
                <a:lnTo>
                  <a:pt x="1242" y="2229"/>
                </a:lnTo>
                <a:lnTo>
                  <a:pt x="1245" y="2209"/>
                </a:lnTo>
                <a:lnTo>
                  <a:pt x="1247" y="2191"/>
                </a:lnTo>
                <a:lnTo>
                  <a:pt x="1247" y="2191"/>
                </a:lnTo>
                <a:lnTo>
                  <a:pt x="1245" y="2175"/>
                </a:lnTo>
                <a:lnTo>
                  <a:pt x="1244" y="2160"/>
                </a:lnTo>
                <a:lnTo>
                  <a:pt x="1239" y="2145"/>
                </a:lnTo>
                <a:lnTo>
                  <a:pt x="1235" y="2133"/>
                </a:lnTo>
                <a:lnTo>
                  <a:pt x="1229" y="2121"/>
                </a:lnTo>
                <a:lnTo>
                  <a:pt x="1221" y="2111"/>
                </a:lnTo>
                <a:lnTo>
                  <a:pt x="1214" y="2102"/>
                </a:lnTo>
                <a:lnTo>
                  <a:pt x="1206" y="2093"/>
                </a:lnTo>
                <a:lnTo>
                  <a:pt x="1191" y="2079"/>
                </a:lnTo>
                <a:lnTo>
                  <a:pt x="1179" y="2069"/>
                </a:lnTo>
                <a:lnTo>
                  <a:pt x="1166" y="2061"/>
                </a:lnTo>
                <a:lnTo>
                  <a:pt x="1166" y="2061"/>
                </a:lnTo>
                <a:lnTo>
                  <a:pt x="1155" y="2057"/>
                </a:lnTo>
                <a:lnTo>
                  <a:pt x="1146" y="2051"/>
                </a:lnTo>
                <a:lnTo>
                  <a:pt x="1139" y="2043"/>
                </a:lnTo>
                <a:lnTo>
                  <a:pt x="1134" y="2037"/>
                </a:lnTo>
                <a:lnTo>
                  <a:pt x="1130" y="2030"/>
                </a:lnTo>
                <a:lnTo>
                  <a:pt x="1127" y="2024"/>
                </a:lnTo>
                <a:lnTo>
                  <a:pt x="1125" y="2017"/>
                </a:lnTo>
                <a:lnTo>
                  <a:pt x="1125" y="2011"/>
                </a:lnTo>
                <a:lnTo>
                  <a:pt x="1127" y="2005"/>
                </a:lnTo>
                <a:lnTo>
                  <a:pt x="1130" y="1999"/>
                </a:lnTo>
                <a:lnTo>
                  <a:pt x="1134" y="1994"/>
                </a:lnTo>
                <a:lnTo>
                  <a:pt x="1140" y="1990"/>
                </a:lnTo>
                <a:lnTo>
                  <a:pt x="1148" y="1985"/>
                </a:lnTo>
                <a:lnTo>
                  <a:pt x="1157" y="1982"/>
                </a:lnTo>
                <a:lnTo>
                  <a:pt x="1166" y="1981"/>
                </a:lnTo>
                <a:lnTo>
                  <a:pt x="1178" y="1981"/>
                </a:lnTo>
                <a:lnTo>
                  <a:pt x="1429" y="1981"/>
                </a:lnTo>
                <a:lnTo>
                  <a:pt x="1429" y="1979"/>
                </a:lnTo>
                <a:lnTo>
                  <a:pt x="1976" y="1979"/>
                </a:lnTo>
                <a:lnTo>
                  <a:pt x="1976" y="1176"/>
                </a:lnTo>
                <a:lnTo>
                  <a:pt x="1976" y="1176"/>
                </a:lnTo>
                <a:lnTo>
                  <a:pt x="1976" y="1166"/>
                </a:lnTo>
                <a:lnTo>
                  <a:pt x="1973" y="1155"/>
                </a:lnTo>
                <a:lnTo>
                  <a:pt x="1972" y="1147"/>
                </a:lnTo>
                <a:lnTo>
                  <a:pt x="1967" y="1139"/>
                </a:lnTo>
                <a:lnTo>
                  <a:pt x="1963" y="1133"/>
                </a:lnTo>
                <a:lnTo>
                  <a:pt x="1958" y="1129"/>
                </a:lnTo>
                <a:lnTo>
                  <a:pt x="1952" y="1126"/>
                </a:lnTo>
                <a:lnTo>
                  <a:pt x="1946" y="1124"/>
                </a:lnTo>
                <a:lnTo>
                  <a:pt x="1940" y="1124"/>
                </a:lnTo>
                <a:lnTo>
                  <a:pt x="1933" y="1126"/>
                </a:lnTo>
                <a:lnTo>
                  <a:pt x="1927" y="1129"/>
                </a:lnTo>
                <a:lnTo>
                  <a:pt x="1919" y="1133"/>
                </a:lnTo>
                <a:lnTo>
                  <a:pt x="1913" y="1139"/>
                </a:lnTo>
                <a:lnTo>
                  <a:pt x="1906" y="1147"/>
                </a:lnTo>
                <a:lnTo>
                  <a:pt x="1900" y="1155"/>
                </a:lnTo>
                <a:lnTo>
                  <a:pt x="1894" y="1164"/>
                </a:lnTo>
                <a:lnTo>
                  <a:pt x="1894" y="1164"/>
                </a:lnTo>
                <a:lnTo>
                  <a:pt x="1886" y="1178"/>
                </a:lnTo>
                <a:lnTo>
                  <a:pt x="1877" y="1190"/>
                </a:lnTo>
                <a:lnTo>
                  <a:pt x="1864" y="1205"/>
                </a:lnTo>
                <a:lnTo>
                  <a:pt x="1855" y="1212"/>
                </a:lnTo>
                <a:lnTo>
                  <a:pt x="1846" y="1220"/>
                </a:lnTo>
                <a:lnTo>
                  <a:pt x="1835" y="1227"/>
                </a:lnTo>
                <a:lnTo>
                  <a:pt x="1824" y="1233"/>
                </a:lnTo>
                <a:lnTo>
                  <a:pt x="1810" y="1238"/>
                </a:lnTo>
                <a:lnTo>
                  <a:pt x="1797" y="1242"/>
                </a:lnTo>
                <a:lnTo>
                  <a:pt x="1782" y="1245"/>
                </a:lnTo>
                <a:lnTo>
                  <a:pt x="1765" y="1245"/>
                </a:lnTo>
                <a:lnTo>
                  <a:pt x="1765" y="1245"/>
                </a:lnTo>
                <a:lnTo>
                  <a:pt x="1746" y="1244"/>
                </a:lnTo>
                <a:lnTo>
                  <a:pt x="1728" y="1241"/>
                </a:lnTo>
                <a:lnTo>
                  <a:pt x="1710" y="1235"/>
                </a:lnTo>
                <a:lnTo>
                  <a:pt x="1693" y="1227"/>
                </a:lnTo>
                <a:lnTo>
                  <a:pt x="1677" y="1218"/>
                </a:lnTo>
                <a:lnTo>
                  <a:pt x="1662" y="1206"/>
                </a:lnTo>
                <a:lnTo>
                  <a:pt x="1649" y="1193"/>
                </a:lnTo>
                <a:lnTo>
                  <a:pt x="1635" y="1178"/>
                </a:lnTo>
                <a:lnTo>
                  <a:pt x="1623" y="1161"/>
                </a:lnTo>
                <a:lnTo>
                  <a:pt x="1613" y="1145"/>
                </a:lnTo>
                <a:lnTo>
                  <a:pt x="1604" y="1126"/>
                </a:lnTo>
                <a:lnTo>
                  <a:pt x="1595" y="1105"/>
                </a:lnTo>
                <a:lnTo>
                  <a:pt x="1589" y="1084"/>
                </a:lnTo>
                <a:lnTo>
                  <a:pt x="1584" y="1063"/>
                </a:lnTo>
                <a:lnTo>
                  <a:pt x="1581" y="1039"/>
                </a:lnTo>
                <a:lnTo>
                  <a:pt x="1581" y="1016"/>
                </a:lnTo>
                <a:lnTo>
                  <a:pt x="1581" y="1016"/>
                </a:lnTo>
                <a:lnTo>
                  <a:pt x="1581" y="993"/>
                </a:lnTo>
                <a:lnTo>
                  <a:pt x="1584" y="970"/>
                </a:lnTo>
                <a:lnTo>
                  <a:pt x="1589" y="948"/>
                </a:lnTo>
                <a:lnTo>
                  <a:pt x="1595" y="927"/>
                </a:lnTo>
                <a:lnTo>
                  <a:pt x="1604" y="907"/>
                </a:lnTo>
                <a:lnTo>
                  <a:pt x="1613" y="888"/>
                </a:lnTo>
                <a:lnTo>
                  <a:pt x="1623" y="870"/>
                </a:lnTo>
                <a:lnTo>
                  <a:pt x="1635" y="854"/>
                </a:lnTo>
                <a:lnTo>
                  <a:pt x="1649" y="839"/>
                </a:lnTo>
                <a:lnTo>
                  <a:pt x="1662" y="825"/>
                </a:lnTo>
                <a:lnTo>
                  <a:pt x="1677" y="815"/>
                </a:lnTo>
                <a:lnTo>
                  <a:pt x="1693" y="804"/>
                </a:lnTo>
                <a:lnTo>
                  <a:pt x="1710" y="797"/>
                </a:lnTo>
                <a:lnTo>
                  <a:pt x="1728" y="791"/>
                </a:lnTo>
                <a:lnTo>
                  <a:pt x="1746" y="788"/>
                </a:lnTo>
                <a:lnTo>
                  <a:pt x="1765" y="786"/>
                </a:lnTo>
                <a:lnTo>
                  <a:pt x="1765" y="786"/>
                </a:lnTo>
                <a:close/>
              </a:path>
            </a:pathLst>
          </a:custGeom>
          <a:solidFill>
            <a:srgbClr val="EDD391"/>
          </a:solidFill>
          <a:ln w="28575">
            <a:noFill/>
            <a:prstDash val="solid"/>
            <a:round/>
            <a:headEnd/>
            <a:tailEnd/>
          </a:ln>
        </p:spPr>
        <p:txBody>
          <a:bodyPr bIns="360000" anchor="ctr"/>
          <a:lstStyle/>
          <a:p>
            <a:pPr algn="ctr" eaLnBrk="1" hangingPunct="1">
              <a:defRPr/>
            </a:pPr>
            <a:endParaRPr lang="en-US" sz="300" b="1" dirty="0" smtClean="0">
              <a:latin typeface="Arial Rounded MT Bold" panose="020F0704030504030204" pitchFamily="34" charset="0"/>
              <a:cs typeface="Arial" charset="0"/>
            </a:endParaRPr>
          </a:p>
          <a:p>
            <a:pPr algn="ctr" eaLnBrk="1" hangingPunct="1">
              <a:defRPr/>
            </a:pPr>
            <a:endParaRPr lang="en-US" sz="600" b="1" dirty="0">
              <a:latin typeface="Arial Rounded MT Bold" panose="020F0704030504030204" pitchFamily="34" charset="0"/>
              <a:cs typeface="Arial" charset="0"/>
            </a:endParaRPr>
          </a:p>
          <a:p>
            <a:pPr algn="ctr" eaLnBrk="1" hangingPunct="1">
              <a:defRPr/>
            </a:pPr>
            <a:endParaRPr lang="en-US" sz="600" b="1" dirty="0" smtClean="0">
              <a:latin typeface="Arial Rounded MT Bold" panose="020F0704030504030204" pitchFamily="34" charset="0"/>
              <a:cs typeface="Arial" charset="0"/>
            </a:endParaRPr>
          </a:p>
          <a:p>
            <a:pPr algn="ctr" eaLnBrk="1" hangingPunct="1">
              <a:defRPr/>
            </a:pPr>
            <a:r>
              <a:rPr lang="en-US" sz="600" b="1" dirty="0" smtClean="0">
                <a:latin typeface="Arial Rounded MT Bold" panose="020F0704030504030204" pitchFamily="34" charset="0"/>
                <a:cs typeface="Arial" charset="0"/>
              </a:rPr>
              <a:t>Calculates Variable </a:t>
            </a:r>
          </a:p>
          <a:p>
            <a:pPr algn="ctr" eaLnBrk="1" hangingPunct="1">
              <a:defRPr/>
            </a:pPr>
            <a:r>
              <a:rPr lang="en-US" sz="600" b="1" dirty="0" smtClean="0">
                <a:latin typeface="Arial Rounded MT Bold" panose="020F0704030504030204" pitchFamily="34" charset="0"/>
                <a:cs typeface="Arial" charset="0"/>
              </a:rPr>
              <a:t>Scores</a:t>
            </a:r>
            <a:endParaRPr lang="en-GB" sz="600" b="1" dirty="0">
              <a:latin typeface="Arial Rounded MT Bold" panose="020F0704030504030204" pitchFamily="34" charset="0"/>
              <a:cs typeface="Arial" charset="0"/>
            </a:endParaRPr>
          </a:p>
        </p:txBody>
      </p:sp>
    </p:spTree>
    <p:extLst>
      <p:ext uri="{BB962C8B-B14F-4D97-AF65-F5344CB8AC3E}">
        <p14:creationId xmlns:p14="http://schemas.microsoft.com/office/powerpoint/2010/main" val="1345376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050"/>
          <p:cNvSpPr>
            <a:spLocks noGrp="1" noChangeArrowheads="1"/>
          </p:cNvSpPr>
          <p:nvPr>
            <p:ph type="title"/>
          </p:nvPr>
        </p:nvSpPr>
        <p:spPr>
          <a:xfrm>
            <a:off x="685800" y="152401"/>
            <a:ext cx="7772400" cy="702409"/>
          </a:xfrm>
        </p:spPr>
        <p:txBody>
          <a:bodyPr>
            <a:normAutofit/>
          </a:bodyPr>
          <a:lstStyle/>
          <a:p>
            <a:pPr>
              <a:defRPr/>
            </a:pPr>
            <a:r>
              <a:rPr lang="en-US" sz="3600" b="1" dirty="0" smtClean="0">
                <a:effectLst>
                  <a:outerShdw blurRad="38100" dist="38100" dir="2700000" algn="tl">
                    <a:srgbClr val="C0C0C0"/>
                  </a:outerShdw>
                </a:effectLst>
              </a:rPr>
              <a:t>Calculates variable scores</a:t>
            </a:r>
            <a:endParaRPr lang="en-US" sz="3600" b="1" dirty="0"/>
          </a:p>
        </p:txBody>
      </p:sp>
      <p:sp>
        <p:nvSpPr>
          <p:cNvPr id="289796" name="Oval 2052"/>
          <p:cNvSpPr>
            <a:spLocks noChangeArrowheads="1"/>
          </p:cNvSpPr>
          <p:nvPr/>
        </p:nvSpPr>
        <p:spPr bwMode="auto">
          <a:xfrm>
            <a:off x="598488" y="2617789"/>
            <a:ext cx="1644650" cy="1511300"/>
          </a:xfrm>
          <a:prstGeom prst="ellipse">
            <a:avLst/>
          </a:prstGeom>
          <a:noFill/>
          <a:ln w="76200">
            <a:solidFill>
              <a:schemeClr val="accent3">
                <a:lumMod val="50000"/>
              </a:schemeClr>
            </a:solidFill>
            <a:round/>
            <a:headEnd/>
            <a:tailEnd/>
          </a:ln>
        </p:spPr>
        <p:txBody>
          <a:bodyPr wrap="none" anchor="ctr"/>
          <a:lstStyle/>
          <a:p>
            <a:pPr algn="ctr"/>
            <a:endParaRPr lang="es-ES" sz="1000" b="0">
              <a:solidFill>
                <a:schemeClr val="accent2"/>
              </a:solidFill>
              <a:latin typeface="Times New Roman" pitchFamily="18" charset="0"/>
            </a:endParaRPr>
          </a:p>
        </p:txBody>
      </p:sp>
      <p:sp>
        <p:nvSpPr>
          <p:cNvPr id="289800" name="Rectangle 2056"/>
          <p:cNvSpPr>
            <a:spLocks noChangeArrowheads="1"/>
          </p:cNvSpPr>
          <p:nvPr/>
        </p:nvSpPr>
        <p:spPr bwMode="auto">
          <a:xfrm>
            <a:off x="598488" y="2920979"/>
            <a:ext cx="1604962" cy="400752"/>
          </a:xfrm>
          <a:prstGeom prst="rect">
            <a:avLst/>
          </a:prstGeom>
          <a:noFill/>
          <a:ln w="9525">
            <a:noFill/>
            <a:miter lim="800000"/>
            <a:headEnd/>
            <a:tailEnd/>
          </a:ln>
          <a:effectLst/>
        </p:spPr>
        <p:txBody>
          <a:bodyPr lIns="92075" tIns="46038" rIns="92075" bIns="46038">
            <a:spAutoFit/>
          </a:bodyPr>
          <a:lstStyle/>
          <a:p>
            <a:pPr algn="ctr">
              <a:defRPr/>
            </a:pPr>
            <a:r>
              <a:rPr lang="en-US" sz="2000" b="1" dirty="0" smtClean="0">
                <a:solidFill>
                  <a:schemeClr val="tx1"/>
                </a:solidFill>
                <a:effectLst>
                  <a:outerShdw blurRad="38100" dist="38100" dir="2700000" algn="tl">
                    <a:srgbClr val="000000">
                      <a:alpha val="43137"/>
                    </a:srgbClr>
                  </a:outerShdw>
                </a:effectLst>
              </a:rPr>
              <a:t>Demand</a:t>
            </a:r>
          </a:p>
        </p:txBody>
      </p:sp>
      <p:sp>
        <p:nvSpPr>
          <p:cNvPr id="289803" name="Rectangle 2059"/>
          <p:cNvSpPr>
            <a:spLocks noChangeArrowheads="1"/>
          </p:cNvSpPr>
          <p:nvPr/>
        </p:nvSpPr>
        <p:spPr bwMode="auto">
          <a:xfrm>
            <a:off x="6359924" y="3267048"/>
            <a:ext cx="1285608" cy="708528"/>
          </a:xfrm>
          <a:prstGeom prst="rect">
            <a:avLst/>
          </a:prstGeom>
          <a:noFill/>
          <a:ln w="9525">
            <a:noFill/>
            <a:miter lim="800000"/>
            <a:headEnd/>
            <a:tailEnd/>
          </a:ln>
          <a:effectLst/>
        </p:spPr>
        <p:txBody>
          <a:bodyPr wrap="none" lIns="92075" tIns="46038" rIns="92075" bIns="46038">
            <a:spAutoFit/>
          </a:bodyPr>
          <a:lstStyle/>
          <a:p>
            <a:pPr algn="ctr">
              <a:defRPr/>
            </a:pPr>
            <a:r>
              <a:rPr lang="en-US" sz="2000" b="1" dirty="0" smtClean="0">
                <a:solidFill>
                  <a:schemeClr val="tx1"/>
                </a:solidFill>
              </a:rPr>
              <a:t>Business </a:t>
            </a:r>
          </a:p>
          <a:p>
            <a:pPr algn="ctr">
              <a:defRPr/>
            </a:pPr>
            <a:r>
              <a:rPr lang="en-US" sz="2000" b="1" dirty="0" smtClean="0">
                <a:solidFill>
                  <a:schemeClr val="tx1"/>
                </a:solidFill>
              </a:rPr>
              <a:t>Practices</a:t>
            </a:r>
            <a:endParaRPr lang="en-US" b="1" dirty="0">
              <a:solidFill>
                <a:schemeClr val="tx1"/>
              </a:solidFill>
            </a:endParaRPr>
          </a:p>
        </p:txBody>
      </p:sp>
      <p:grpSp>
        <p:nvGrpSpPr>
          <p:cNvPr id="3" name="Group 2"/>
          <p:cNvGrpSpPr/>
          <p:nvPr/>
        </p:nvGrpSpPr>
        <p:grpSpPr>
          <a:xfrm>
            <a:off x="3276600" y="2599420"/>
            <a:ext cx="1644650" cy="1444625"/>
            <a:chOff x="2766821" y="2284538"/>
            <a:chExt cx="1644650" cy="1444625"/>
          </a:xfrm>
        </p:grpSpPr>
        <p:sp>
          <p:nvSpPr>
            <p:cNvPr id="289801" name="Rectangle 2057"/>
            <p:cNvSpPr>
              <a:spLocks noChangeArrowheads="1"/>
            </p:cNvSpPr>
            <p:nvPr/>
          </p:nvSpPr>
          <p:spPr bwMode="auto">
            <a:xfrm>
              <a:off x="2817939" y="2806474"/>
              <a:ext cx="1555432" cy="400752"/>
            </a:xfrm>
            <a:prstGeom prst="rect">
              <a:avLst/>
            </a:prstGeom>
            <a:noFill/>
            <a:ln w="9525">
              <a:noFill/>
              <a:miter lim="800000"/>
              <a:headEnd/>
              <a:tailEnd/>
            </a:ln>
            <a:effectLst/>
          </p:spPr>
          <p:txBody>
            <a:bodyPr wrap="square" lIns="92075" tIns="46038" rIns="92075" bIns="46038">
              <a:spAutoFit/>
            </a:bodyPr>
            <a:lstStyle/>
            <a:p>
              <a:pPr algn="ctr">
                <a:defRPr/>
              </a:pPr>
              <a:r>
                <a:rPr lang="en-US" sz="2000" b="1" dirty="0" smtClean="0">
                  <a:solidFill>
                    <a:schemeClr val="tx1"/>
                  </a:solidFill>
                  <a:effectLst>
                    <a:outerShdw blurRad="38100" dist="38100" dir="2700000" algn="tl">
                      <a:srgbClr val="C0C0C0"/>
                    </a:outerShdw>
                  </a:effectLst>
                </a:rPr>
                <a:t>Investment</a:t>
              </a:r>
              <a:endParaRPr lang="en-US" sz="2000" b="1" dirty="0">
                <a:solidFill>
                  <a:schemeClr val="tx1"/>
                </a:solidFill>
                <a:effectLst>
                  <a:outerShdw blurRad="38100" dist="38100" dir="2700000" algn="tl">
                    <a:srgbClr val="C0C0C0"/>
                  </a:outerShdw>
                </a:effectLst>
              </a:endParaRPr>
            </a:p>
          </p:txBody>
        </p:sp>
        <p:sp>
          <p:nvSpPr>
            <p:cNvPr id="289816" name="Oval 2072"/>
            <p:cNvSpPr>
              <a:spLocks noChangeArrowheads="1"/>
            </p:cNvSpPr>
            <p:nvPr/>
          </p:nvSpPr>
          <p:spPr bwMode="auto">
            <a:xfrm>
              <a:off x="2766821" y="2284538"/>
              <a:ext cx="1644650" cy="1444625"/>
            </a:xfrm>
            <a:prstGeom prst="ellipse">
              <a:avLst/>
            </a:prstGeom>
            <a:noFill/>
            <a:ln w="76200">
              <a:solidFill>
                <a:srgbClr val="FFFF00"/>
              </a:solidFill>
              <a:round/>
              <a:headEnd/>
              <a:tailEnd/>
            </a:ln>
          </p:spPr>
          <p:txBody>
            <a:bodyPr wrap="none" anchor="ctr"/>
            <a:lstStyle/>
            <a:p>
              <a:pPr algn="ctr"/>
              <a:endParaRPr lang="es-ES" sz="1000" b="0">
                <a:solidFill>
                  <a:schemeClr val="accent2"/>
                </a:solidFill>
                <a:latin typeface="Times New Roman" pitchFamily="18" charset="0"/>
              </a:endParaRPr>
            </a:p>
          </p:txBody>
        </p:sp>
      </p:grpSp>
      <p:grpSp>
        <p:nvGrpSpPr>
          <p:cNvPr id="2" name="Group 1"/>
          <p:cNvGrpSpPr/>
          <p:nvPr/>
        </p:nvGrpSpPr>
        <p:grpSpPr>
          <a:xfrm>
            <a:off x="4648200" y="3219928"/>
            <a:ext cx="1644650" cy="1444625"/>
            <a:chOff x="3200400" y="3508375"/>
            <a:chExt cx="1644650" cy="1444625"/>
          </a:xfrm>
        </p:grpSpPr>
        <p:sp>
          <p:nvSpPr>
            <p:cNvPr id="289805" name="Rectangle 2061"/>
            <p:cNvSpPr>
              <a:spLocks noChangeArrowheads="1"/>
            </p:cNvSpPr>
            <p:nvPr/>
          </p:nvSpPr>
          <p:spPr bwMode="auto">
            <a:xfrm>
              <a:off x="3505200" y="4037012"/>
              <a:ext cx="1019175" cy="400752"/>
            </a:xfrm>
            <a:prstGeom prst="rect">
              <a:avLst/>
            </a:prstGeom>
            <a:noFill/>
            <a:ln w="9525">
              <a:noFill/>
              <a:miter lim="800000"/>
              <a:headEnd/>
              <a:tailEnd/>
            </a:ln>
            <a:effectLst/>
          </p:spPr>
          <p:txBody>
            <a:bodyPr lIns="92075" tIns="46038" rIns="92075" bIns="46038">
              <a:spAutoFit/>
            </a:bodyPr>
            <a:lstStyle/>
            <a:p>
              <a:pPr algn="ctr">
                <a:defRPr/>
              </a:pPr>
              <a:r>
                <a:rPr lang="en-US" sz="2000" b="1" dirty="0" smtClean="0">
                  <a:solidFill>
                    <a:schemeClr val="tx1"/>
                  </a:solidFill>
                  <a:effectLst>
                    <a:outerShdw blurRad="38100" dist="38100" dir="2700000" algn="tl">
                      <a:srgbClr val="C0C0C0"/>
                    </a:outerShdw>
                  </a:effectLst>
                </a:rPr>
                <a:t>Price</a:t>
              </a:r>
              <a:endParaRPr lang="en-US" sz="2000" b="1" dirty="0">
                <a:solidFill>
                  <a:schemeClr val="tx1"/>
                </a:solidFill>
              </a:endParaRPr>
            </a:p>
          </p:txBody>
        </p:sp>
        <p:sp>
          <p:nvSpPr>
            <p:cNvPr id="289818" name="Oval 2074"/>
            <p:cNvSpPr>
              <a:spLocks noChangeArrowheads="1"/>
            </p:cNvSpPr>
            <p:nvPr/>
          </p:nvSpPr>
          <p:spPr bwMode="auto">
            <a:xfrm>
              <a:off x="3200400" y="3508375"/>
              <a:ext cx="1644650" cy="1444625"/>
            </a:xfrm>
            <a:prstGeom prst="ellipse">
              <a:avLst/>
            </a:prstGeom>
            <a:noFill/>
            <a:ln w="76200">
              <a:solidFill>
                <a:schemeClr val="accent6">
                  <a:lumMod val="75000"/>
                </a:schemeClr>
              </a:solidFill>
              <a:round/>
              <a:headEnd/>
              <a:tailEnd/>
            </a:ln>
          </p:spPr>
          <p:txBody>
            <a:bodyPr wrap="none" anchor="ctr"/>
            <a:lstStyle/>
            <a:p>
              <a:pPr algn="ctr"/>
              <a:endParaRPr lang="es-ES" sz="1000" b="0">
                <a:solidFill>
                  <a:schemeClr val="accent2"/>
                </a:solidFill>
                <a:latin typeface="Times New Roman" pitchFamily="18" charset="0"/>
              </a:endParaRPr>
            </a:p>
          </p:txBody>
        </p:sp>
      </p:grpSp>
      <p:sp>
        <p:nvSpPr>
          <p:cNvPr id="289820" name="Oval 2076"/>
          <p:cNvSpPr>
            <a:spLocks noChangeArrowheads="1"/>
          </p:cNvSpPr>
          <p:nvPr/>
        </p:nvSpPr>
        <p:spPr bwMode="auto">
          <a:xfrm>
            <a:off x="6172200" y="2920981"/>
            <a:ext cx="1644650" cy="1444625"/>
          </a:xfrm>
          <a:prstGeom prst="ellipse">
            <a:avLst/>
          </a:prstGeom>
          <a:noFill/>
          <a:ln w="76200">
            <a:solidFill>
              <a:schemeClr val="tx2">
                <a:lumMod val="60000"/>
                <a:lumOff val="40000"/>
              </a:schemeClr>
            </a:solidFill>
            <a:round/>
            <a:headEnd/>
            <a:tailEnd/>
          </a:ln>
        </p:spPr>
        <p:txBody>
          <a:bodyPr wrap="none" anchor="ctr"/>
          <a:lstStyle/>
          <a:p>
            <a:pPr algn="ctr"/>
            <a:endParaRPr lang="es-ES" sz="1000" b="0">
              <a:solidFill>
                <a:schemeClr val="accent2"/>
              </a:solidFill>
              <a:latin typeface="Times New Roman" pitchFamily="18" charset="0"/>
            </a:endParaRPr>
          </a:p>
        </p:txBody>
      </p:sp>
      <p:sp>
        <p:nvSpPr>
          <p:cNvPr id="20" name="Rectangle 2050"/>
          <p:cNvSpPr txBox="1">
            <a:spLocks noChangeArrowheads="1"/>
          </p:cNvSpPr>
          <p:nvPr/>
        </p:nvSpPr>
        <p:spPr>
          <a:xfrm>
            <a:off x="182371" y="1354885"/>
            <a:ext cx="8382000" cy="901700"/>
          </a:xfrm>
          <a:prstGeom prst="rect">
            <a:avLst/>
          </a:prstGeom>
        </p:spPr>
        <p:txBody>
          <a:bodyPr vert="horz" lIns="91440" tIns="45720" rIns="91440" bIns="45720" rtlCol="0" anchor="ctr">
            <a:normAutofit/>
          </a:bodyPr>
          <a:lstStyle>
            <a:lvl1pPr algn="ctr" defTabSz="685800" rtl="0" eaLnBrk="1" latinLnBrk="0" hangingPunct="1">
              <a:spcBef>
                <a:spcPct val="0"/>
              </a:spcBef>
              <a:buNone/>
              <a:defRPr sz="2850" kern="1200" cap="all" baseline="0">
                <a:solidFill>
                  <a:schemeClr val="bg2">
                    <a:lumMod val="50000"/>
                  </a:schemeClr>
                </a:solidFill>
                <a:latin typeface="DIN" pitchFamily="2" charset="0"/>
                <a:ea typeface="+mj-ea"/>
                <a:cs typeface="Arial" pitchFamily="34" charset="0"/>
              </a:defRPr>
            </a:lvl1pPr>
          </a:lstStyle>
          <a:p>
            <a:pPr>
              <a:defRPr/>
            </a:pPr>
            <a:r>
              <a:rPr lang="en-US" sz="2400" b="1" dirty="0" smtClean="0">
                <a:effectLst>
                  <a:outerShdw blurRad="38100" dist="38100" dir="2700000" algn="tl">
                    <a:srgbClr val="C0C0C0"/>
                  </a:outerShdw>
                </a:effectLst>
              </a:rPr>
              <a:t>Methods to evaluate each component of the Retail </a:t>
            </a:r>
            <a:r>
              <a:rPr lang="en-US" sz="2400" b="1" dirty="0" smtClean="0">
                <a:effectLst>
                  <a:outerShdw blurRad="38100" dist="38100" dir="2700000" algn="tl">
                    <a:srgbClr val="C0C0C0"/>
                  </a:outerShdw>
                </a:effectLst>
              </a:rPr>
              <a:t>Value </a:t>
            </a:r>
            <a:r>
              <a:rPr lang="en-US" sz="2400" b="1" dirty="0" smtClean="0">
                <a:effectLst>
                  <a:outerShdw blurRad="38100" dist="38100" dir="2700000" algn="tl">
                    <a:srgbClr val="C0C0C0"/>
                  </a:outerShdw>
                </a:effectLst>
              </a:rPr>
              <a:t>Chain</a:t>
            </a:r>
            <a:endParaRPr lang="en-US" sz="2400" b="1" dirty="0"/>
          </a:p>
        </p:txBody>
      </p:sp>
      <p:sp>
        <p:nvSpPr>
          <p:cNvPr id="21" name="Freeform 10"/>
          <p:cNvSpPr>
            <a:spLocks/>
          </p:cNvSpPr>
          <p:nvPr/>
        </p:nvSpPr>
        <p:spPr bwMode="auto">
          <a:xfrm>
            <a:off x="8305801" y="76201"/>
            <a:ext cx="768686" cy="785367"/>
          </a:xfrm>
          <a:custGeom>
            <a:avLst/>
            <a:gdLst>
              <a:gd name="T0" fmla="*/ 1797 w 1976"/>
              <a:gd name="T1" fmla="*/ 791 h 2375"/>
              <a:gd name="T2" fmla="*/ 1846 w 1976"/>
              <a:gd name="T3" fmla="*/ 812 h 2375"/>
              <a:gd name="T4" fmla="*/ 1886 w 1976"/>
              <a:gd name="T5" fmla="*/ 855 h 2375"/>
              <a:gd name="T6" fmla="*/ 1906 w 1976"/>
              <a:gd name="T7" fmla="*/ 886 h 2375"/>
              <a:gd name="T8" fmla="*/ 1933 w 1976"/>
              <a:gd name="T9" fmla="*/ 907 h 2375"/>
              <a:gd name="T10" fmla="*/ 1958 w 1976"/>
              <a:gd name="T11" fmla="*/ 903 h 2375"/>
              <a:gd name="T12" fmla="*/ 1973 w 1976"/>
              <a:gd name="T13" fmla="*/ 877 h 2375"/>
              <a:gd name="T14" fmla="*/ 0 w 1976"/>
              <a:gd name="T15" fmla="*/ 0 h 2375"/>
              <a:gd name="T16" fmla="*/ 856 w 1976"/>
              <a:gd name="T17" fmla="*/ 1981 h 2375"/>
              <a:gd name="T18" fmla="*/ 886 w 1976"/>
              <a:gd name="T19" fmla="*/ 1985 h 2375"/>
              <a:gd name="T20" fmla="*/ 907 w 1976"/>
              <a:gd name="T21" fmla="*/ 2005 h 2375"/>
              <a:gd name="T22" fmla="*/ 904 w 1976"/>
              <a:gd name="T23" fmla="*/ 2030 h 2375"/>
              <a:gd name="T24" fmla="*/ 879 w 1976"/>
              <a:gd name="T25" fmla="*/ 2057 h 2375"/>
              <a:gd name="T26" fmla="*/ 843 w 1976"/>
              <a:gd name="T27" fmla="*/ 2079 h 2375"/>
              <a:gd name="T28" fmla="*/ 807 w 1976"/>
              <a:gd name="T29" fmla="*/ 2121 h 2375"/>
              <a:gd name="T30" fmla="*/ 789 w 1976"/>
              <a:gd name="T31" fmla="*/ 2175 h 2375"/>
              <a:gd name="T32" fmla="*/ 792 w 1976"/>
              <a:gd name="T33" fmla="*/ 2229 h 2375"/>
              <a:gd name="T34" fmla="*/ 827 w 1976"/>
              <a:gd name="T35" fmla="*/ 2295 h 2375"/>
              <a:gd name="T36" fmla="*/ 889 w 1976"/>
              <a:gd name="T37" fmla="*/ 2344 h 2375"/>
              <a:gd name="T38" fmla="*/ 972 w 1976"/>
              <a:gd name="T39" fmla="*/ 2372 h 2375"/>
              <a:gd name="T40" fmla="*/ 1040 w 1976"/>
              <a:gd name="T41" fmla="*/ 2374 h 2375"/>
              <a:gd name="T42" fmla="*/ 1127 w 1976"/>
              <a:gd name="T43" fmla="*/ 2353 h 2375"/>
              <a:gd name="T44" fmla="*/ 1194 w 1976"/>
              <a:gd name="T45" fmla="*/ 2308 h 2375"/>
              <a:gd name="T46" fmla="*/ 1236 w 1976"/>
              <a:gd name="T47" fmla="*/ 2245 h 2375"/>
              <a:gd name="T48" fmla="*/ 1247 w 1976"/>
              <a:gd name="T49" fmla="*/ 2191 h 2375"/>
              <a:gd name="T50" fmla="*/ 1235 w 1976"/>
              <a:gd name="T51" fmla="*/ 2133 h 2375"/>
              <a:gd name="T52" fmla="*/ 1206 w 1976"/>
              <a:gd name="T53" fmla="*/ 2093 h 2375"/>
              <a:gd name="T54" fmla="*/ 1166 w 1976"/>
              <a:gd name="T55" fmla="*/ 2061 h 2375"/>
              <a:gd name="T56" fmla="*/ 1134 w 1976"/>
              <a:gd name="T57" fmla="*/ 2037 h 2375"/>
              <a:gd name="T58" fmla="*/ 1125 w 1976"/>
              <a:gd name="T59" fmla="*/ 2011 h 2375"/>
              <a:gd name="T60" fmla="*/ 1140 w 1976"/>
              <a:gd name="T61" fmla="*/ 1990 h 2375"/>
              <a:gd name="T62" fmla="*/ 1178 w 1976"/>
              <a:gd name="T63" fmla="*/ 1981 h 2375"/>
              <a:gd name="T64" fmla="*/ 1976 w 1976"/>
              <a:gd name="T65" fmla="*/ 1176 h 2375"/>
              <a:gd name="T66" fmla="*/ 1972 w 1976"/>
              <a:gd name="T67" fmla="*/ 1147 h 2375"/>
              <a:gd name="T68" fmla="*/ 1952 w 1976"/>
              <a:gd name="T69" fmla="*/ 1126 h 2375"/>
              <a:gd name="T70" fmla="*/ 1927 w 1976"/>
              <a:gd name="T71" fmla="*/ 1129 h 2375"/>
              <a:gd name="T72" fmla="*/ 1900 w 1976"/>
              <a:gd name="T73" fmla="*/ 1155 h 2375"/>
              <a:gd name="T74" fmla="*/ 1877 w 1976"/>
              <a:gd name="T75" fmla="*/ 1190 h 2375"/>
              <a:gd name="T76" fmla="*/ 1835 w 1976"/>
              <a:gd name="T77" fmla="*/ 1227 h 2375"/>
              <a:gd name="T78" fmla="*/ 1782 w 1976"/>
              <a:gd name="T79" fmla="*/ 1245 h 2375"/>
              <a:gd name="T80" fmla="*/ 1728 w 1976"/>
              <a:gd name="T81" fmla="*/ 1241 h 2375"/>
              <a:gd name="T82" fmla="*/ 1662 w 1976"/>
              <a:gd name="T83" fmla="*/ 1206 h 2375"/>
              <a:gd name="T84" fmla="*/ 1613 w 1976"/>
              <a:gd name="T85" fmla="*/ 1145 h 2375"/>
              <a:gd name="T86" fmla="*/ 1584 w 1976"/>
              <a:gd name="T87" fmla="*/ 1063 h 2375"/>
              <a:gd name="T88" fmla="*/ 1581 w 1976"/>
              <a:gd name="T89" fmla="*/ 993 h 2375"/>
              <a:gd name="T90" fmla="*/ 1604 w 1976"/>
              <a:gd name="T91" fmla="*/ 907 h 2375"/>
              <a:gd name="T92" fmla="*/ 1649 w 1976"/>
              <a:gd name="T93" fmla="*/ 839 h 2375"/>
              <a:gd name="T94" fmla="*/ 1710 w 1976"/>
              <a:gd name="T95" fmla="*/ 797 h 2375"/>
              <a:gd name="T96" fmla="*/ 1765 w 1976"/>
              <a:gd name="T97" fmla="*/ 786 h 2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6" h="2375">
                <a:moveTo>
                  <a:pt x="1765" y="786"/>
                </a:moveTo>
                <a:lnTo>
                  <a:pt x="1765" y="786"/>
                </a:lnTo>
                <a:lnTo>
                  <a:pt x="1782" y="788"/>
                </a:lnTo>
                <a:lnTo>
                  <a:pt x="1797" y="791"/>
                </a:lnTo>
                <a:lnTo>
                  <a:pt x="1810" y="794"/>
                </a:lnTo>
                <a:lnTo>
                  <a:pt x="1824" y="800"/>
                </a:lnTo>
                <a:lnTo>
                  <a:pt x="1835" y="806"/>
                </a:lnTo>
                <a:lnTo>
                  <a:pt x="1846" y="812"/>
                </a:lnTo>
                <a:lnTo>
                  <a:pt x="1855" y="819"/>
                </a:lnTo>
                <a:lnTo>
                  <a:pt x="1864" y="827"/>
                </a:lnTo>
                <a:lnTo>
                  <a:pt x="1877" y="842"/>
                </a:lnTo>
                <a:lnTo>
                  <a:pt x="1886" y="855"/>
                </a:lnTo>
                <a:lnTo>
                  <a:pt x="1894" y="867"/>
                </a:lnTo>
                <a:lnTo>
                  <a:pt x="1894" y="867"/>
                </a:lnTo>
                <a:lnTo>
                  <a:pt x="1900" y="877"/>
                </a:lnTo>
                <a:lnTo>
                  <a:pt x="1906" y="886"/>
                </a:lnTo>
                <a:lnTo>
                  <a:pt x="1913" y="894"/>
                </a:lnTo>
                <a:lnTo>
                  <a:pt x="1919" y="900"/>
                </a:lnTo>
                <a:lnTo>
                  <a:pt x="1927" y="904"/>
                </a:lnTo>
                <a:lnTo>
                  <a:pt x="1933" y="907"/>
                </a:lnTo>
                <a:lnTo>
                  <a:pt x="1940" y="907"/>
                </a:lnTo>
                <a:lnTo>
                  <a:pt x="1946" y="907"/>
                </a:lnTo>
                <a:lnTo>
                  <a:pt x="1952" y="906"/>
                </a:lnTo>
                <a:lnTo>
                  <a:pt x="1958" y="903"/>
                </a:lnTo>
                <a:lnTo>
                  <a:pt x="1963" y="898"/>
                </a:lnTo>
                <a:lnTo>
                  <a:pt x="1967" y="892"/>
                </a:lnTo>
                <a:lnTo>
                  <a:pt x="1972" y="886"/>
                </a:lnTo>
                <a:lnTo>
                  <a:pt x="1973" y="877"/>
                </a:lnTo>
                <a:lnTo>
                  <a:pt x="1976" y="867"/>
                </a:lnTo>
                <a:lnTo>
                  <a:pt x="1976" y="855"/>
                </a:lnTo>
                <a:lnTo>
                  <a:pt x="1976" y="0"/>
                </a:lnTo>
                <a:lnTo>
                  <a:pt x="0" y="0"/>
                </a:lnTo>
                <a:lnTo>
                  <a:pt x="0" y="1979"/>
                </a:lnTo>
                <a:lnTo>
                  <a:pt x="454" y="1979"/>
                </a:lnTo>
                <a:lnTo>
                  <a:pt x="454" y="1981"/>
                </a:lnTo>
                <a:lnTo>
                  <a:pt x="856" y="1981"/>
                </a:lnTo>
                <a:lnTo>
                  <a:pt x="856" y="1981"/>
                </a:lnTo>
                <a:lnTo>
                  <a:pt x="868" y="1981"/>
                </a:lnTo>
                <a:lnTo>
                  <a:pt x="877" y="1982"/>
                </a:lnTo>
                <a:lnTo>
                  <a:pt x="886" y="1985"/>
                </a:lnTo>
                <a:lnTo>
                  <a:pt x="894" y="1990"/>
                </a:lnTo>
                <a:lnTo>
                  <a:pt x="900" y="1994"/>
                </a:lnTo>
                <a:lnTo>
                  <a:pt x="904" y="1999"/>
                </a:lnTo>
                <a:lnTo>
                  <a:pt x="907" y="2005"/>
                </a:lnTo>
                <a:lnTo>
                  <a:pt x="909" y="2011"/>
                </a:lnTo>
                <a:lnTo>
                  <a:pt x="909" y="2017"/>
                </a:lnTo>
                <a:lnTo>
                  <a:pt x="907" y="2024"/>
                </a:lnTo>
                <a:lnTo>
                  <a:pt x="904" y="2030"/>
                </a:lnTo>
                <a:lnTo>
                  <a:pt x="900" y="2037"/>
                </a:lnTo>
                <a:lnTo>
                  <a:pt x="895" y="2043"/>
                </a:lnTo>
                <a:lnTo>
                  <a:pt x="888" y="2051"/>
                </a:lnTo>
                <a:lnTo>
                  <a:pt x="879" y="2057"/>
                </a:lnTo>
                <a:lnTo>
                  <a:pt x="868" y="2061"/>
                </a:lnTo>
                <a:lnTo>
                  <a:pt x="868" y="2061"/>
                </a:lnTo>
                <a:lnTo>
                  <a:pt x="855" y="2069"/>
                </a:lnTo>
                <a:lnTo>
                  <a:pt x="843" y="2079"/>
                </a:lnTo>
                <a:lnTo>
                  <a:pt x="828" y="2093"/>
                </a:lnTo>
                <a:lnTo>
                  <a:pt x="821" y="2102"/>
                </a:lnTo>
                <a:lnTo>
                  <a:pt x="813" y="2111"/>
                </a:lnTo>
                <a:lnTo>
                  <a:pt x="807" y="2121"/>
                </a:lnTo>
                <a:lnTo>
                  <a:pt x="800" y="2133"/>
                </a:lnTo>
                <a:lnTo>
                  <a:pt x="795" y="2145"/>
                </a:lnTo>
                <a:lnTo>
                  <a:pt x="791" y="2160"/>
                </a:lnTo>
                <a:lnTo>
                  <a:pt x="789" y="2175"/>
                </a:lnTo>
                <a:lnTo>
                  <a:pt x="788" y="2191"/>
                </a:lnTo>
                <a:lnTo>
                  <a:pt x="788" y="2191"/>
                </a:lnTo>
                <a:lnTo>
                  <a:pt x="789" y="2209"/>
                </a:lnTo>
                <a:lnTo>
                  <a:pt x="792" y="2229"/>
                </a:lnTo>
                <a:lnTo>
                  <a:pt x="798" y="2245"/>
                </a:lnTo>
                <a:lnTo>
                  <a:pt x="806" y="2263"/>
                </a:lnTo>
                <a:lnTo>
                  <a:pt x="816" y="2280"/>
                </a:lnTo>
                <a:lnTo>
                  <a:pt x="827" y="2295"/>
                </a:lnTo>
                <a:lnTo>
                  <a:pt x="840" y="2308"/>
                </a:lnTo>
                <a:lnTo>
                  <a:pt x="855" y="2321"/>
                </a:lnTo>
                <a:lnTo>
                  <a:pt x="871" y="2333"/>
                </a:lnTo>
                <a:lnTo>
                  <a:pt x="889" y="2344"/>
                </a:lnTo>
                <a:lnTo>
                  <a:pt x="907" y="2353"/>
                </a:lnTo>
                <a:lnTo>
                  <a:pt x="928" y="2360"/>
                </a:lnTo>
                <a:lnTo>
                  <a:pt x="949" y="2368"/>
                </a:lnTo>
                <a:lnTo>
                  <a:pt x="972" y="2372"/>
                </a:lnTo>
                <a:lnTo>
                  <a:pt x="994" y="2374"/>
                </a:lnTo>
                <a:lnTo>
                  <a:pt x="1018" y="2375"/>
                </a:lnTo>
                <a:lnTo>
                  <a:pt x="1018" y="2375"/>
                </a:lnTo>
                <a:lnTo>
                  <a:pt x="1040" y="2374"/>
                </a:lnTo>
                <a:lnTo>
                  <a:pt x="1063" y="2372"/>
                </a:lnTo>
                <a:lnTo>
                  <a:pt x="1085" y="2368"/>
                </a:lnTo>
                <a:lnTo>
                  <a:pt x="1106" y="2360"/>
                </a:lnTo>
                <a:lnTo>
                  <a:pt x="1127" y="2353"/>
                </a:lnTo>
                <a:lnTo>
                  <a:pt x="1145" y="2344"/>
                </a:lnTo>
                <a:lnTo>
                  <a:pt x="1163" y="2333"/>
                </a:lnTo>
                <a:lnTo>
                  <a:pt x="1179" y="2321"/>
                </a:lnTo>
                <a:lnTo>
                  <a:pt x="1194" y="2308"/>
                </a:lnTo>
                <a:lnTo>
                  <a:pt x="1208" y="2295"/>
                </a:lnTo>
                <a:lnTo>
                  <a:pt x="1218" y="2280"/>
                </a:lnTo>
                <a:lnTo>
                  <a:pt x="1229" y="2263"/>
                </a:lnTo>
                <a:lnTo>
                  <a:pt x="1236" y="2245"/>
                </a:lnTo>
                <a:lnTo>
                  <a:pt x="1242" y="2229"/>
                </a:lnTo>
                <a:lnTo>
                  <a:pt x="1245" y="2209"/>
                </a:lnTo>
                <a:lnTo>
                  <a:pt x="1247" y="2191"/>
                </a:lnTo>
                <a:lnTo>
                  <a:pt x="1247" y="2191"/>
                </a:lnTo>
                <a:lnTo>
                  <a:pt x="1245" y="2175"/>
                </a:lnTo>
                <a:lnTo>
                  <a:pt x="1244" y="2160"/>
                </a:lnTo>
                <a:lnTo>
                  <a:pt x="1239" y="2145"/>
                </a:lnTo>
                <a:lnTo>
                  <a:pt x="1235" y="2133"/>
                </a:lnTo>
                <a:lnTo>
                  <a:pt x="1229" y="2121"/>
                </a:lnTo>
                <a:lnTo>
                  <a:pt x="1221" y="2111"/>
                </a:lnTo>
                <a:lnTo>
                  <a:pt x="1214" y="2102"/>
                </a:lnTo>
                <a:lnTo>
                  <a:pt x="1206" y="2093"/>
                </a:lnTo>
                <a:lnTo>
                  <a:pt x="1191" y="2079"/>
                </a:lnTo>
                <a:lnTo>
                  <a:pt x="1179" y="2069"/>
                </a:lnTo>
                <a:lnTo>
                  <a:pt x="1166" y="2061"/>
                </a:lnTo>
                <a:lnTo>
                  <a:pt x="1166" y="2061"/>
                </a:lnTo>
                <a:lnTo>
                  <a:pt x="1155" y="2057"/>
                </a:lnTo>
                <a:lnTo>
                  <a:pt x="1146" y="2051"/>
                </a:lnTo>
                <a:lnTo>
                  <a:pt x="1139" y="2043"/>
                </a:lnTo>
                <a:lnTo>
                  <a:pt x="1134" y="2037"/>
                </a:lnTo>
                <a:lnTo>
                  <a:pt x="1130" y="2030"/>
                </a:lnTo>
                <a:lnTo>
                  <a:pt x="1127" y="2024"/>
                </a:lnTo>
                <a:lnTo>
                  <a:pt x="1125" y="2017"/>
                </a:lnTo>
                <a:lnTo>
                  <a:pt x="1125" y="2011"/>
                </a:lnTo>
                <a:lnTo>
                  <a:pt x="1127" y="2005"/>
                </a:lnTo>
                <a:lnTo>
                  <a:pt x="1130" y="1999"/>
                </a:lnTo>
                <a:lnTo>
                  <a:pt x="1134" y="1994"/>
                </a:lnTo>
                <a:lnTo>
                  <a:pt x="1140" y="1990"/>
                </a:lnTo>
                <a:lnTo>
                  <a:pt x="1148" y="1985"/>
                </a:lnTo>
                <a:lnTo>
                  <a:pt x="1157" y="1982"/>
                </a:lnTo>
                <a:lnTo>
                  <a:pt x="1166" y="1981"/>
                </a:lnTo>
                <a:lnTo>
                  <a:pt x="1178" y="1981"/>
                </a:lnTo>
                <a:lnTo>
                  <a:pt x="1429" y="1981"/>
                </a:lnTo>
                <a:lnTo>
                  <a:pt x="1429" y="1979"/>
                </a:lnTo>
                <a:lnTo>
                  <a:pt x="1976" y="1979"/>
                </a:lnTo>
                <a:lnTo>
                  <a:pt x="1976" y="1176"/>
                </a:lnTo>
                <a:lnTo>
                  <a:pt x="1976" y="1176"/>
                </a:lnTo>
                <a:lnTo>
                  <a:pt x="1976" y="1166"/>
                </a:lnTo>
                <a:lnTo>
                  <a:pt x="1973" y="1155"/>
                </a:lnTo>
                <a:lnTo>
                  <a:pt x="1972" y="1147"/>
                </a:lnTo>
                <a:lnTo>
                  <a:pt x="1967" y="1139"/>
                </a:lnTo>
                <a:lnTo>
                  <a:pt x="1963" y="1133"/>
                </a:lnTo>
                <a:lnTo>
                  <a:pt x="1958" y="1129"/>
                </a:lnTo>
                <a:lnTo>
                  <a:pt x="1952" y="1126"/>
                </a:lnTo>
                <a:lnTo>
                  <a:pt x="1946" y="1124"/>
                </a:lnTo>
                <a:lnTo>
                  <a:pt x="1940" y="1124"/>
                </a:lnTo>
                <a:lnTo>
                  <a:pt x="1933" y="1126"/>
                </a:lnTo>
                <a:lnTo>
                  <a:pt x="1927" y="1129"/>
                </a:lnTo>
                <a:lnTo>
                  <a:pt x="1919" y="1133"/>
                </a:lnTo>
                <a:lnTo>
                  <a:pt x="1913" y="1139"/>
                </a:lnTo>
                <a:lnTo>
                  <a:pt x="1906" y="1147"/>
                </a:lnTo>
                <a:lnTo>
                  <a:pt x="1900" y="1155"/>
                </a:lnTo>
                <a:lnTo>
                  <a:pt x="1894" y="1164"/>
                </a:lnTo>
                <a:lnTo>
                  <a:pt x="1894" y="1164"/>
                </a:lnTo>
                <a:lnTo>
                  <a:pt x="1886" y="1178"/>
                </a:lnTo>
                <a:lnTo>
                  <a:pt x="1877" y="1190"/>
                </a:lnTo>
                <a:lnTo>
                  <a:pt x="1864" y="1205"/>
                </a:lnTo>
                <a:lnTo>
                  <a:pt x="1855" y="1212"/>
                </a:lnTo>
                <a:lnTo>
                  <a:pt x="1846" y="1220"/>
                </a:lnTo>
                <a:lnTo>
                  <a:pt x="1835" y="1227"/>
                </a:lnTo>
                <a:lnTo>
                  <a:pt x="1824" y="1233"/>
                </a:lnTo>
                <a:lnTo>
                  <a:pt x="1810" y="1238"/>
                </a:lnTo>
                <a:lnTo>
                  <a:pt x="1797" y="1242"/>
                </a:lnTo>
                <a:lnTo>
                  <a:pt x="1782" y="1245"/>
                </a:lnTo>
                <a:lnTo>
                  <a:pt x="1765" y="1245"/>
                </a:lnTo>
                <a:lnTo>
                  <a:pt x="1765" y="1245"/>
                </a:lnTo>
                <a:lnTo>
                  <a:pt x="1746" y="1244"/>
                </a:lnTo>
                <a:lnTo>
                  <a:pt x="1728" y="1241"/>
                </a:lnTo>
                <a:lnTo>
                  <a:pt x="1710" y="1235"/>
                </a:lnTo>
                <a:lnTo>
                  <a:pt x="1693" y="1227"/>
                </a:lnTo>
                <a:lnTo>
                  <a:pt x="1677" y="1218"/>
                </a:lnTo>
                <a:lnTo>
                  <a:pt x="1662" y="1206"/>
                </a:lnTo>
                <a:lnTo>
                  <a:pt x="1649" y="1193"/>
                </a:lnTo>
                <a:lnTo>
                  <a:pt x="1635" y="1178"/>
                </a:lnTo>
                <a:lnTo>
                  <a:pt x="1623" y="1161"/>
                </a:lnTo>
                <a:lnTo>
                  <a:pt x="1613" y="1145"/>
                </a:lnTo>
                <a:lnTo>
                  <a:pt x="1604" y="1126"/>
                </a:lnTo>
                <a:lnTo>
                  <a:pt x="1595" y="1105"/>
                </a:lnTo>
                <a:lnTo>
                  <a:pt x="1589" y="1084"/>
                </a:lnTo>
                <a:lnTo>
                  <a:pt x="1584" y="1063"/>
                </a:lnTo>
                <a:lnTo>
                  <a:pt x="1581" y="1039"/>
                </a:lnTo>
                <a:lnTo>
                  <a:pt x="1581" y="1016"/>
                </a:lnTo>
                <a:lnTo>
                  <a:pt x="1581" y="1016"/>
                </a:lnTo>
                <a:lnTo>
                  <a:pt x="1581" y="993"/>
                </a:lnTo>
                <a:lnTo>
                  <a:pt x="1584" y="970"/>
                </a:lnTo>
                <a:lnTo>
                  <a:pt x="1589" y="948"/>
                </a:lnTo>
                <a:lnTo>
                  <a:pt x="1595" y="927"/>
                </a:lnTo>
                <a:lnTo>
                  <a:pt x="1604" y="907"/>
                </a:lnTo>
                <a:lnTo>
                  <a:pt x="1613" y="888"/>
                </a:lnTo>
                <a:lnTo>
                  <a:pt x="1623" y="870"/>
                </a:lnTo>
                <a:lnTo>
                  <a:pt x="1635" y="854"/>
                </a:lnTo>
                <a:lnTo>
                  <a:pt x="1649" y="839"/>
                </a:lnTo>
                <a:lnTo>
                  <a:pt x="1662" y="825"/>
                </a:lnTo>
                <a:lnTo>
                  <a:pt x="1677" y="815"/>
                </a:lnTo>
                <a:lnTo>
                  <a:pt x="1693" y="804"/>
                </a:lnTo>
                <a:lnTo>
                  <a:pt x="1710" y="797"/>
                </a:lnTo>
                <a:lnTo>
                  <a:pt x="1728" y="791"/>
                </a:lnTo>
                <a:lnTo>
                  <a:pt x="1746" y="788"/>
                </a:lnTo>
                <a:lnTo>
                  <a:pt x="1765" y="786"/>
                </a:lnTo>
                <a:lnTo>
                  <a:pt x="1765" y="786"/>
                </a:lnTo>
                <a:close/>
              </a:path>
            </a:pathLst>
          </a:custGeom>
          <a:solidFill>
            <a:srgbClr val="EBEB93"/>
          </a:solidFill>
          <a:ln w="28575">
            <a:noFill/>
            <a:prstDash val="solid"/>
            <a:round/>
            <a:headEnd/>
            <a:tailEnd/>
          </a:ln>
        </p:spPr>
        <p:txBody>
          <a:bodyPr bIns="360000" anchor="ctr"/>
          <a:lstStyle/>
          <a:p>
            <a:pPr algn="ctr" eaLnBrk="1" hangingPunct="1">
              <a:defRPr/>
            </a:pPr>
            <a:r>
              <a:rPr lang="en-US" sz="700" dirty="0" smtClean="0">
                <a:latin typeface="Arial Rounded MT Bold" panose="020F0704030504030204" pitchFamily="34" charset="0"/>
                <a:cs typeface="Arial" charset="0"/>
              </a:rPr>
              <a:t>Calculate Variable Scores</a:t>
            </a:r>
            <a:endParaRPr lang="en-GB" sz="700" dirty="0">
              <a:latin typeface="Arial Rounded MT Bold" panose="020F0704030504030204" pitchFamily="34" charset="0"/>
              <a:cs typeface="Arial" charset="0"/>
            </a:endParaRPr>
          </a:p>
        </p:txBody>
      </p:sp>
      <p:grpSp>
        <p:nvGrpSpPr>
          <p:cNvPr id="4" name="Group 3"/>
          <p:cNvGrpSpPr/>
          <p:nvPr/>
        </p:nvGrpSpPr>
        <p:grpSpPr>
          <a:xfrm>
            <a:off x="1905000" y="3219927"/>
            <a:ext cx="1651000" cy="1511300"/>
            <a:chOff x="1828800" y="3337771"/>
            <a:chExt cx="1651000" cy="1511300"/>
          </a:xfrm>
        </p:grpSpPr>
        <p:sp>
          <p:nvSpPr>
            <p:cNvPr id="22" name="Oval 2052"/>
            <p:cNvSpPr>
              <a:spLocks noChangeArrowheads="1"/>
            </p:cNvSpPr>
            <p:nvPr/>
          </p:nvSpPr>
          <p:spPr bwMode="auto">
            <a:xfrm>
              <a:off x="1828800" y="3337771"/>
              <a:ext cx="1644650" cy="1511300"/>
            </a:xfrm>
            <a:prstGeom prst="ellipse">
              <a:avLst/>
            </a:prstGeom>
            <a:noFill/>
            <a:ln w="76200">
              <a:solidFill>
                <a:schemeClr val="accent3">
                  <a:lumMod val="50000"/>
                </a:schemeClr>
              </a:solidFill>
              <a:round/>
              <a:headEnd/>
              <a:tailEnd/>
            </a:ln>
          </p:spPr>
          <p:txBody>
            <a:bodyPr wrap="none" anchor="ctr"/>
            <a:lstStyle/>
            <a:p>
              <a:pPr algn="ctr"/>
              <a:endParaRPr lang="es-ES" sz="1000" b="0">
                <a:solidFill>
                  <a:schemeClr val="accent2"/>
                </a:solidFill>
                <a:latin typeface="Times New Roman" pitchFamily="18" charset="0"/>
              </a:endParaRPr>
            </a:p>
          </p:txBody>
        </p:sp>
        <p:sp>
          <p:nvSpPr>
            <p:cNvPr id="23" name="Rectangle 2056"/>
            <p:cNvSpPr>
              <a:spLocks noChangeArrowheads="1"/>
            </p:cNvSpPr>
            <p:nvPr/>
          </p:nvSpPr>
          <p:spPr bwMode="auto">
            <a:xfrm>
              <a:off x="1874838" y="3893046"/>
              <a:ext cx="1604962" cy="400752"/>
            </a:xfrm>
            <a:prstGeom prst="rect">
              <a:avLst/>
            </a:prstGeom>
            <a:noFill/>
            <a:ln w="9525">
              <a:noFill/>
              <a:miter lim="800000"/>
              <a:headEnd/>
              <a:tailEnd/>
            </a:ln>
            <a:effectLst/>
          </p:spPr>
          <p:txBody>
            <a:bodyPr lIns="92075" tIns="46038" rIns="92075" bIns="46038">
              <a:spAutoFit/>
            </a:bodyPr>
            <a:lstStyle/>
            <a:p>
              <a:pPr algn="ctr">
                <a:defRPr/>
              </a:pPr>
              <a:r>
                <a:rPr lang="en-US" sz="2000" b="1" dirty="0" smtClean="0">
                  <a:effectLst>
                    <a:outerShdw blurRad="38100" dist="38100" dir="2700000" algn="tl">
                      <a:srgbClr val="000000">
                        <a:alpha val="43137"/>
                      </a:srgbClr>
                    </a:outerShdw>
                  </a:effectLst>
                </a:rPr>
                <a:t>Traffic</a:t>
              </a:r>
              <a:endParaRPr lang="en-US" sz="2000" b="1" dirty="0" smtClean="0">
                <a:solidFill>
                  <a:schemeClr val="tx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229651054"/>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89796"/>
                                        </p:tgtEl>
                                        <p:attrNameLst>
                                          <p:attrName>style.visibility</p:attrName>
                                        </p:attrNameLst>
                                      </p:cBhvr>
                                      <p:to>
                                        <p:strVal val="visible"/>
                                      </p:to>
                                    </p:set>
                                    <p:anim calcmode="lin" valueType="num">
                                      <p:cBhvr additive="base">
                                        <p:cTn id="7" dur="500" fill="hold"/>
                                        <p:tgtEl>
                                          <p:spTgt spid="289796"/>
                                        </p:tgtEl>
                                        <p:attrNameLst>
                                          <p:attrName>ppt_x</p:attrName>
                                        </p:attrNameLst>
                                      </p:cBhvr>
                                      <p:tavLst>
                                        <p:tav tm="0">
                                          <p:val>
                                            <p:strVal val="0-#ppt_w/2"/>
                                          </p:val>
                                        </p:tav>
                                        <p:tav tm="100000">
                                          <p:val>
                                            <p:strVal val="#ppt_x"/>
                                          </p:val>
                                        </p:tav>
                                      </p:tavLst>
                                    </p:anim>
                                    <p:anim calcmode="lin" valueType="num">
                                      <p:cBhvr additive="base">
                                        <p:cTn id="8" dur="500" fill="hold"/>
                                        <p:tgtEl>
                                          <p:spTgt spid="28979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289800"/>
                                        </p:tgtEl>
                                        <p:attrNameLst>
                                          <p:attrName>style.visibility</p:attrName>
                                        </p:attrNameLst>
                                      </p:cBhvr>
                                      <p:to>
                                        <p:strVal val="visible"/>
                                      </p:to>
                                    </p:set>
                                    <p:anim calcmode="lin" valueType="num">
                                      <p:cBhvr>
                                        <p:cTn id="12" dur="500" fill="hold"/>
                                        <p:tgtEl>
                                          <p:spTgt spid="289800"/>
                                        </p:tgtEl>
                                        <p:attrNameLst>
                                          <p:attrName>ppt_w</p:attrName>
                                        </p:attrNameLst>
                                      </p:cBhvr>
                                      <p:tavLst>
                                        <p:tav tm="0">
                                          <p:val>
                                            <p:fltVal val="0"/>
                                          </p:val>
                                        </p:tav>
                                        <p:tav tm="100000">
                                          <p:val>
                                            <p:strVal val="#ppt_w"/>
                                          </p:val>
                                        </p:tav>
                                      </p:tavLst>
                                    </p:anim>
                                    <p:anim calcmode="lin" valueType="num">
                                      <p:cBhvr>
                                        <p:cTn id="13" dur="500" fill="hold"/>
                                        <p:tgtEl>
                                          <p:spTgt spid="289800"/>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289820"/>
                                        </p:tgtEl>
                                        <p:attrNameLst>
                                          <p:attrName>style.visibility</p:attrName>
                                        </p:attrNameLst>
                                      </p:cBhvr>
                                      <p:to>
                                        <p:strVal val="visible"/>
                                      </p:to>
                                    </p:set>
                                    <p:anim calcmode="lin" valueType="num">
                                      <p:cBhvr additive="base">
                                        <p:cTn id="17" dur="500" fill="hold"/>
                                        <p:tgtEl>
                                          <p:spTgt spid="289820"/>
                                        </p:tgtEl>
                                        <p:attrNameLst>
                                          <p:attrName>ppt_x</p:attrName>
                                        </p:attrNameLst>
                                      </p:cBhvr>
                                      <p:tavLst>
                                        <p:tav tm="0">
                                          <p:val>
                                            <p:strVal val="0-#ppt_w/2"/>
                                          </p:val>
                                        </p:tav>
                                        <p:tav tm="100000">
                                          <p:val>
                                            <p:strVal val="#ppt_x"/>
                                          </p:val>
                                        </p:tav>
                                      </p:tavLst>
                                    </p:anim>
                                    <p:anim calcmode="lin" valueType="num">
                                      <p:cBhvr additive="base">
                                        <p:cTn id="18" dur="500" fill="hold"/>
                                        <p:tgtEl>
                                          <p:spTgt spid="289820"/>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289803"/>
                                        </p:tgtEl>
                                        <p:attrNameLst>
                                          <p:attrName>style.visibility</p:attrName>
                                        </p:attrNameLst>
                                      </p:cBhvr>
                                      <p:to>
                                        <p:strVal val="visible"/>
                                      </p:to>
                                    </p:set>
                                    <p:anim calcmode="lin" valueType="num">
                                      <p:cBhvr>
                                        <p:cTn id="22" dur="500" fill="hold"/>
                                        <p:tgtEl>
                                          <p:spTgt spid="289803"/>
                                        </p:tgtEl>
                                        <p:attrNameLst>
                                          <p:attrName>ppt_w</p:attrName>
                                        </p:attrNameLst>
                                      </p:cBhvr>
                                      <p:tavLst>
                                        <p:tav tm="0">
                                          <p:val>
                                            <p:fltVal val="0"/>
                                          </p:val>
                                        </p:tav>
                                        <p:tav tm="100000">
                                          <p:val>
                                            <p:strVal val="#ppt_w"/>
                                          </p:val>
                                        </p:tav>
                                      </p:tavLst>
                                    </p:anim>
                                    <p:anim calcmode="lin" valueType="num">
                                      <p:cBhvr>
                                        <p:cTn id="23" dur="500" fill="hold"/>
                                        <p:tgtEl>
                                          <p:spTgt spid="28980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6" grpId="0" animBg="1" autoUpdateAnimBg="0"/>
      <p:bldP spid="289800" grpId="0" autoUpdateAnimBg="0"/>
      <p:bldP spid="289803" grpId="0" autoUpdateAnimBg="0"/>
      <p:bldP spid="289820"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Spatial iteration Model</a:t>
            </a:r>
            <a:endParaRPr lang="en-US" sz="3200" dirty="0"/>
          </a:p>
        </p:txBody>
      </p:sp>
      <p:sp>
        <p:nvSpPr>
          <p:cNvPr id="3" name="Content Placeholder 2"/>
          <p:cNvSpPr>
            <a:spLocks noGrp="1"/>
          </p:cNvSpPr>
          <p:nvPr>
            <p:ph idx="1"/>
          </p:nvPr>
        </p:nvSpPr>
        <p:spPr>
          <a:xfrm>
            <a:off x="3276600" y="1882435"/>
            <a:ext cx="4156340" cy="914397"/>
          </a:xfrm>
        </p:spPr>
        <p:txBody>
          <a:bodyPr>
            <a:noAutofit/>
          </a:bodyPr>
          <a:lstStyle/>
          <a:p>
            <a:pPr marL="0" indent="0">
              <a:buNone/>
            </a:pPr>
            <a:r>
              <a:rPr lang="en-US" dirty="0" smtClean="0">
                <a:latin typeface="Cambria Math" panose="02040503050406030204" pitchFamily="18" charset="0"/>
                <a:ea typeface="Cambria Math" panose="02040503050406030204" pitchFamily="18" charset="0"/>
              </a:rPr>
              <a:t>               (Var</a:t>
            </a:r>
            <a:r>
              <a:rPr lang="en-US" dirty="0">
                <a:latin typeface="Cambria Math" panose="02040503050406030204" pitchFamily="18" charset="0"/>
                <a:ea typeface="Cambria Math" panose="02040503050406030204" pitchFamily="18" charset="0"/>
              </a:rPr>
              <a:t>1</a:t>
            </a:r>
            <a:r>
              <a:rPr lang="en-US" dirty="0" smtClean="0">
                <a:latin typeface="Cambria Math" panose="02040503050406030204" pitchFamily="18" charset="0"/>
                <a:ea typeface="Cambria Math" panose="02040503050406030204" pitchFamily="18" charset="0"/>
              </a:rPr>
              <a:t> site)</a:t>
            </a:r>
            <a:endParaRPr lang="en-US" sz="3600" baseline="30000" dirty="0" smtClean="0">
              <a:latin typeface="Cambria Math" panose="02040503050406030204" pitchFamily="18" charset="0"/>
              <a:ea typeface="Cambria Math" panose="02040503050406030204" pitchFamily="18" charset="0"/>
            </a:endParaRPr>
          </a:p>
          <a:p>
            <a:pPr marL="0" indent="0">
              <a:buNone/>
            </a:pPr>
            <a:r>
              <a:rPr lang="en-US" dirty="0" smtClean="0">
                <a:latin typeface="Cambria Math" panose="02040503050406030204" pitchFamily="18" charset="0"/>
                <a:ea typeface="Cambria Math" panose="02040503050406030204" pitchFamily="18" charset="0"/>
              </a:rPr>
              <a:t>___________________________________</a:t>
            </a:r>
          </a:p>
          <a:p>
            <a:pPr marL="0" indent="0">
              <a:buNone/>
            </a:pPr>
            <a:r>
              <a:rPr lang="en-US" dirty="0" smtClean="0">
                <a:latin typeface="Cambria Math" panose="02040503050406030204" pitchFamily="18" charset="0"/>
                <a:ea typeface="Cambria Math" panose="02040503050406030204" pitchFamily="18" charset="0"/>
              </a:rPr>
              <a:t>	</a:t>
            </a:r>
            <a:endParaRPr lang="en-US" dirty="0">
              <a:latin typeface="Cambria Math" panose="02040503050406030204" pitchFamily="18" charset="0"/>
              <a:ea typeface="Cambria Math" panose="02040503050406030204" pitchFamily="18" charset="0"/>
            </a:endParaRPr>
          </a:p>
        </p:txBody>
      </p:sp>
      <p:sp>
        <p:nvSpPr>
          <p:cNvPr id="5" name="TextBox 4"/>
          <p:cNvSpPr txBox="1"/>
          <p:nvPr/>
        </p:nvSpPr>
        <p:spPr>
          <a:xfrm>
            <a:off x="3657600" y="2709208"/>
            <a:ext cx="4038600" cy="1569660"/>
          </a:xfrm>
          <a:prstGeom prst="rect">
            <a:avLst/>
          </a:prstGeom>
          <a:noFill/>
        </p:spPr>
        <p:txBody>
          <a:bodyPr wrap="square" rtlCol="0">
            <a:spAutoFit/>
          </a:bodyPr>
          <a:lstStyle/>
          <a:p>
            <a:r>
              <a:rPr lang="en-US" sz="2400" dirty="0" smtClean="0">
                <a:latin typeface="Cambria Math" panose="02040503050406030204" pitchFamily="18" charset="0"/>
                <a:ea typeface="Cambria Math" panose="02040503050406030204" pitchFamily="18" charset="0"/>
                <a:cs typeface="Arial" panose="020B0604020202020204" pitchFamily="34" charset="0"/>
              </a:rPr>
              <a:t>         Var1 Competitors</a:t>
            </a:r>
            <a:endParaRPr lang="en-US" sz="2400" baseline="30000" dirty="0">
              <a:latin typeface="Cambria Math" panose="02040503050406030204" pitchFamily="18" charset="0"/>
              <a:ea typeface="Cambria Math" panose="02040503050406030204" pitchFamily="18" charset="0"/>
              <a:cs typeface="Arial" panose="020B0604020202020204" pitchFamily="34" charset="0"/>
            </a:endParaRPr>
          </a:p>
          <a:p>
            <a:r>
              <a:rPr lang="en-US" sz="2400" dirty="0" smtClean="0">
                <a:latin typeface="Cambria Math" panose="02040503050406030204" pitchFamily="18" charset="0"/>
                <a:ea typeface="Cambria Math" panose="02040503050406030204" pitchFamily="18" charset="0"/>
                <a:cs typeface="Arial" panose="020B0604020202020204" pitchFamily="34" charset="0"/>
              </a:rPr>
              <a:t>________________________________</a:t>
            </a:r>
          </a:p>
          <a:p>
            <a:r>
              <a:rPr lang="en-US" sz="2400" dirty="0" smtClean="0">
                <a:latin typeface="Cambria Math" panose="02040503050406030204" pitchFamily="18" charset="0"/>
                <a:ea typeface="Cambria Math" panose="02040503050406030204" pitchFamily="18" charset="0"/>
                <a:cs typeface="Arial" panose="020B0604020202020204" pitchFamily="34" charset="0"/>
              </a:rPr>
              <a:t>(Distance*Var1 Decay </a:t>
            </a:r>
            <a:r>
              <a:rPr lang="en-US" sz="2400" dirty="0">
                <a:latin typeface="Cambria Math" panose="02040503050406030204" pitchFamily="18" charset="0"/>
                <a:ea typeface="Cambria Math" panose="02040503050406030204" pitchFamily="18" charset="0"/>
                <a:cs typeface="Arial" panose="020B0604020202020204" pitchFamily="34" charset="0"/>
              </a:rPr>
              <a:t>curve)</a:t>
            </a:r>
          </a:p>
          <a:p>
            <a:endParaRPr lang="en-US" sz="2400" dirty="0">
              <a:latin typeface="Cambria Math" panose="02040503050406030204" pitchFamily="18" charset="0"/>
              <a:ea typeface="Cambria Math" panose="02040503050406030204" pitchFamily="18" charset="0"/>
              <a:cs typeface="Arial" panose="020B0604020202020204" pitchFamily="34" charset="0"/>
            </a:endParaRPr>
          </a:p>
        </p:txBody>
      </p:sp>
      <p:sp>
        <p:nvSpPr>
          <p:cNvPr id="6" name="TextBox 5"/>
          <p:cNvSpPr txBox="1"/>
          <p:nvPr/>
        </p:nvSpPr>
        <p:spPr>
          <a:xfrm>
            <a:off x="2999188" y="2839016"/>
            <a:ext cx="685800" cy="1107996"/>
          </a:xfrm>
          <a:prstGeom prst="rect">
            <a:avLst/>
          </a:prstGeom>
          <a:noFill/>
        </p:spPr>
        <p:txBody>
          <a:bodyPr wrap="square" rtlCol="0">
            <a:spAutoFit/>
          </a:bodyPr>
          <a:lstStyle/>
          <a:p>
            <a:r>
              <a:rPr lang="en-US" sz="6600" dirty="0" smtClean="0">
                <a:latin typeface="Cambria Math" panose="02040503050406030204" pitchFamily="18" charset="0"/>
                <a:ea typeface="Cambria Math" panose="02040503050406030204" pitchFamily="18" charset="0"/>
              </a:rPr>
              <a:t>∑</a:t>
            </a:r>
            <a:endParaRPr lang="en-US" sz="6600" dirty="0">
              <a:latin typeface="Cambria Math" panose="02040503050406030204" pitchFamily="18" charset="0"/>
              <a:ea typeface="Cambria Math" panose="02040503050406030204" pitchFamily="18" charset="0"/>
            </a:endParaRPr>
          </a:p>
        </p:txBody>
      </p:sp>
      <p:sp>
        <p:nvSpPr>
          <p:cNvPr id="7" name="TextBox 6"/>
          <p:cNvSpPr txBox="1"/>
          <p:nvPr/>
        </p:nvSpPr>
        <p:spPr>
          <a:xfrm>
            <a:off x="2372258" y="1300133"/>
            <a:ext cx="1066800" cy="2646878"/>
          </a:xfrm>
          <a:prstGeom prst="rect">
            <a:avLst/>
          </a:prstGeom>
          <a:noFill/>
        </p:spPr>
        <p:txBody>
          <a:bodyPr wrap="square" rtlCol="0">
            <a:spAutoFit/>
          </a:bodyPr>
          <a:lstStyle/>
          <a:p>
            <a:r>
              <a:rPr lang="en-US" sz="16600" dirty="0" smtClean="0">
                <a:latin typeface="Arial" panose="020B0604020202020204" pitchFamily="34" charset="0"/>
                <a:cs typeface="Arial" panose="020B0604020202020204" pitchFamily="34" charset="0"/>
              </a:rPr>
              <a:t>(</a:t>
            </a:r>
            <a:endParaRPr lang="en-US" sz="16600" dirty="0">
              <a:latin typeface="Arial" panose="020B0604020202020204" pitchFamily="34" charset="0"/>
              <a:cs typeface="Arial" panose="020B0604020202020204" pitchFamily="34" charset="0"/>
            </a:endParaRPr>
          </a:p>
        </p:txBody>
      </p:sp>
      <p:sp>
        <p:nvSpPr>
          <p:cNvPr id="8" name="TextBox 7"/>
          <p:cNvSpPr txBox="1"/>
          <p:nvPr/>
        </p:nvSpPr>
        <p:spPr>
          <a:xfrm>
            <a:off x="7620000" y="1265721"/>
            <a:ext cx="1219200" cy="2646878"/>
          </a:xfrm>
          <a:prstGeom prst="rect">
            <a:avLst/>
          </a:prstGeom>
          <a:noFill/>
        </p:spPr>
        <p:txBody>
          <a:bodyPr wrap="square" rtlCol="0">
            <a:spAutoFit/>
          </a:bodyPr>
          <a:lstStyle/>
          <a:p>
            <a:r>
              <a:rPr lang="en-US" sz="16600" dirty="0"/>
              <a:t>)</a:t>
            </a:r>
          </a:p>
        </p:txBody>
      </p:sp>
      <p:sp>
        <p:nvSpPr>
          <p:cNvPr id="10" name="TextBox 9"/>
          <p:cNvSpPr txBox="1"/>
          <p:nvPr/>
        </p:nvSpPr>
        <p:spPr>
          <a:xfrm>
            <a:off x="8089628" y="1265722"/>
            <a:ext cx="651140" cy="1015663"/>
          </a:xfrm>
          <a:prstGeom prst="rect">
            <a:avLst/>
          </a:prstGeom>
          <a:noFill/>
        </p:spPr>
        <p:txBody>
          <a:bodyPr wrap="none" rtlCol="0">
            <a:spAutoFit/>
          </a:bodyPr>
          <a:lstStyle/>
          <a:p>
            <a:r>
              <a:rPr lang="en-US" sz="6000" dirty="0">
                <a:latin typeface="Cambria Math" panose="02040503050406030204" pitchFamily="18" charset="0"/>
                <a:ea typeface="Cambria Math" panose="02040503050406030204" pitchFamily="18" charset="0"/>
              </a:rPr>
              <a:t>ß</a:t>
            </a:r>
          </a:p>
        </p:txBody>
      </p:sp>
      <mc:AlternateContent xmlns:mc="http://schemas.openxmlformats.org/markup-compatibility/2006" xmlns:a14="http://schemas.microsoft.com/office/drawing/2010/main">
        <mc:Choice Requires="a14">
          <p:sp>
            <p:nvSpPr>
              <p:cNvPr id="11" name="TextBox 10"/>
              <p:cNvSpPr txBox="1"/>
              <p:nvPr/>
            </p:nvSpPr>
            <p:spPr>
              <a:xfrm>
                <a:off x="-99060" y="2309091"/>
                <a:ext cx="2709140"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pt-BR" sz="4000" i="1" smtClean="0">
                          <a:latin typeface="Cambria Math" panose="02040503050406030204" pitchFamily="18" charset="0"/>
                        </a:rPr>
                        <m:t>𝑓</m:t>
                      </m:r>
                      <m:d>
                        <m:dPr>
                          <m:ctrlPr>
                            <a:rPr lang="pt-BR" sz="4000" i="1">
                              <a:latin typeface="Cambria Math"/>
                            </a:rPr>
                          </m:ctrlPr>
                        </m:dPr>
                        <m:e>
                          <m:r>
                            <a:rPr lang="en-US" sz="4000" b="0" i="1" smtClean="0">
                              <a:latin typeface="Cambria Math" panose="02040503050406030204" pitchFamily="18" charset="0"/>
                            </a:rPr>
                            <m:t>𝑉𝑎𝑟</m:t>
                          </m:r>
                          <m:r>
                            <a:rPr lang="en-US" sz="4000" b="0" i="1" smtClean="0">
                              <a:latin typeface="Cambria Math" panose="02040503050406030204" pitchFamily="18" charset="0"/>
                            </a:rPr>
                            <m:t>1</m:t>
                          </m:r>
                        </m:e>
                      </m:d>
                      <m:r>
                        <a:rPr lang="pt-BR" sz="4000" i="1">
                          <a:latin typeface="Cambria Math" panose="02040503050406030204" pitchFamily="18" charset="0"/>
                        </a:rPr>
                        <m:t>=</m:t>
                      </m:r>
                    </m:oMath>
                  </m:oMathPara>
                </a14:m>
                <a:endParaRPr lang="en-US" sz="3200" dirty="0"/>
              </a:p>
            </p:txBody>
          </p:sp>
        </mc:Choice>
        <mc:Fallback xmlns="">
          <p:sp>
            <p:nvSpPr>
              <p:cNvPr id="11" name="TextBox 10"/>
              <p:cNvSpPr txBox="1">
                <a:spLocks noRot="1" noChangeAspect="1" noMove="1" noResize="1" noEditPoints="1" noAdjustHandles="1" noChangeArrowheads="1" noChangeShapeType="1" noTextEdit="1"/>
              </p:cNvSpPr>
              <p:nvPr/>
            </p:nvSpPr>
            <p:spPr>
              <a:xfrm>
                <a:off x="-99060" y="2309091"/>
                <a:ext cx="2709140" cy="707886"/>
              </a:xfrm>
              <a:prstGeom prst="rect">
                <a:avLst/>
              </a:prstGeom>
              <a:blipFill rotWithShape="0">
                <a:blip r:embed="rId3"/>
                <a:stretch>
                  <a:fillRect/>
                </a:stretch>
              </a:blipFill>
            </p:spPr>
            <p:txBody>
              <a:bodyPr/>
              <a:lstStyle/>
              <a:p>
                <a:r>
                  <a:rPr lang="en-US">
                    <a:noFill/>
                  </a:rPr>
                  <a:t> </a:t>
                </a:r>
              </a:p>
            </p:txBody>
          </p:sp>
        </mc:Fallback>
      </mc:AlternateContent>
      <p:pic>
        <p:nvPicPr>
          <p:cNvPr id="2052" name="Picture 4" descr="https://encrypted-tbn0.gstatic.com/images?q=tbn:ANd9GcSX4oMOswUdauyHBnYR4gKBVSks8NrQTu32kVYB0jrHOaws6j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5265" y="4259182"/>
            <a:ext cx="3223937" cy="20464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people.hofstra.edu/geotrans/eng/methods/img/simplespatialinteraction.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233" y="4217996"/>
            <a:ext cx="4152190" cy="2069176"/>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11"/>
          <p:cNvSpPr>
            <a:spLocks/>
          </p:cNvSpPr>
          <p:nvPr/>
        </p:nvSpPr>
        <p:spPr bwMode="auto">
          <a:xfrm>
            <a:off x="8263458" y="116209"/>
            <a:ext cx="728142" cy="721992"/>
          </a:xfrm>
          <a:custGeom>
            <a:avLst/>
            <a:gdLst>
              <a:gd name="T0" fmla="*/ 2222 w 2377"/>
              <a:gd name="T1" fmla="*/ 795 h 2371"/>
              <a:gd name="T2" fmla="*/ 2275 w 2377"/>
              <a:gd name="T3" fmla="*/ 827 h 2371"/>
              <a:gd name="T4" fmla="*/ 2314 w 2377"/>
              <a:gd name="T5" fmla="*/ 882 h 2371"/>
              <a:gd name="T6" fmla="*/ 2362 w 2377"/>
              <a:gd name="T7" fmla="*/ 907 h 2371"/>
              <a:gd name="T8" fmla="*/ 395 w 2377"/>
              <a:gd name="T9" fmla="*/ 855 h 2371"/>
              <a:gd name="T10" fmla="*/ 386 w 2377"/>
              <a:gd name="T11" fmla="*/ 892 h 2371"/>
              <a:gd name="T12" fmla="*/ 358 w 2377"/>
              <a:gd name="T13" fmla="*/ 907 h 2371"/>
              <a:gd name="T14" fmla="*/ 325 w 2377"/>
              <a:gd name="T15" fmla="*/ 886 h 2371"/>
              <a:gd name="T16" fmla="*/ 296 w 2377"/>
              <a:gd name="T17" fmla="*/ 842 h 2371"/>
              <a:gd name="T18" fmla="*/ 242 w 2377"/>
              <a:gd name="T19" fmla="*/ 800 h 2371"/>
              <a:gd name="T20" fmla="*/ 184 w 2377"/>
              <a:gd name="T21" fmla="*/ 786 h 2371"/>
              <a:gd name="T22" fmla="*/ 96 w 2377"/>
              <a:gd name="T23" fmla="*/ 815 h 2371"/>
              <a:gd name="T24" fmla="*/ 32 w 2377"/>
              <a:gd name="T25" fmla="*/ 888 h 2371"/>
              <a:gd name="T26" fmla="*/ 0 w 2377"/>
              <a:gd name="T27" fmla="*/ 993 h 2371"/>
              <a:gd name="T28" fmla="*/ 8 w 2377"/>
              <a:gd name="T29" fmla="*/ 1084 h 2371"/>
              <a:gd name="T30" fmla="*/ 54 w 2377"/>
              <a:gd name="T31" fmla="*/ 1178 h 2371"/>
              <a:gd name="T32" fmla="*/ 129 w 2377"/>
              <a:gd name="T33" fmla="*/ 1235 h 2371"/>
              <a:gd name="T34" fmla="*/ 201 w 2377"/>
              <a:gd name="T35" fmla="*/ 1245 h 2371"/>
              <a:gd name="T36" fmla="*/ 265 w 2377"/>
              <a:gd name="T37" fmla="*/ 1220 h 2371"/>
              <a:gd name="T38" fmla="*/ 313 w 2377"/>
              <a:gd name="T39" fmla="*/ 1164 h 2371"/>
              <a:gd name="T40" fmla="*/ 338 w 2377"/>
              <a:gd name="T41" fmla="*/ 1133 h 2371"/>
              <a:gd name="T42" fmla="*/ 371 w 2377"/>
              <a:gd name="T43" fmla="*/ 1126 h 2371"/>
              <a:gd name="T44" fmla="*/ 392 w 2377"/>
              <a:gd name="T45" fmla="*/ 1155 h 2371"/>
              <a:gd name="T46" fmla="*/ 1256 w 2377"/>
              <a:gd name="T47" fmla="*/ 1976 h 2371"/>
              <a:gd name="T48" fmla="*/ 1298 w 2377"/>
              <a:gd name="T49" fmla="*/ 1990 h 2371"/>
              <a:gd name="T50" fmla="*/ 1305 w 2377"/>
              <a:gd name="T51" fmla="*/ 2020 h 2371"/>
              <a:gd name="T52" fmla="*/ 1275 w 2377"/>
              <a:gd name="T53" fmla="*/ 2052 h 2371"/>
              <a:gd name="T54" fmla="*/ 1225 w 2377"/>
              <a:gd name="T55" fmla="*/ 2088 h 2371"/>
              <a:gd name="T56" fmla="*/ 1193 w 2377"/>
              <a:gd name="T57" fmla="*/ 2141 h 2371"/>
              <a:gd name="T58" fmla="*/ 1186 w 2377"/>
              <a:gd name="T59" fmla="*/ 2206 h 2371"/>
              <a:gd name="T60" fmla="*/ 1225 w 2377"/>
              <a:gd name="T61" fmla="*/ 2290 h 2371"/>
              <a:gd name="T62" fmla="*/ 1305 w 2377"/>
              <a:gd name="T63" fmla="*/ 2348 h 2371"/>
              <a:gd name="T64" fmla="*/ 1414 w 2377"/>
              <a:gd name="T65" fmla="*/ 2371 h 2371"/>
              <a:gd name="T66" fmla="*/ 1504 w 2377"/>
              <a:gd name="T67" fmla="*/ 2357 h 2371"/>
              <a:gd name="T68" fmla="*/ 1591 w 2377"/>
              <a:gd name="T69" fmla="*/ 2304 h 2371"/>
              <a:gd name="T70" fmla="*/ 1639 w 2377"/>
              <a:gd name="T71" fmla="*/ 2224 h 2371"/>
              <a:gd name="T72" fmla="*/ 1640 w 2377"/>
              <a:gd name="T73" fmla="*/ 2156 h 2371"/>
              <a:gd name="T74" fmla="*/ 1612 w 2377"/>
              <a:gd name="T75" fmla="*/ 2097 h 2371"/>
              <a:gd name="T76" fmla="*/ 1564 w 2377"/>
              <a:gd name="T77" fmla="*/ 2057 h 2371"/>
              <a:gd name="T78" fmla="*/ 1526 w 2377"/>
              <a:gd name="T79" fmla="*/ 2026 h 2371"/>
              <a:gd name="T80" fmla="*/ 1526 w 2377"/>
              <a:gd name="T81" fmla="*/ 1994 h 2371"/>
              <a:gd name="T82" fmla="*/ 1564 w 2377"/>
              <a:gd name="T83" fmla="*/ 1976 h 2371"/>
              <a:gd name="T84" fmla="*/ 2370 w 2377"/>
              <a:gd name="T85" fmla="*/ 1130 h 2371"/>
              <a:gd name="T86" fmla="*/ 2323 w 2377"/>
              <a:gd name="T87" fmla="*/ 1139 h 2371"/>
              <a:gd name="T88" fmla="*/ 2289 w 2377"/>
              <a:gd name="T89" fmla="*/ 1191 h 2371"/>
              <a:gd name="T90" fmla="*/ 2235 w 2377"/>
              <a:gd name="T91" fmla="*/ 1233 h 2371"/>
              <a:gd name="T92" fmla="*/ 2177 w 2377"/>
              <a:gd name="T93" fmla="*/ 1245 h 2371"/>
              <a:gd name="T94" fmla="*/ 2089 w 2377"/>
              <a:gd name="T95" fmla="*/ 1218 h 2371"/>
              <a:gd name="T96" fmla="*/ 2024 w 2377"/>
              <a:gd name="T97" fmla="*/ 1145 h 2371"/>
              <a:gd name="T98" fmla="*/ 1993 w 2377"/>
              <a:gd name="T99" fmla="*/ 1040 h 2371"/>
              <a:gd name="T100" fmla="*/ 2000 w 2377"/>
              <a:gd name="T101" fmla="*/ 948 h 2371"/>
              <a:gd name="T102" fmla="*/ 2047 w 2377"/>
              <a:gd name="T103" fmla="*/ 855 h 2371"/>
              <a:gd name="T104" fmla="*/ 2121 w 2377"/>
              <a:gd name="T105" fmla="*/ 797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77" h="2371">
                <a:moveTo>
                  <a:pt x="2177" y="788"/>
                </a:moveTo>
                <a:lnTo>
                  <a:pt x="2177" y="788"/>
                </a:lnTo>
                <a:lnTo>
                  <a:pt x="2193" y="788"/>
                </a:lnTo>
                <a:lnTo>
                  <a:pt x="2208" y="791"/>
                </a:lnTo>
                <a:lnTo>
                  <a:pt x="2222" y="795"/>
                </a:lnTo>
                <a:lnTo>
                  <a:pt x="2235" y="800"/>
                </a:lnTo>
                <a:lnTo>
                  <a:pt x="2247" y="806"/>
                </a:lnTo>
                <a:lnTo>
                  <a:pt x="2257" y="813"/>
                </a:lnTo>
                <a:lnTo>
                  <a:pt x="2266" y="819"/>
                </a:lnTo>
                <a:lnTo>
                  <a:pt x="2275" y="827"/>
                </a:lnTo>
                <a:lnTo>
                  <a:pt x="2289" y="842"/>
                </a:lnTo>
                <a:lnTo>
                  <a:pt x="2298" y="855"/>
                </a:lnTo>
                <a:lnTo>
                  <a:pt x="2305" y="867"/>
                </a:lnTo>
                <a:lnTo>
                  <a:pt x="2305" y="867"/>
                </a:lnTo>
                <a:lnTo>
                  <a:pt x="2314" y="882"/>
                </a:lnTo>
                <a:lnTo>
                  <a:pt x="2323" y="894"/>
                </a:lnTo>
                <a:lnTo>
                  <a:pt x="2334" y="901"/>
                </a:lnTo>
                <a:lnTo>
                  <a:pt x="2343" y="907"/>
                </a:lnTo>
                <a:lnTo>
                  <a:pt x="2353" y="909"/>
                </a:lnTo>
                <a:lnTo>
                  <a:pt x="2362" y="907"/>
                </a:lnTo>
                <a:lnTo>
                  <a:pt x="2370" y="903"/>
                </a:lnTo>
                <a:lnTo>
                  <a:pt x="2377" y="895"/>
                </a:lnTo>
                <a:lnTo>
                  <a:pt x="2377" y="0"/>
                </a:lnTo>
                <a:lnTo>
                  <a:pt x="395" y="0"/>
                </a:lnTo>
                <a:lnTo>
                  <a:pt x="395" y="855"/>
                </a:lnTo>
                <a:lnTo>
                  <a:pt x="395" y="855"/>
                </a:lnTo>
                <a:lnTo>
                  <a:pt x="393" y="867"/>
                </a:lnTo>
                <a:lnTo>
                  <a:pt x="392" y="877"/>
                </a:lnTo>
                <a:lnTo>
                  <a:pt x="389" y="886"/>
                </a:lnTo>
                <a:lnTo>
                  <a:pt x="386" y="892"/>
                </a:lnTo>
                <a:lnTo>
                  <a:pt x="382" y="898"/>
                </a:lnTo>
                <a:lnTo>
                  <a:pt x="377" y="903"/>
                </a:lnTo>
                <a:lnTo>
                  <a:pt x="371" y="906"/>
                </a:lnTo>
                <a:lnTo>
                  <a:pt x="365" y="907"/>
                </a:lnTo>
                <a:lnTo>
                  <a:pt x="358" y="907"/>
                </a:lnTo>
                <a:lnTo>
                  <a:pt x="352" y="907"/>
                </a:lnTo>
                <a:lnTo>
                  <a:pt x="344" y="904"/>
                </a:lnTo>
                <a:lnTo>
                  <a:pt x="338" y="900"/>
                </a:lnTo>
                <a:lnTo>
                  <a:pt x="331" y="894"/>
                </a:lnTo>
                <a:lnTo>
                  <a:pt x="325" y="886"/>
                </a:lnTo>
                <a:lnTo>
                  <a:pt x="319" y="877"/>
                </a:lnTo>
                <a:lnTo>
                  <a:pt x="313" y="867"/>
                </a:lnTo>
                <a:lnTo>
                  <a:pt x="313" y="867"/>
                </a:lnTo>
                <a:lnTo>
                  <a:pt x="305" y="855"/>
                </a:lnTo>
                <a:lnTo>
                  <a:pt x="296" y="842"/>
                </a:lnTo>
                <a:lnTo>
                  <a:pt x="283" y="827"/>
                </a:lnTo>
                <a:lnTo>
                  <a:pt x="274" y="819"/>
                </a:lnTo>
                <a:lnTo>
                  <a:pt x="265" y="812"/>
                </a:lnTo>
                <a:lnTo>
                  <a:pt x="254" y="806"/>
                </a:lnTo>
                <a:lnTo>
                  <a:pt x="242" y="800"/>
                </a:lnTo>
                <a:lnTo>
                  <a:pt x="229" y="794"/>
                </a:lnTo>
                <a:lnTo>
                  <a:pt x="216" y="791"/>
                </a:lnTo>
                <a:lnTo>
                  <a:pt x="201" y="788"/>
                </a:lnTo>
                <a:lnTo>
                  <a:pt x="184" y="786"/>
                </a:lnTo>
                <a:lnTo>
                  <a:pt x="184" y="786"/>
                </a:lnTo>
                <a:lnTo>
                  <a:pt x="165" y="788"/>
                </a:lnTo>
                <a:lnTo>
                  <a:pt x="147" y="791"/>
                </a:lnTo>
                <a:lnTo>
                  <a:pt x="129" y="797"/>
                </a:lnTo>
                <a:lnTo>
                  <a:pt x="112" y="804"/>
                </a:lnTo>
                <a:lnTo>
                  <a:pt x="96" y="815"/>
                </a:lnTo>
                <a:lnTo>
                  <a:pt x="81" y="825"/>
                </a:lnTo>
                <a:lnTo>
                  <a:pt x="66" y="839"/>
                </a:lnTo>
                <a:lnTo>
                  <a:pt x="54" y="854"/>
                </a:lnTo>
                <a:lnTo>
                  <a:pt x="42" y="870"/>
                </a:lnTo>
                <a:lnTo>
                  <a:pt x="32" y="888"/>
                </a:lnTo>
                <a:lnTo>
                  <a:pt x="21" y="907"/>
                </a:lnTo>
                <a:lnTo>
                  <a:pt x="14" y="927"/>
                </a:lnTo>
                <a:lnTo>
                  <a:pt x="8" y="948"/>
                </a:lnTo>
                <a:lnTo>
                  <a:pt x="3" y="970"/>
                </a:lnTo>
                <a:lnTo>
                  <a:pt x="0" y="993"/>
                </a:lnTo>
                <a:lnTo>
                  <a:pt x="0" y="1016"/>
                </a:lnTo>
                <a:lnTo>
                  <a:pt x="0" y="1016"/>
                </a:lnTo>
                <a:lnTo>
                  <a:pt x="0" y="1039"/>
                </a:lnTo>
                <a:lnTo>
                  <a:pt x="3" y="1063"/>
                </a:lnTo>
                <a:lnTo>
                  <a:pt x="8" y="1084"/>
                </a:lnTo>
                <a:lnTo>
                  <a:pt x="14" y="1105"/>
                </a:lnTo>
                <a:lnTo>
                  <a:pt x="21" y="1126"/>
                </a:lnTo>
                <a:lnTo>
                  <a:pt x="32" y="1145"/>
                </a:lnTo>
                <a:lnTo>
                  <a:pt x="42" y="1161"/>
                </a:lnTo>
                <a:lnTo>
                  <a:pt x="54" y="1178"/>
                </a:lnTo>
                <a:lnTo>
                  <a:pt x="66" y="1193"/>
                </a:lnTo>
                <a:lnTo>
                  <a:pt x="81" y="1206"/>
                </a:lnTo>
                <a:lnTo>
                  <a:pt x="96" y="1218"/>
                </a:lnTo>
                <a:lnTo>
                  <a:pt x="112" y="1227"/>
                </a:lnTo>
                <a:lnTo>
                  <a:pt x="129" y="1235"/>
                </a:lnTo>
                <a:lnTo>
                  <a:pt x="147" y="1241"/>
                </a:lnTo>
                <a:lnTo>
                  <a:pt x="165" y="1244"/>
                </a:lnTo>
                <a:lnTo>
                  <a:pt x="184" y="1245"/>
                </a:lnTo>
                <a:lnTo>
                  <a:pt x="184" y="1245"/>
                </a:lnTo>
                <a:lnTo>
                  <a:pt x="201" y="1245"/>
                </a:lnTo>
                <a:lnTo>
                  <a:pt x="216" y="1242"/>
                </a:lnTo>
                <a:lnTo>
                  <a:pt x="229" y="1238"/>
                </a:lnTo>
                <a:lnTo>
                  <a:pt x="242" y="1233"/>
                </a:lnTo>
                <a:lnTo>
                  <a:pt x="254" y="1227"/>
                </a:lnTo>
                <a:lnTo>
                  <a:pt x="265" y="1220"/>
                </a:lnTo>
                <a:lnTo>
                  <a:pt x="274" y="1212"/>
                </a:lnTo>
                <a:lnTo>
                  <a:pt x="283" y="1205"/>
                </a:lnTo>
                <a:lnTo>
                  <a:pt x="296" y="1190"/>
                </a:lnTo>
                <a:lnTo>
                  <a:pt x="305" y="1178"/>
                </a:lnTo>
                <a:lnTo>
                  <a:pt x="313" y="1164"/>
                </a:lnTo>
                <a:lnTo>
                  <a:pt x="313" y="1164"/>
                </a:lnTo>
                <a:lnTo>
                  <a:pt x="319" y="1155"/>
                </a:lnTo>
                <a:lnTo>
                  <a:pt x="325" y="1147"/>
                </a:lnTo>
                <a:lnTo>
                  <a:pt x="331" y="1139"/>
                </a:lnTo>
                <a:lnTo>
                  <a:pt x="338" y="1133"/>
                </a:lnTo>
                <a:lnTo>
                  <a:pt x="344" y="1129"/>
                </a:lnTo>
                <a:lnTo>
                  <a:pt x="352" y="1126"/>
                </a:lnTo>
                <a:lnTo>
                  <a:pt x="358" y="1124"/>
                </a:lnTo>
                <a:lnTo>
                  <a:pt x="365" y="1124"/>
                </a:lnTo>
                <a:lnTo>
                  <a:pt x="371" y="1126"/>
                </a:lnTo>
                <a:lnTo>
                  <a:pt x="377" y="1129"/>
                </a:lnTo>
                <a:lnTo>
                  <a:pt x="382" y="1133"/>
                </a:lnTo>
                <a:lnTo>
                  <a:pt x="386" y="1139"/>
                </a:lnTo>
                <a:lnTo>
                  <a:pt x="389" y="1147"/>
                </a:lnTo>
                <a:lnTo>
                  <a:pt x="392" y="1155"/>
                </a:lnTo>
                <a:lnTo>
                  <a:pt x="393" y="1166"/>
                </a:lnTo>
                <a:lnTo>
                  <a:pt x="395" y="1176"/>
                </a:lnTo>
                <a:lnTo>
                  <a:pt x="395" y="1979"/>
                </a:lnTo>
                <a:lnTo>
                  <a:pt x="1256" y="1976"/>
                </a:lnTo>
                <a:lnTo>
                  <a:pt x="1256" y="1976"/>
                </a:lnTo>
                <a:lnTo>
                  <a:pt x="1266" y="1978"/>
                </a:lnTo>
                <a:lnTo>
                  <a:pt x="1277" y="1979"/>
                </a:lnTo>
                <a:lnTo>
                  <a:pt x="1286" y="1982"/>
                </a:lnTo>
                <a:lnTo>
                  <a:pt x="1292" y="1985"/>
                </a:lnTo>
                <a:lnTo>
                  <a:pt x="1298" y="1990"/>
                </a:lnTo>
                <a:lnTo>
                  <a:pt x="1302" y="1996"/>
                </a:lnTo>
                <a:lnTo>
                  <a:pt x="1305" y="2000"/>
                </a:lnTo>
                <a:lnTo>
                  <a:pt x="1307" y="2006"/>
                </a:lnTo>
                <a:lnTo>
                  <a:pt x="1307" y="2014"/>
                </a:lnTo>
                <a:lnTo>
                  <a:pt x="1305" y="2020"/>
                </a:lnTo>
                <a:lnTo>
                  <a:pt x="1302" y="2027"/>
                </a:lnTo>
                <a:lnTo>
                  <a:pt x="1298" y="2033"/>
                </a:lnTo>
                <a:lnTo>
                  <a:pt x="1292" y="2040"/>
                </a:lnTo>
                <a:lnTo>
                  <a:pt x="1284" y="2046"/>
                </a:lnTo>
                <a:lnTo>
                  <a:pt x="1275" y="2052"/>
                </a:lnTo>
                <a:lnTo>
                  <a:pt x="1265" y="2057"/>
                </a:lnTo>
                <a:lnTo>
                  <a:pt x="1265" y="2057"/>
                </a:lnTo>
                <a:lnTo>
                  <a:pt x="1253" y="2064"/>
                </a:lnTo>
                <a:lnTo>
                  <a:pt x="1239" y="2075"/>
                </a:lnTo>
                <a:lnTo>
                  <a:pt x="1225" y="2088"/>
                </a:lnTo>
                <a:lnTo>
                  <a:pt x="1217" y="2097"/>
                </a:lnTo>
                <a:lnTo>
                  <a:pt x="1211" y="2106"/>
                </a:lnTo>
                <a:lnTo>
                  <a:pt x="1204" y="2117"/>
                </a:lnTo>
                <a:lnTo>
                  <a:pt x="1198" y="2129"/>
                </a:lnTo>
                <a:lnTo>
                  <a:pt x="1193" y="2141"/>
                </a:lnTo>
                <a:lnTo>
                  <a:pt x="1189" y="2156"/>
                </a:lnTo>
                <a:lnTo>
                  <a:pt x="1186" y="2171"/>
                </a:lnTo>
                <a:lnTo>
                  <a:pt x="1186" y="2187"/>
                </a:lnTo>
                <a:lnTo>
                  <a:pt x="1186" y="2187"/>
                </a:lnTo>
                <a:lnTo>
                  <a:pt x="1186" y="2206"/>
                </a:lnTo>
                <a:lnTo>
                  <a:pt x="1190" y="2224"/>
                </a:lnTo>
                <a:lnTo>
                  <a:pt x="1196" y="2242"/>
                </a:lnTo>
                <a:lnTo>
                  <a:pt x="1204" y="2259"/>
                </a:lnTo>
                <a:lnTo>
                  <a:pt x="1213" y="2275"/>
                </a:lnTo>
                <a:lnTo>
                  <a:pt x="1225" y="2290"/>
                </a:lnTo>
                <a:lnTo>
                  <a:pt x="1238" y="2304"/>
                </a:lnTo>
                <a:lnTo>
                  <a:pt x="1253" y="2317"/>
                </a:lnTo>
                <a:lnTo>
                  <a:pt x="1268" y="2329"/>
                </a:lnTo>
                <a:lnTo>
                  <a:pt x="1286" y="2339"/>
                </a:lnTo>
                <a:lnTo>
                  <a:pt x="1305" y="2348"/>
                </a:lnTo>
                <a:lnTo>
                  <a:pt x="1325" y="2357"/>
                </a:lnTo>
                <a:lnTo>
                  <a:pt x="1346" y="2363"/>
                </a:lnTo>
                <a:lnTo>
                  <a:pt x="1368" y="2368"/>
                </a:lnTo>
                <a:lnTo>
                  <a:pt x="1390" y="2371"/>
                </a:lnTo>
                <a:lnTo>
                  <a:pt x="1414" y="2371"/>
                </a:lnTo>
                <a:lnTo>
                  <a:pt x="1414" y="2371"/>
                </a:lnTo>
                <a:lnTo>
                  <a:pt x="1438" y="2371"/>
                </a:lnTo>
                <a:lnTo>
                  <a:pt x="1461" y="2368"/>
                </a:lnTo>
                <a:lnTo>
                  <a:pt x="1483" y="2363"/>
                </a:lnTo>
                <a:lnTo>
                  <a:pt x="1504" y="2357"/>
                </a:lnTo>
                <a:lnTo>
                  <a:pt x="1523" y="2348"/>
                </a:lnTo>
                <a:lnTo>
                  <a:pt x="1543" y="2339"/>
                </a:lnTo>
                <a:lnTo>
                  <a:pt x="1561" y="2329"/>
                </a:lnTo>
                <a:lnTo>
                  <a:pt x="1577" y="2317"/>
                </a:lnTo>
                <a:lnTo>
                  <a:pt x="1591" y="2304"/>
                </a:lnTo>
                <a:lnTo>
                  <a:pt x="1604" y="2290"/>
                </a:lnTo>
                <a:lnTo>
                  <a:pt x="1616" y="2275"/>
                </a:lnTo>
                <a:lnTo>
                  <a:pt x="1625" y="2259"/>
                </a:lnTo>
                <a:lnTo>
                  <a:pt x="1634" y="2242"/>
                </a:lnTo>
                <a:lnTo>
                  <a:pt x="1639" y="2224"/>
                </a:lnTo>
                <a:lnTo>
                  <a:pt x="1643" y="2206"/>
                </a:lnTo>
                <a:lnTo>
                  <a:pt x="1645" y="2187"/>
                </a:lnTo>
                <a:lnTo>
                  <a:pt x="1645" y="2187"/>
                </a:lnTo>
                <a:lnTo>
                  <a:pt x="1643" y="2171"/>
                </a:lnTo>
                <a:lnTo>
                  <a:pt x="1640" y="2156"/>
                </a:lnTo>
                <a:lnTo>
                  <a:pt x="1637" y="2141"/>
                </a:lnTo>
                <a:lnTo>
                  <a:pt x="1631" y="2129"/>
                </a:lnTo>
                <a:lnTo>
                  <a:pt x="1625" y="2117"/>
                </a:lnTo>
                <a:lnTo>
                  <a:pt x="1619" y="2106"/>
                </a:lnTo>
                <a:lnTo>
                  <a:pt x="1612" y="2097"/>
                </a:lnTo>
                <a:lnTo>
                  <a:pt x="1604" y="2088"/>
                </a:lnTo>
                <a:lnTo>
                  <a:pt x="1589" y="2075"/>
                </a:lnTo>
                <a:lnTo>
                  <a:pt x="1576" y="2064"/>
                </a:lnTo>
                <a:lnTo>
                  <a:pt x="1564" y="2057"/>
                </a:lnTo>
                <a:lnTo>
                  <a:pt x="1564" y="2057"/>
                </a:lnTo>
                <a:lnTo>
                  <a:pt x="1553" y="2052"/>
                </a:lnTo>
                <a:lnTo>
                  <a:pt x="1544" y="2046"/>
                </a:lnTo>
                <a:lnTo>
                  <a:pt x="1537" y="2039"/>
                </a:lnTo>
                <a:lnTo>
                  <a:pt x="1531" y="2033"/>
                </a:lnTo>
                <a:lnTo>
                  <a:pt x="1526" y="2026"/>
                </a:lnTo>
                <a:lnTo>
                  <a:pt x="1523" y="2020"/>
                </a:lnTo>
                <a:lnTo>
                  <a:pt x="1522" y="2012"/>
                </a:lnTo>
                <a:lnTo>
                  <a:pt x="1522" y="2006"/>
                </a:lnTo>
                <a:lnTo>
                  <a:pt x="1523" y="2000"/>
                </a:lnTo>
                <a:lnTo>
                  <a:pt x="1526" y="1994"/>
                </a:lnTo>
                <a:lnTo>
                  <a:pt x="1531" y="1990"/>
                </a:lnTo>
                <a:lnTo>
                  <a:pt x="1537" y="1985"/>
                </a:lnTo>
                <a:lnTo>
                  <a:pt x="1544" y="1981"/>
                </a:lnTo>
                <a:lnTo>
                  <a:pt x="1553" y="1978"/>
                </a:lnTo>
                <a:lnTo>
                  <a:pt x="1564" y="1976"/>
                </a:lnTo>
                <a:lnTo>
                  <a:pt x="1576" y="1976"/>
                </a:lnTo>
                <a:lnTo>
                  <a:pt x="2377" y="1976"/>
                </a:lnTo>
                <a:lnTo>
                  <a:pt x="2377" y="1138"/>
                </a:lnTo>
                <a:lnTo>
                  <a:pt x="2377" y="1138"/>
                </a:lnTo>
                <a:lnTo>
                  <a:pt x="2370" y="1130"/>
                </a:lnTo>
                <a:lnTo>
                  <a:pt x="2362" y="1126"/>
                </a:lnTo>
                <a:lnTo>
                  <a:pt x="2353" y="1124"/>
                </a:lnTo>
                <a:lnTo>
                  <a:pt x="2343" y="1127"/>
                </a:lnTo>
                <a:lnTo>
                  <a:pt x="2334" y="1132"/>
                </a:lnTo>
                <a:lnTo>
                  <a:pt x="2323" y="1139"/>
                </a:lnTo>
                <a:lnTo>
                  <a:pt x="2314" y="1151"/>
                </a:lnTo>
                <a:lnTo>
                  <a:pt x="2305" y="1166"/>
                </a:lnTo>
                <a:lnTo>
                  <a:pt x="2305" y="1166"/>
                </a:lnTo>
                <a:lnTo>
                  <a:pt x="2298" y="1178"/>
                </a:lnTo>
                <a:lnTo>
                  <a:pt x="2289" y="1191"/>
                </a:lnTo>
                <a:lnTo>
                  <a:pt x="2275" y="1206"/>
                </a:lnTo>
                <a:lnTo>
                  <a:pt x="2266" y="1214"/>
                </a:lnTo>
                <a:lnTo>
                  <a:pt x="2257" y="1220"/>
                </a:lnTo>
                <a:lnTo>
                  <a:pt x="2247" y="1227"/>
                </a:lnTo>
                <a:lnTo>
                  <a:pt x="2235" y="1233"/>
                </a:lnTo>
                <a:lnTo>
                  <a:pt x="2222" y="1239"/>
                </a:lnTo>
                <a:lnTo>
                  <a:pt x="2208" y="1242"/>
                </a:lnTo>
                <a:lnTo>
                  <a:pt x="2193" y="1245"/>
                </a:lnTo>
                <a:lnTo>
                  <a:pt x="2177" y="1245"/>
                </a:lnTo>
                <a:lnTo>
                  <a:pt x="2177" y="1245"/>
                </a:lnTo>
                <a:lnTo>
                  <a:pt x="2157" y="1245"/>
                </a:lnTo>
                <a:lnTo>
                  <a:pt x="2139" y="1241"/>
                </a:lnTo>
                <a:lnTo>
                  <a:pt x="2121" y="1236"/>
                </a:lnTo>
                <a:lnTo>
                  <a:pt x="2105" y="1227"/>
                </a:lnTo>
                <a:lnTo>
                  <a:pt x="2089" y="1218"/>
                </a:lnTo>
                <a:lnTo>
                  <a:pt x="2074" y="1206"/>
                </a:lnTo>
                <a:lnTo>
                  <a:pt x="2060" y="1193"/>
                </a:lnTo>
                <a:lnTo>
                  <a:pt x="2047" y="1179"/>
                </a:lnTo>
                <a:lnTo>
                  <a:pt x="2035" y="1163"/>
                </a:lnTo>
                <a:lnTo>
                  <a:pt x="2024" y="1145"/>
                </a:lnTo>
                <a:lnTo>
                  <a:pt x="2015" y="1126"/>
                </a:lnTo>
                <a:lnTo>
                  <a:pt x="2006" y="1106"/>
                </a:lnTo>
                <a:lnTo>
                  <a:pt x="2000" y="1085"/>
                </a:lnTo>
                <a:lnTo>
                  <a:pt x="1996" y="1063"/>
                </a:lnTo>
                <a:lnTo>
                  <a:pt x="1993" y="1040"/>
                </a:lnTo>
                <a:lnTo>
                  <a:pt x="1993" y="1016"/>
                </a:lnTo>
                <a:lnTo>
                  <a:pt x="1993" y="1016"/>
                </a:lnTo>
                <a:lnTo>
                  <a:pt x="1993" y="993"/>
                </a:lnTo>
                <a:lnTo>
                  <a:pt x="1996" y="970"/>
                </a:lnTo>
                <a:lnTo>
                  <a:pt x="2000" y="948"/>
                </a:lnTo>
                <a:lnTo>
                  <a:pt x="2006" y="927"/>
                </a:lnTo>
                <a:lnTo>
                  <a:pt x="2015" y="907"/>
                </a:lnTo>
                <a:lnTo>
                  <a:pt x="2024" y="888"/>
                </a:lnTo>
                <a:lnTo>
                  <a:pt x="2035" y="870"/>
                </a:lnTo>
                <a:lnTo>
                  <a:pt x="2047" y="855"/>
                </a:lnTo>
                <a:lnTo>
                  <a:pt x="2060" y="840"/>
                </a:lnTo>
                <a:lnTo>
                  <a:pt x="2074" y="827"/>
                </a:lnTo>
                <a:lnTo>
                  <a:pt x="2089" y="815"/>
                </a:lnTo>
                <a:lnTo>
                  <a:pt x="2105" y="806"/>
                </a:lnTo>
                <a:lnTo>
                  <a:pt x="2121" y="797"/>
                </a:lnTo>
                <a:lnTo>
                  <a:pt x="2139" y="792"/>
                </a:lnTo>
                <a:lnTo>
                  <a:pt x="2157" y="788"/>
                </a:lnTo>
                <a:lnTo>
                  <a:pt x="2177" y="788"/>
                </a:lnTo>
                <a:lnTo>
                  <a:pt x="2177" y="788"/>
                </a:lnTo>
                <a:close/>
              </a:path>
            </a:pathLst>
          </a:custGeom>
          <a:solidFill>
            <a:schemeClr val="accent3">
              <a:lumMod val="75000"/>
            </a:schemeClr>
          </a:solidFill>
          <a:ln w="28575">
            <a:noFill/>
            <a:prstDash val="solid"/>
            <a:round/>
            <a:headEnd/>
            <a:tailEnd/>
          </a:ln>
        </p:spPr>
        <p:txBody>
          <a:bodyPr bIns="360000" anchor="ctr"/>
          <a:lstStyle/>
          <a:p>
            <a:pPr algn="ctr" eaLnBrk="1" hangingPunct="1">
              <a:defRPr/>
            </a:pPr>
            <a:endParaRPr lang="en-US" sz="600" b="1" dirty="0" smtClean="0">
              <a:latin typeface="Arial Rounded MT Bold" panose="020F0704030504030204" pitchFamily="34" charset="0"/>
              <a:cs typeface="Arial" charset="0"/>
            </a:endParaRPr>
          </a:p>
          <a:p>
            <a:pPr algn="ctr" eaLnBrk="1" hangingPunct="1">
              <a:defRPr/>
            </a:pPr>
            <a:endParaRPr lang="en-US" sz="600" b="1" dirty="0">
              <a:latin typeface="Arial Rounded MT Bold" panose="020F0704030504030204" pitchFamily="34" charset="0"/>
              <a:cs typeface="Arial" charset="0"/>
            </a:endParaRPr>
          </a:p>
          <a:p>
            <a:pPr algn="ctr" eaLnBrk="1" hangingPunct="1">
              <a:defRPr/>
            </a:pPr>
            <a:r>
              <a:rPr lang="en-US" sz="600" b="1" dirty="0" smtClean="0">
                <a:latin typeface="Arial Rounded MT Bold" panose="020F0704030504030204" pitchFamily="34" charset="0"/>
                <a:cs typeface="Arial" charset="0"/>
              </a:rPr>
              <a:t>Establishes</a:t>
            </a:r>
          </a:p>
          <a:p>
            <a:pPr algn="ctr" eaLnBrk="1" hangingPunct="1">
              <a:defRPr/>
            </a:pPr>
            <a:r>
              <a:rPr lang="en-US" sz="600" b="1" dirty="0" smtClean="0">
                <a:latin typeface="Arial Rounded MT Bold" panose="020F0704030504030204" pitchFamily="34" charset="0"/>
                <a:cs typeface="Arial" charset="0"/>
              </a:rPr>
              <a:t>Spatial  </a:t>
            </a:r>
          </a:p>
          <a:p>
            <a:pPr algn="ctr" eaLnBrk="1" hangingPunct="1">
              <a:defRPr/>
            </a:pPr>
            <a:r>
              <a:rPr lang="en-US" sz="600" b="1" dirty="0" smtClean="0">
                <a:latin typeface="Arial Rounded MT Bold" panose="020F0704030504030204" pitchFamily="34" charset="0"/>
                <a:cs typeface="Arial" charset="0"/>
              </a:rPr>
              <a:t>Iteration</a:t>
            </a:r>
            <a:endParaRPr lang="en-GB" sz="600" b="1" dirty="0">
              <a:latin typeface="Arial Rounded MT Bold" panose="020F0704030504030204" pitchFamily="34" charset="0"/>
              <a:cs typeface="Arial" charset="0"/>
            </a:endParaRPr>
          </a:p>
        </p:txBody>
      </p:sp>
    </p:spTree>
    <p:extLst>
      <p:ext uri="{BB962C8B-B14F-4D97-AF65-F5344CB8AC3E}">
        <p14:creationId xmlns:p14="http://schemas.microsoft.com/office/powerpoint/2010/main" val="15997871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6037"/>
            <a:ext cx="8305800" cy="715963"/>
          </a:xfrm>
        </p:spPr>
        <p:txBody>
          <a:bodyPr/>
          <a:lstStyle/>
          <a:p>
            <a:r>
              <a:rPr lang="en-US" sz="1800" b="1" dirty="0" smtClean="0"/>
              <a:t>How is the Spatial geographic interaction handled?</a:t>
            </a:r>
            <a:endParaRPr lang="en-US" sz="1800" b="1"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1143000"/>
            <a:ext cx="3886200" cy="2426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Chart 3"/>
          <p:cNvGraphicFramePr/>
          <p:nvPr>
            <p:extLst>
              <p:ext uri="{D42A27DB-BD31-4B8C-83A1-F6EECF244321}">
                <p14:modId xmlns:p14="http://schemas.microsoft.com/office/powerpoint/2010/main" val="954332150"/>
              </p:ext>
            </p:extLst>
          </p:nvPr>
        </p:nvGraphicFramePr>
        <p:xfrm>
          <a:off x="2895600" y="1981200"/>
          <a:ext cx="5943600" cy="431482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304800" y="3886200"/>
            <a:ext cx="2057400" cy="369332"/>
          </a:xfrm>
          <a:prstGeom prst="rect">
            <a:avLst/>
          </a:prstGeom>
          <a:noFill/>
        </p:spPr>
        <p:txBody>
          <a:bodyPr wrap="square" rtlCol="0">
            <a:spAutoFit/>
          </a:bodyPr>
          <a:lstStyle/>
          <a:p>
            <a:r>
              <a:rPr lang="en-US" dirty="0" smtClean="0"/>
              <a:t>Routing distances</a:t>
            </a:r>
            <a:endParaRPr lang="en-US" dirty="0"/>
          </a:p>
        </p:txBody>
      </p:sp>
    </p:spTree>
    <p:extLst>
      <p:ext uri="{BB962C8B-B14F-4D97-AF65-F5344CB8AC3E}">
        <p14:creationId xmlns:p14="http://schemas.microsoft.com/office/powerpoint/2010/main" val="17591055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Retail Value Chain - Calibration</a:t>
            </a:r>
            <a:endParaRPr lang="en-US" dirty="0"/>
          </a:p>
        </p:txBody>
      </p:sp>
      <mc:AlternateContent xmlns:mc="http://schemas.openxmlformats.org/markup-compatibility/2006" xmlns:a14="http://schemas.microsoft.com/office/drawing/2010/main">
        <mc:Choice Requires="a14">
          <p:sp>
            <p:nvSpPr>
              <p:cNvPr id="4" name="TextBox 3"/>
              <p:cNvSpPr txBox="1"/>
              <p:nvPr/>
            </p:nvSpPr>
            <p:spPr>
              <a:xfrm>
                <a:off x="533402" y="1752601"/>
                <a:ext cx="7978877" cy="461665"/>
              </a:xfrm>
              <a:prstGeom prst="rect">
                <a:avLst/>
              </a:prstGeom>
              <a:noFill/>
            </p:spPr>
            <p:txBody>
              <a:bodyPr wrap="square" rtlCol="0">
                <a:spAutoFit/>
              </a:bodyPr>
              <a:lstStyle/>
              <a:p>
                <a14:m>
                  <m:oMath xmlns:m="http://schemas.openxmlformats.org/officeDocument/2006/math">
                    <m:r>
                      <a:rPr lang="en-US" sz="2400" b="0" i="1" smtClean="0">
                        <a:latin typeface="Cambria Math" panose="02040503050406030204" pitchFamily="18" charset="0"/>
                      </a:rPr>
                      <m:t>𝑉𝑜𝑙𝑢𝑚𝑒</m:t>
                    </m:r>
                    <m:r>
                      <a:rPr lang="pt-BR" sz="2400" i="1" smtClean="0">
                        <a:latin typeface="Cambria Math" panose="02040503050406030204" pitchFamily="18" charset="0"/>
                      </a:rPr>
                      <m:t>=</m:t>
                    </m:r>
                  </m:oMath>
                </a14:m>
                <a:r>
                  <a:rPr lang="en-US" sz="2400" dirty="0" smtClean="0"/>
                  <a:t> </a:t>
                </a:r>
                <a14:m>
                  <m:oMath xmlns:m="http://schemas.openxmlformats.org/officeDocument/2006/math">
                    <m:r>
                      <a:rPr lang="pt-BR" sz="2400" i="1">
                        <a:latin typeface="Cambria Math" panose="02040503050406030204" pitchFamily="18" charset="0"/>
                      </a:rPr>
                      <m:t>𝑓</m:t>
                    </m:r>
                    <m:d>
                      <m:dPr>
                        <m:ctrlPr>
                          <a:rPr lang="pt-BR" sz="2400" i="1">
                            <a:latin typeface="Cambria Math"/>
                          </a:rPr>
                        </m:ctrlPr>
                      </m:dPr>
                      <m:e>
                        <m:r>
                          <a:rPr lang="en-US" sz="2400" b="0" i="1" smtClean="0">
                            <a:latin typeface="Cambria Math" panose="02040503050406030204" pitchFamily="18" charset="0"/>
                          </a:rPr>
                          <m:t>𝐷</m:t>
                        </m:r>
                      </m:e>
                    </m:d>
                    <m:r>
                      <a:rPr lang="pt-BR" sz="2400" i="1" baseline="30000" smtClean="0">
                        <a:latin typeface="Cambria Math" panose="02040503050406030204" pitchFamily="18" charset="0"/>
                      </a:rPr>
                      <m:t>ß</m:t>
                    </m:r>
                    <m:r>
                      <a:rPr lang="en-US" sz="2400" b="0" i="1" baseline="30000" smtClean="0">
                        <a:latin typeface="Cambria Math" panose="02040503050406030204" pitchFamily="18" charset="0"/>
                      </a:rPr>
                      <m:t>1</m:t>
                    </m:r>
                    <m:r>
                      <a:rPr lang="pt-BR" sz="2400" i="1">
                        <a:latin typeface="Cambria Math" panose="02040503050406030204" pitchFamily="18" charset="0"/>
                        <a:ea typeface="Cambria Math" panose="02040503050406030204" pitchFamily="18" charset="0"/>
                      </a:rPr>
                      <m:t>⥃</m:t>
                    </m:r>
                    <m:r>
                      <a:rPr lang="pt-BR" sz="2400" i="1">
                        <a:latin typeface="Cambria Math" panose="02040503050406030204" pitchFamily="18" charset="0"/>
                      </a:rPr>
                      <m:t>𝑓</m:t>
                    </m:r>
                    <m:d>
                      <m:dPr>
                        <m:ctrlPr>
                          <a:rPr lang="pt-BR" sz="2400" i="1">
                            <a:latin typeface="Cambria Math"/>
                          </a:rPr>
                        </m:ctrlPr>
                      </m:dPr>
                      <m:e>
                        <m:r>
                          <a:rPr lang="en-US" sz="2400" b="0" i="1" smtClean="0">
                            <a:latin typeface="Cambria Math" panose="02040503050406030204" pitchFamily="18" charset="0"/>
                          </a:rPr>
                          <m:t>𝑇</m:t>
                        </m:r>
                      </m:e>
                    </m:d>
                    <m:r>
                      <a:rPr lang="pt-BR" sz="2400" i="1" baseline="30000">
                        <a:latin typeface="Cambria Math" panose="02040503050406030204" pitchFamily="18" charset="0"/>
                      </a:rPr>
                      <m:t>ß</m:t>
                    </m:r>
                    <m:r>
                      <a:rPr lang="en-US" sz="2400" b="0" i="1" baseline="30000" smtClean="0">
                        <a:latin typeface="Cambria Math" panose="02040503050406030204" pitchFamily="18" charset="0"/>
                      </a:rPr>
                      <m:t>2</m:t>
                    </m:r>
                    <m:r>
                      <a:rPr lang="pt-BR" sz="2400" i="1">
                        <a:latin typeface="Cambria Math" panose="02040503050406030204" pitchFamily="18" charset="0"/>
                        <a:ea typeface="Cambria Math" panose="02040503050406030204" pitchFamily="18" charset="0"/>
                      </a:rPr>
                      <m:t>⥃</m:t>
                    </m:r>
                    <m:r>
                      <a:rPr lang="pt-BR" sz="2400" i="1">
                        <a:latin typeface="Cambria Math" panose="02040503050406030204" pitchFamily="18" charset="0"/>
                      </a:rPr>
                      <m:t>𝑓</m:t>
                    </m:r>
                    <m:d>
                      <m:dPr>
                        <m:ctrlPr>
                          <a:rPr lang="pt-BR" sz="2400" i="1">
                            <a:latin typeface="Cambria Math"/>
                          </a:rPr>
                        </m:ctrlPr>
                      </m:dPr>
                      <m:e>
                        <m:r>
                          <a:rPr lang="en-US" sz="2400" b="0" i="1" smtClean="0">
                            <a:latin typeface="Cambria Math" panose="02040503050406030204" pitchFamily="18" charset="0"/>
                          </a:rPr>
                          <m:t>𝐼</m:t>
                        </m:r>
                      </m:e>
                    </m:d>
                    <m:r>
                      <a:rPr lang="pt-BR" sz="2400" i="1" baseline="30000">
                        <a:latin typeface="Cambria Math" panose="02040503050406030204" pitchFamily="18" charset="0"/>
                      </a:rPr>
                      <m:t>ß</m:t>
                    </m:r>
                    <m:r>
                      <a:rPr lang="en-US" sz="2400" b="0" i="1" baseline="30000" smtClean="0">
                        <a:latin typeface="Cambria Math" panose="02040503050406030204" pitchFamily="18" charset="0"/>
                      </a:rPr>
                      <m:t>3</m:t>
                    </m:r>
                  </m:oMath>
                </a14:m>
                <a:r>
                  <a:rPr lang="pt-BR" sz="2400" dirty="0">
                    <a:ea typeface="Cambria Math" panose="02040503050406030204" pitchFamily="18" charset="0"/>
                  </a:rPr>
                  <a:t> </a:t>
                </a:r>
                <a14:m>
                  <m:oMath xmlns:m="http://schemas.openxmlformats.org/officeDocument/2006/math">
                    <m:r>
                      <a:rPr lang="pt-BR" sz="2400" i="1">
                        <a:latin typeface="Cambria Math" panose="02040503050406030204" pitchFamily="18" charset="0"/>
                        <a:ea typeface="Cambria Math" panose="02040503050406030204" pitchFamily="18" charset="0"/>
                      </a:rPr>
                      <m:t>⥃</m:t>
                    </m:r>
                    <m:r>
                      <a:rPr lang="pt-BR" sz="2400" i="1">
                        <a:latin typeface="Cambria Math" panose="02040503050406030204" pitchFamily="18" charset="0"/>
                      </a:rPr>
                      <m:t>𝑓</m:t>
                    </m:r>
                    <m:d>
                      <m:dPr>
                        <m:ctrlPr>
                          <a:rPr lang="pt-BR" sz="2400" i="1">
                            <a:latin typeface="Cambria Math"/>
                          </a:rPr>
                        </m:ctrlPr>
                      </m:dPr>
                      <m:e>
                        <m:r>
                          <a:rPr lang="en-US" sz="2400" b="0" i="1" smtClean="0">
                            <a:latin typeface="Cambria Math" panose="02040503050406030204" pitchFamily="18" charset="0"/>
                          </a:rPr>
                          <m:t>𝑀</m:t>
                        </m:r>
                      </m:e>
                    </m:d>
                    <m:r>
                      <a:rPr lang="pt-BR" sz="2400" i="1" baseline="30000">
                        <a:latin typeface="Cambria Math" panose="02040503050406030204" pitchFamily="18" charset="0"/>
                      </a:rPr>
                      <m:t>ß</m:t>
                    </m:r>
                    <m:r>
                      <a:rPr lang="en-US" sz="2400" b="0" i="1" baseline="30000" smtClean="0">
                        <a:latin typeface="Cambria Math" panose="02040503050406030204" pitchFamily="18" charset="0"/>
                      </a:rPr>
                      <m:t>4</m:t>
                    </m:r>
                  </m:oMath>
                </a14:m>
                <a:r>
                  <a:rPr lang="pt-BR" sz="2400" dirty="0">
                    <a:ea typeface="Cambria Math" panose="02040503050406030204" pitchFamily="18" charset="0"/>
                  </a:rPr>
                  <a:t> </a:t>
                </a:r>
                <a14:m>
                  <m:oMath xmlns:m="http://schemas.openxmlformats.org/officeDocument/2006/math">
                    <m:r>
                      <a:rPr lang="pt-BR" sz="2400" i="1">
                        <a:latin typeface="Cambria Math" panose="02040503050406030204" pitchFamily="18" charset="0"/>
                        <a:ea typeface="Cambria Math" panose="02040503050406030204" pitchFamily="18" charset="0"/>
                      </a:rPr>
                      <m:t>⥃</m:t>
                    </m:r>
                    <m:r>
                      <a:rPr lang="pt-BR" sz="2400" i="1">
                        <a:latin typeface="Cambria Math" panose="02040503050406030204" pitchFamily="18" charset="0"/>
                      </a:rPr>
                      <m:t>𝑓</m:t>
                    </m:r>
                    <m:d>
                      <m:dPr>
                        <m:ctrlPr>
                          <a:rPr lang="pt-BR" sz="2400" i="1">
                            <a:latin typeface="Cambria Math"/>
                          </a:rPr>
                        </m:ctrlPr>
                      </m:dPr>
                      <m:e>
                        <m:r>
                          <a:rPr lang="en-US" sz="2400" b="0" i="1" smtClean="0">
                            <a:latin typeface="Cambria Math" panose="02040503050406030204" pitchFamily="18" charset="0"/>
                          </a:rPr>
                          <m:t>𝑃</m:t>
                        </m:r>
                      </m:e>
                    </m:d>
                    <m:r>
                      <a:rPr lang="pt-BR" sz="2400" i="1" baseline="30000">
                        <a:latin typeface="Cambria Math" panose="02040503050406030204" pitchFamily="18" charset="0"/>
                      </a:rPr>
                      <m:t>ß</m:t>
                    </m:r>
                    <m:r>
                      <a:rPr lang="en-US" sz="2400" b="0" i="1" baseline="30000" smtClean="0">
                        <a:latin typeface="Cambria Math"/>
                      </a:rPr>
                      <m:t>𝑛</m:t>
                    </m:r>
                  </m:oMath>
                </a14:m>
                <a:endParaRPr lang="en-US" sz="2400" dirty="0"/>
              </a:p>
            </p:txBody>
          </p:sp>
        </mc:Choice>
        <mc:Fallback xmlns="">
          <p:sp>
            <p:nvSpPr>
              <p:cNvPr id="4" name="TextBox 3"/>
              <p:cNvSpPr txBox="1">
                <a:spLocks noRot="1" noChangeAspect="1" noMove="1" noResize="1" noEditPoints="1" noAdjustHandles="1" noChangeArrowheads="1" noChangeShapeType="1" noTextEdit="1"/>
              </p:cNvSpPr>
              <p:nvPr/>
            </p:nvSpPr>
            <p:spPr>
              <a:xfrm>
                <a:off x="533400" y="1752600"/>
                <a:ext cx="7978877" cy="461665"/>
              </a:xfrm>
              <a:prstGeom prst="rect">
                <a:avLst/>
              </a:prstGeom>
              <a:blipFill rotWithShape="1">
                <a:blip r:embed="rId2"/>
                <a:stretch>
                  <a:fillRect l="-229" b="-18667"/>
                </a:stretch>
              </a:blipFill>
            </p:spPr>
            <p:txBody>
              <a:bodyPr/>
              <a:lstStyle/>
              <a:p>
                <a:r>
                  <a:rPr lang="en-US">
                    <a:noFill/>
                  </a:rPr>
                  <a:t> </a:t>
                </a:r>
              </a:p>
            </p:txBody>
          </p:sp>
        </mc:Fallback>
      </mc:AlternateContent>
      <p:sp>
        <p:nvSpPr>
          <p:cNvPr id="5" name="TextBox 4"/>
          <p:cNvSpPr txBox="1"/>
          <p:nvPr/>
        </p:nvSpPr>
        <p:spPr>
          <a:xfrm>
            <a:off x="533400" y="2667000"/>
            <a:ext cx="8332955" cy="1200329"/>
          </a:xfrm>
          <a:prstGeom prst="rect">
            <a:avLst/>
          </a:prstGeom>
          <a:noFill/>
        </p:spPr>
        <p:txBody>
          <a:bodyPr wrap="square" rtlCol="0">
            <a:spAutoFit/>
          </a:bodyPr>
          <a:lstStyle/>
          <a:p>
            <a:r>
              <a:rPr lang="en-US" sz="2400" b="1" dirty="0" smtClean="0">
                <a:solidFill>
                  <a:schemeClr val="bg2">
                    <a:lumMod val="50000"/>
                  </a:schemeClr>
                </a:solidFill>
                <a:latin typeface="DIN" pitchFamily="2" charset="0"/>
              </a:rPr>
              <a:t>Adjustment of the weights of each variable score minimizing the error (difference between calculated and real volume)</a:t>
            </a:r>
            <a:endParaRPr lang="en-US" sz="2400" b="1" dirty="0">
              <a:solidFill>
                <a:schemeClr val="bg2">
                  <a:lumMod val="50000"/>
                </a:schemeClr>
              </a:solidFill>
            </a:endParaRPr>
          </a:p>
        </p:txBody>
      </p:sp>
      <p:grpSp>
        <p:nvGrpSpPr>
          <p:cNvPr id="6" name="Group 5"/>
          <p:cNvGrpSpPr/>
          <p:nvPr/>
        </p:nvGrpSpPr>
        <p:grpSpPr>
          <a:xfrm>
            <a:off x="152400" y="3993359"/>
            <a:ext cx="8793162" cy="2041389"/>
            <a:chOff x="579438" y="2584450"/>
            <a:chExt cx="8057513" cy="2441575"/>
          </a:xfrm>
        </p:grpSpPr>
        <p:sp>
          <p:nvSpPr>
            <p:cNvPr id="7" name="Oval 2052"/>
            <p:cNvSpPr>
              <a:spLocks noChangeArrowheads="1"/>
            </p:cNvSpPr>
            <p:nvPr/>
          </p:nvSpPr>
          <p:spPr bwMode="auto">
            <a:xfrm>
              <a:off x="598488" y="2617788"/>
              <a:ext cx="1644650" cy="1511300"/>
            </a:xfrm>
            <a:prstGeom prst="ellipse">
              <a:avLst/>
            </a:prstGeom>
            <a:noFill/>
            <a:ln w="76200">
              <a:solidFill>
                <a:schemeClr val="accent3">
                  <a:lumMod val="50000"/>
                </a:schemeClr>
              </a:solidFill>
              <a:round/>
              <a:headEnd/>
              <a:tailEnd/>
            </a:ln>
          </p:spPr>
          <p:txBody>
            <a:bodyPr wrap="none" anchor="ctr"/>
            <a:lstStyle/>
            <a:p>
              <a:pPr algn="ctr"/>
              <a:endParaRPr lang="es-ES" sz="1000" b="0">
                <a:solidFill>
                  <a:schemeClr val="accent2"/>
                </a:solidFill>
                <a:latin typeface="Times New Roman" pitchFamily="18" charset="0"/>
              </a:endParaRPr>
            </a:p>
          </p:txBody>
        </p:sp>
        <p:sp>
          <p:nvSpPr>
            <p:cNvPr id="8" name="Rectangle 2056"/>
            <p:cNvSpPr>
              <a:spLocks noChangeArrowheads="1"/>
            </p:cNvSpPr>
            <p:nvPr/>
          </p:nvSpPr>
          <p:spPr bwMode="auto">
            <a:xfrm>
              <a:off x="579438" y="2911976"/>
              <a:ext cx="1604962" cy="1436404"/>
            </a:xfrm>
            <a:prstGeom prst="rect">
              <a:avLst/>
            </a:prstGeom>
            <a:noFill/>
            <a:ln w="9525">
              <a:noFill/>
              <a:miter lim="800000"/>
              <a:headEnd/>
              <a:tailEnd/>
            </a:ln>
            <a:effectLst/>
          </p:spPr>
          <p:txBody>
            <a:bodyPr lIns="92075" tIns="46038" rIns="92075" bIns="46038">
              <a:spAutoFit/>
            </a:bodyPr>
            <a:lstStyle/>
            <a:p>
              <a:pPr algn="ctr">
                <a:defRPr/>
              </a:pPr>
              <a:r>
                <a:rPr lang="en-US" sz="2000" b="1" dirty="0" smtClean="0">
                  <a:solidFill>
                    <a:schemeClr val="tx1"/>
                  </a:solidFill>
                  <a:effectLst>
                    <a:outerShdw blurRad="38100" dist="38100" dir="2700000" algn="tl">
                      <a:srgbClr val="000000">
                        <a:alpha val="43137"/>
                      </a:srgbClr>
                    </a:outerShdw>
                  </a:effectLst>
                </a:rPr>
                <a:t>Location</a:t>
              </a:r>
            </a:p>
            <a:p>
              <a:pPr algn="ctr">
                <a:defRPr/>
              </a:pPr>
              <a:r>
                <a:rPr lang="en-US" sz="1600" b="1" dirty="0">
                  <a:solidFill>
                    <a:schemeClr val="bg2">
                      <a:lumMod val="50000"/>
                    </a:schemeClr>
                  </a:solidFill>
                  <a:effectLst>
                    <a:outerShdw blurRad="38100" dist="38100" dir="2700000" algn="tl">
                      <a:srgbClr val="000000">
                        <a:alpha val="43137"/>
                      </a:srgbClr>
                    </a:outerShdw>
                  </a:effectLst>
                </a:rPr>
                <a:t>Traffic</a:t>
              </a:r>
            </a:p>
            <a:p>
              <a:pPr algn="ctr">
                <a:defRPr/>
              </a:pPr>
              <a:r>
                <a:rPr lang="en-US" sz="1600" b="1" dirty="0">
                  <a:solidFill>
                    <a:schemeClr val="bg2">
                      <a:lumMod val="50000"/>
                    </a:schemeClr>
                  </a:solidFill>
                  <a:effectLst>
                    <a:outerShdw blurRad="38100" dist="38100" dir="2700000" algn="tl">
                      <a:srgbClr val="000000">
                        <a:alpha val="43137"/>
                      </a:srgbClr>
                    </a:outerShdw>
                  </a:effectLst>
                </a:rPr>
                <a:t>Demand</a:t>
              </a:r>
            </a:p>
            <a:p>
              <a:pPr algn="ctr">
                <a:defRPr/>
              </a:pPr>
              <a:endParaRPr lang="en-US" sz="2000" b="1" dirty="0">
                <a:solidFill>
                  <a:schemeClr val="tx1"/>
                </a:solidFill>
                <a:effectLst>
                  <a:outerShdw blurRad="38100" dist="38100" dir="2700000" algn="tl">
                    <a:srgbClr val="000000">
                      <a:alpha val="43137"/>
                    </a:srgbClr>
                  </a:outerShdw>
                </a:effectLst>
              </a:endParaRPr>
            </a:p>
          </p:txBody>
        </p:sp>
        <p:sp>
          <p:nvSpPr>
            <p:cNvPr id="9" name="Rectangle 2057"/>
            <p:cNvSpPr>
              <a:spLocks noChangeArrowheads="1"/>
            </p:cNvSpPr>
            <p:nvPr/>
          </p:nvSpPr>
          <p:spPr bwMode="auto">
            <a:xfrm>
              <a:off x="1778921" y="3914491"/>
              <a:ext cx="1555432" cy="479314"/>
            </a:xfrm>
            <a:prstGeom prst="rect">
              <a:avLst/>
            </a:prstGeom>
            <a:noFill/>
            <a:ln w="9525">
              <a:noFill/>
              <a:miter lim="800000"/>
              <a:headEnd/>
              <a:tailEnd/>
            </a:ln>
            <a:effectLst/>
          </p:spPr>
          <p:txBody>
            <a:bodyPr wrap="square" lIns="92075" tIns="46038" rIns="92075" bIns="46038">
              <a:spAutoFit/>
            </a:bodyPr>
            <a:lstStyle/>
            <a:p>
              <a:pPr algn="ctr">
                <a:defRPr/>
              </a:pPr>
              <a:r>
                <a:rPr lang="en-US" sz="2000" b="1" dirty="0" smtClean="0">
                  <a:solidFill>
                    <a:schemeClr val="tx1"/>
                  </a:solidFill>
                  <a:effectLst>
                    <a:outerShdw blurRad="38100" dist="38100" dir="2700000" algn="tl">
                      <a:srgbClr val="C0C0C0"/>
                    </a:outerShdw>
                  </a:effectLst>
                </a:rPr>
                <a:t>Investment</a:t>
              </a:r>
              <a:endParaRPr lang="en-US" sz="2000" b="1" dirty="0">
                <a:solidFill>
                  <a:schemeClr val="tx1"/>
                </a:solidFill>
                <a:effectLst>
                  <a:outerShdw blurRad="38100" dist="38100" dir="2700000" algn="tl">
                    <a:srgbClr val="C0C0C0"/>
                  </a:outerShdw>
                </a:effectLst>
              </a:endParaRPr>
            </a:p>
          </p:txBody>
        </p:sp>
        <p:sp>
          <p:nvSpPr>
            <p:cNvPr id="10" name="Rectangle 2058"/>
            <p:cNvSpPr>
              <a:spLocks noChangeArrowheads="1"/>
            </p:cNvSpPr>
            <p:nvPr/>
          </p:nvSpPr>
          <p:spPr bwMode="auto">
            <a:xfrm>
              <a:off x="2895600" y="3180648"/>
              <a:ext cx="1600200" cy="479314"/>
            </a:xfrm>
            <a:prstGeom prst="rect">
              <a:avLst/>
            </a:prstGeom>
            <a:noFill/>
            <a:ln w="9525">
              <a:noFill/>
              <a:miter lim="800000"/>
              <a:headEnd/>
              <a:tailEnd/>
            </a:ln>
            <a:effectLst/>
          </p:spPr>
          <p:txBody>
            <a:bodyPr lIns="92075" tIns="46038" rIns="92075" bIns="46038">
              <a:spAutoFit/>
            </a:bodyPr>
            <a:lstStyle/>
            <a:p>
              <a:pPr algn="ctr">
                <a:defRPr/>
              </a:pPr>
              <a:r>
                <a:rPr lang="en-US" sz="2000" b="1" dirty="0" smtClean="0">
                  <a:solidFill>
                    <a:schemeClr val="tx1"/>
                  </a:solidFill>
                  <a:effectLst>
                    <a:outerShdw blurRad="38100" dist="38100" dir="2700000" algn="tl">
                      <a:srgbClr val="C0C0C0"/>
                    </a:outerShdw>
                  </a:effectLst>
                </a:rPr>
                <a:t>Brand</a:t>
              </a:r>
              <a:endParaRPr lang="en-US" sz="2000" b="1" dirty="0">
                <a:solidFill>
                  <a:schemeClr val="tx1"/>
                </a:solidFill>
                <a:effectLst>
                  <a:outerShdw blurRad="38100" dist="38100" dir="2700000" algn="tl">
                    <a:srgbClr val="C0C0C0"/>
                  </a:outerShdw>
                </a:effectLst>
              </a:endParaRPr>
            </a:p>
          </p:txBody>
        </p:sp>
        <p:sp>
          <p:nvSpPr>
            <p:cNvPr id="11" name="Rectangle 2059"/>
            <p:cNvSpPr>
              <a:spLocks noChangeArrowheads="1"/>
            </p:cNvSpPr>
            <p:nvPr/>
          </p:nvSpPr>
          <p:spPr bwMode="auto">
            <a:xfrm>
              <a:off x="6413702" y="4038600"/>
              <a:ext cx="1178052" cy="847425"/>
            </a:xfrm>
            <a:prstGeom prst="rect">
              <a:avLst/>
            </a:prstGeom>
            <a:noFill/>
            <a:ln w="9525">
              <a:noFill/>
              <a:miter lim="800000"/>
              <a:headEnd/>
              <a:tailEnd/>
            </a:ln>
            <a:effectLst/>
          </p:spPr>
          <p:txBody>
            <a:bodyPr wrap="none" lIns="92075" tIns="46038" rIns="92075" bIns="46038">
              <a:spAutoFit/>
            </a:bodyPr>
            <a:lstStyle/>
            <a:p>
              <a:pPr algn="ctr">
                <a:defRPr/>
              </a:pPr>
              <a:r>
                <a:rPr lang="en-US" sz="2000" b="1" dirty="0" smtClean="0">
                  <a:solidFill>
                    <a:schemeClr val="tx1"/>
                  </a:solidFill>
                </a:rPr>
                <a:t>Business </a:t>
              </a:r>
            </a:p>
            <a:p>
              <a:pPr algn="ctr">
                <a:defRPr/>
              </a:pPr>
              <a:r>
                <a:rPr lang="en-US" sz="2000" b="1" dirty="0" smtClean="0">
                  <a:solidFill>
                    <a:schemeClr val="tx1"/>
                  </a:solidFill>
                </a:rPr>
                <a:t>Practices</a:t>
              </a:r>
              <a:endParaRPr lang="en-US" b="1" dirty="0">
                <a:solidFill>
                  <a:schemeClr val="tx1"/>
                </a:solidFill>
              </a:endParaRPr>
            </a:p>
          </p:txBody>
        </p:sp>
        <p:sp>
          <p:nvSpPr>
            <p:cNvPr id="12" name="Rectangle 2060"/>
            <p:cNvSpPr>
              <a:spLocks noChangeArrowheads="1"/>
            </p:cNvSpPr>
            <p:nvPr/>
          </p:nvSpPr>
          <p:spPr bwMode="auto">
            <a:xfrm>
              <a:off x="5410200" y="2971799"/>
              <a:ext cx="1055688" cy="847425"/>
            </a:xfrm>
            <a:prstGeom prst="rect">
              <a:avLst/>
            </a:prstGeom>
            <a:noFill/>
            <a:ln w="9525">
              <a:noFill/>
              <a:miter lim="800000"/>
              <a:headEnd/>
              <a:tailEnd/>
            </a:ln>
            <a:effectLst/>
          </p:spPr>
          <p:txBody>
            <a:bodyPr lIns="92075" tIns="46038" rIns="92075" bIns="46038">
              <a:spAutoFit/>
            </a:bodyPr>
            <a:lstStyle/>
            <a:p>
              <a:pPr algn="ctr">
                <a:defRPr/>
              </a:pPr>
              <a:r>
                <a:rPr lang="en-US" sz="2000" b="1" dirty="0" smtClean="0">
                  <a:solidFill>
                    <a:schemeClr val="tx1"/>
                  </a:solidFill>
                  <a:effectLst>
                    <a:outerShdw blurRad="38100" dist="38100" dir="2700000" algn="tl">
                      <a:srgbClr val="C0C0C0"/>
                    </a:outerShdw>
                  </a:effectLst>
                </a:rPr>
                <a:t>Local Area</a:t>
              </a:r>
              <a:endParaRPr lang="en-US" sz="2000" b="1" dirty="0">
                <a:solidFill>
                  <a:schemeClr val="tx1"/>
                </a:solidFill>
              </a:endParaRPr>
            </a:p>
          </p:txBody>
        </p:sp>
        <p:sp>
          <p:nvSpPr>
            <p:cNvPr id="13" name="Rectangle 2061"/>
            <p:cNvSpPr>
              <a:spLocks noChangeArrowheads="1"/>
            </p:cNvSpPr>
            <p:nvPr/>
          </p:nvSpPr>
          <p:spPr bwMode="auto">
            <a:xfrm>
              <a:off x="4343400" y="3962400"/>
              <a:ext cx="1019175" cy="479314"/>
            </a:xfrm>
            <a:prstGeom prst="rect">
              <a:avLst/>
            </a:prstGeom>
            <a:noFill/>
            <a:ln w="9525">
              <a:noFill/>
              <a:miter lim="800000"/>
              <a:headEnd/>
              <a:tailEnd/>
            </a:ln>
            <a:effectLst/>
          </p:spPr>
          <p:txBody>
            <a:bodyPr lIns="92075" tIns="46038" rIns="92075" bIns="46038">
              <a:spAutoFit/>
            </a:bodyPr>
            <a:lstStyle/>
            <a:p>
              <a:pPr algn="ctr">
                <a:defRPr/>
              </a:pPr>
              <a:r>
                <a:rPr lang="en-US" sz="2000" b="1" dirty="0" smtClean="0">
                  <a:solidFill>
                    <a:schemeClr val="tx1"/>
                  </a:solidFill>
                  <a:effectLst>
                    <a:outerShdw blurRad="38100" dist="38100" dir="2700000" algn="tl">
                      <a:srgbClr val="C0C0C0"/>
                    </a:outerShdw>
                  </a:effectLst>
                </a:rPr>
                <a:t>Price</a:t>
              </a:r>
              <a:endParaRPr lang="en-US" sz="2000" b="1" dirty="0">
                <a:solidFill>
                  <a:schemeClr val="tx1"/>
                </a:solidFill>
              </a:endParaRPr>
            </a:p>
          </p:txBody>
        </p:sp>
        <p:sp>
          <p:nvSpPr>
            <p:cNvPr id="14" name="Oval 2072"/>
            <p:cNvSpPr>
              <a:spLocks noChangeArrowheads="1"/>
            </p:cNvSpPr>
            <p:nvPr/>
          </p:nvSpPr>
          <p:spPr bwMode="auto">
            <a:xfrm>
              <a:off x="1717675" y="3406775"/>
              <a:ext cx="1644650" cy="1444625"/>
            </a:xfrm>
            <a:prstGeom prst="ellipse">
              <a:avLst/>
            </a:prstGeom>
            <a:noFill/>
            <a:ln w="76200">
              <a:solidFill>
                <a:srgbClr val="FFFF00"/>
              </a:solidFill>
              <a:round/>
              <a:headEnd/>
              <a:tailEnd/>
            </a:ln>
          </p:spPr>
          <p:txBody>
            <a:bodyPr wrap="none" anchor="ctr"/>
            <a:lstStyle/>
            <a:p>
              <a:pPr algn="ctr"/>
              <a:endParaRPr lang="es-ES" sz="1000" b="0">
                <a:solidFill>
                  <a:schemeClr val="accent2"/>
                </a:solidFill>
                <a:latin typeface="Times New Roman" pitchFamily="18" charset="0"/>
              </a:endParaRPr>
            </a:p>
          </p:txBody>
        </p:sp>
        <p:sp>
          <p:nvSpPr>
            <p:cNvPr id="15" name="Oval 2073"/>
            <p:cNvSpPr>
              <a:spLocks noChangeArrowheads="1"/>
            </p:cNvSpPr>
            <p:nvPr/>
          </p:nvSpPr>
          <p:spPr bwMode="auto">
            <a:xfrm>
              <a:off x="2870200" y="2598738"/>
              <a:ext cx="1644650" cy="1511300"/>
            </a:xfrm>
            <a:prstGeom prst="ellipse">
              <a:avLst/>
            </a:prstGeom>
            <a:noFill/>
            <a:ln w="76200">
              <a:solidFill>
                <a:srgbClr val="C00000"/>
              </a:solidFill>
              <a:round/>
              <a:headEnd/>
              <a:tailEnd/>
            </a:ln>
          </p:spPr>
          <p:txBody>
            <a:bodyPr wrap="none" anchor="ctr"/>
            <a:lstStyle/>
            <a:p>
              <a:pPr algn="ctr"/>
              <a:endParaRPr lang="es-ES" sz="1000" b="0">
                <a:solidFill>
                  <a:schemeClr val="accent2"/>
                </a:solidFill>
                <a:latin typeface="Times New Roman" pitchFamily="18" charset="0"/>
              </a:endParaRPr>
            </a:p>
          </p:txBody>
        </p:sp>
        <p:sp>
          <p:nvSpPr>
            <p:cNvPr id="16" name="Oval 2074"/>
            <p:cNvSpPr>
              <a:spLocks noChangeArrowheads="1"/>
            </p:cNvSpPr>
            <p:nvPr/>
          </p:nvSpPr>
          <p:spPr bwMode="auto">
            <a:xfrm>
              <a:off x="4038600" y="3433763"/>
              <a:ext cx="1644650" cy="1444625"/>
            </a:xfrm>
            <a:prstGeom prst="ellipse">
              <a:avLst/>
            </a:prstGeom>
            <a:noFill/>
            <a:ln w="76200">
              <a:solidFill>
                <a:schemeClr val="accent6">
                  <a:lumMod val="75000"/>
                </a:schemeClr>
              </a:solidFill>
              <a:round/>
              <a:headEnd/>
              <a:tailEnd/>
            </a:ln>
          </p:spPr>
          <p:txBody>
            <a:bodyPr wrap="none" anchor="ctr"/>
            <a:lstStyle/>
            <a:p>
              <a:pPr algn="ctr"/>
              <a:endParaRPr lang="es-ES" sz="1000" b="0">
                <a:solidFill>
                  <a:schemeClr val="accent2"/>
                </a:solidFill>
                <a:latin typeface="Times New Roman" pitchFamily="18" charset="0"/>
              </a:endParaRPr>
            </a:p>
          </p:txBody>
        </p:sp>
        <p:sp>
          <p:nvSpPr>
            <p:cNvPr id="17" name="Oval 2075"/>
            <p:cNvSpPr>
              <a:spLocks noChangeArrowheads="1"/>
            </p:cNvSpPr>
            <p:nvPr/>
          </p:nvSpPr>
          <p:spPr bwMode="auto">
            <a:xfrm>
              <a:off x="5151438" y="2584450"/>
              <a:ext cx="1644650" cy="1511300"/>
            </a:xfrm>
            <a:prstGeom prst="ellipse">
              <a:avLst/>
            </a:prstGeom>
            <a:noFill/>
            <a:ln w="76200">
              <a:solidFill>
                <a:schemeClr val="tx2">
                  <a:lumMod val="60000"/>
                  <a:lumOff val="40000"/>
                </a:schemeClr>
              </a:solidFill>
              <a:round/>
              <a:headEnd/>
              <a:tailEnd/>
            </a:ln>
          </p:spPr>
          <p:txBody>
            <a:bodyPr wrap="none" anchor="ctr"/>
            <a:lstStyle/>
            <a:p>
              <a:pPr algn="ctr"/>
              <a:endParaRPr lang="es-ES" sz="1000" b="0">
                <a:solidFill>
                  <a:schemeClr val="accent2"/>
                </a:solidFill>
                <a:latin typeface="Times New Roman" pitchFamily="18" charset="0"/>
              </a:endParaRPr>
            </a:p>
          </p:txBody>
        </p:sp>
        <p:sp>
          <p:nvSpPr>
            <p:cNvPr id="18" name="Oval 2076"/>
            <p:cNvSpPr>
              <a:spLocks noChangeArrowheads="1"/>
            </p:cNvSpPr>
            <p:nvPr/>
          </p:nvSpPr>
          <p:spPr bwMode="auto">
            <a:xfrm>
              <a:off x="6172200" y="3581400"/>
              <a:ext cx="1644650" cy="1444625"/>
            </a:xfrm>
            <a:prstGeom prst="ellipse">
              <a:avLst/>
            </a:prstGeom>
            <a:noFill/>
            <a:ln w="76200">
              <a:solidFill>
                <a:schemeClr val="tx2">
                  <a:lumMod val="60000"/>
                  <a:lumOff val="40000"/>
                </a:schemeClr>
              </a:solidFill>
              <a:round/>
              <a:headEnd/>
              <a:tailEnd/>
            </a:ln>
          </p:spPr>
          <p:txBody>
            <a:bodyPr wrap="none" anchor="ctr"/>
            <a:lstStyle/>
            <a:p>
              <a:pPr algn="ctr"/>
              <a:endParaRPr lang="es-ES" sz="1000" b="0">
                <a:solidFill>
                  <a:schemeClr val="accent2"/>
                </a:solidFill>
                <a:latin typeface="Times New Roman" pitchFamily="18" charset="0"/>
              </a:endParaRPr>
            </a:p>
          </p:txBody>
        </p:sp>
        <p:sp>
          <p:nvSpPr>
            <p:cNvPr id="19" name="Rectangle 2059"/>
            <p:cNvSpPr>
              <a:spLocks noChangeArrowheads="1"/>
            </p:cNvSpPr>
            <p:nvPr/>
          </p:nvSpPr>
          <p:spPr bwMode="auto">
            <a:xfrm>
              <a:off x="7040371" y="3198028"/>
              <a:ext cx="1524000" cy="479314"/>
            </a:xfrm>
            <a:prstGeom prst="rect">
              <a:avLst/>
            </a:prstGeom>
            <a:noFill/>
            <a:ln w="9525">
              <a:noFill/>
              <a:miter lim="800000"/>
              <a:headEnd/>
              <a:tailEnd/>
            </a:ln>
            <a:effectLst/>
          </p:spPr>
          <p:txBody>
            <a:bodyPr wrap="square" lIns="92075" tIns="46038" rIns="92075" bIns="46038">
              <a:spAutoFit/>
            </a:bodyPr>
            <a:lstStyle/>
            <a:p>
              <a:pPr algn="ctr">
                <a:defRPr/>
              </a:pPr>
              <a:r>
                <a:rPr lang="en-US" sz="2000" b="1" dirty="0" smtClean="0">
                  <a:solidFill>
                    <a:schemeClr val="tx1"/>
                  </a:solidFill>
                </a:rPr>
                <a:t>Operation</a:t>
              </a:r>
              <a:endParaRPr lang="en-US" sz="2000" b="1" dirty="0">
                <a:solidFill>
                  <a:schemeClr val="tx1"/>
                </a:solidFill>
              </a:endParaRPr>
            </a:p>
          </p:txBody>
        </p:sp>
        <p:sp>
          <p:nvSpPr>
            <p:cNvPr id="20" name="Oval 2076"/>
            <p:cNvSpPr>
              <a:spLocks noChangeArrowheads="1"/>
            </p:cNvSpPr>
            <p:nvPr/>
          </p:nvSpPr>
          <p:spPr bwMode="auto">
            <a:xfrm>
              <a:off x="6992301" y="2651125"/>
              <a:ext cx="1644650" cy="1444625"/>
            </a:xfrm>
            <a:prstGeom prst="ellipse">
              <a:avLst/>
            </a:prstGeom>
            <a:noFill/>
            <a:ln w="76200">
              <a:solidFill>
                <a:sysClr val="windowText" lastClr="000000"/>
              </a:solidFill>
              <a:round/>
              <a:headEnd/>
              <a:tailEnd/>
            </a:ln>
          </p:spPr>
          <p:txBody>
            <a:bodyPr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s-ES" sz="1000" b="0" i="0" u="none" strike="noStrike" kern="0" cap="none" spc="0" normalizeH="0" baseline="0" noProof="0" smtClean="0">
                <a:ln>
                  <a:noFill/>
                </a:ln>
                <a:solidFill>
                  <a:srgbClr val="C0504D"/>
                </a:solidFill>
                <a:effectLst/>
                <a:uLnTx/>
                <a:uFillTx/>
                <a:latin typeface="Times New Roman" pitchFamily="18" charset="0"/>
              </a:endParaRPr>
            </a:p>
          </p:txBody>
        </p:sp>
      </p:grpSp>
      <p:sp>
        <p:nvSpPr>
          <p:cNvPr id="21" name="Freeform 12"/>
          <p:cNvSpPr>
            <a:spLocks/>
          </p:cNvSpPr>
          <p:nvPr/>
        </p:nvSpPr>
        <p:spPr bwMode="auto">
          <a:xfrm>
            <a:off x="7804939" y="50112"/>
            <a:ext cx="1189999" cy="711888"/>
          </a:xfrm>
          <a:custGeom>
            <a:avLst/>
            <a:gdLst>
              <a:gd name="T0" fmla="*/ 1586 w 2377"/>
              <a:gd name="T1" fmla="*/ 1797 h 1975"/>
              <a:gd name="T2" fmla="*/ 1564 w 2377"/>
              <a:gd name="T3" fmla="*/ 1845 h 1975"/>
              <a:gd name="T4" fmla="*/ 1522 w 2377"/>
              <a:gd name="T5" fmla="*/ 1886 h 1975"/>
              <a:gd name="T6" fmla="*/ 1489 w 2377"/>
              <a:gd name="T7" fmla="*/ 1906 h 1975"/>
              <a:gd name="T8" fmla="*/ 1470 w 2377"/>
              <a:gd name="T9" fmla="*/ 1933 h 1975"/>
              <a:gd name="T10" fmla="*/ 1473 w 2377"/>
              <a:gd name="T11" fmla="*/ 1957 h 1975"/>
              <a:gd name="T12" fmla="*/ 1500 w 2377"/>
              <a:gd name="T13" fmla="*/ 1973 h 1975"/>
              <a:gd name="T14" fmla="*/ 2377 w 2377"/>
              <a:gd name="T15" fmla="*/ 0 h 1975"/>
              <a:gd name="T16" fmla="*/ 395 w 2377"/>
              <a:gd name="T17" fmla="*/ 855 h 1975"/>
              <a:gd name="T18" fmla="*/ 390 w 2377"/>
              <a:gd name="T19" fmla="*/ 886 h 1975"/>
              <a:gd name="T20" fmla="*/ 371 w 2377"/>
              <a:gd name="T21" fmla="*/ 907 h 1975"/>
              <a:gd name="T22" fmla="*/ 346 w 2377"/>
              <a:gd name="T23" fmla="*/ 904 h 1975"/>
              <a:gd name="T24" fmla="*/ 320 w 2377"/>
              <a:gd name="T25" fmla="*/ 877 h 1975"/>
              <a:gd name="T26" fmla="*/ 298 w 2377"/>
              <a:gd name="T27" fmla="*/ 842 h 1975"/>
              <a:gd name="T28" fmla="*/ 254 w 2377"/>
              <a:gd name="T29" fmla="*/ 806 h 1975"/>
              <a:gd name="T30" fmla="*/ 201 w 2377"/>
              <a:gd name="T31" fmla="*/ 788 h 1975"/>
              <a:gd name="T32" fmla="*/ 148 w 2377"/>
              <a:gd name="T33" fmla="*/ 792 h 1975"/>
              <a:gd name="T34" fmla="*/ 83 w 2377"/>
              <a:gd name="T35" fmla="*/ 827 h 1975"/>
              <a:gd name="T36" fmla="*/ 32 w 2377"/>
              <a:gd name="T37" fmla="*/ 888 h 1975"/>
              <a:gd name="T38" fmla="*/ 5 w 2377"/>
              <a:gd name="T39" fmla="*/ 970 h 1975"/>
              <a:gd name="T40" fmla="*/ 2 w 2377"/>
              <a:gd name="T41" fmla="*/ 1040 h 1975"/>
              <a:gd name="T42" fmla="*/ 23 w 2377"/>
              <a:gd name="T43" fmla="*/ 1126 h 1975"/>
              <a:gd name="T44" fmla="*/ 68 w 2377"/>
              <a:gd name="T45" fmla="*/ 1193 h 1975"/>
              <a:gd name="T46" fmla="*/ 130 w 2377"/>
              <a:gd name="T47" fmla="*/ 1236 h 1975"/>
              <a:gd name="T48" fmla="*/ 184 w 2377"/>
              <a:gd name="T49" fmla="*/ 1245 h 1975"/>
              <a:gd name="T50" fmla="*/ 243 w 2377"/>
              <a:gd name="T51" fmla="*/ 1233 h 1975"/>
              <a:gd name="T52" fmla="*/ 283 w 2377"/>
              <a:gd name="T53" fmla="*/ 1206 h 1975"/>
              <a:gd name="T54" fmla="*/ 314 w 2377"/>
              <a:gd name="T55" fmla="*/ 1166 h 1975"/>
              <a:gd name="T56" fmla="*/ 340 w 2377"/>
              <a:gd name="T57" fmla="*/ 1133 h 1975"/>
              <a:gd name="T58" fmla="*/ 365 w 2377"/>
              <a:gd name="T59" fmla="*/ 1124 h 1975"/>
              <a:gd name="T60" fmla="*/ 388 w 2377"/>
              <a:gd name="T61" fmla="*/ 1139 h 1975"/>
              <a:gd name="T62" fmla="*/ 395 w 2377"/>
              <a:gd name="T63" fmla="*/ 1178 h 1975"/>
              <a:gd name="T64" fmla="*/ 1199 w 2377"/>
              <a:gd name="T65" fmla="*/ 1975 h 1975"/>
              <a:gd name="T66" fmla="*/ 1229 w 2377"/>
              <a:gd name="T67" fmla="*/ 1970 h 1975"/>
              <a:gd name="T68" fmla="*/ 1250 w 2377"/>
              <a:gd name="T69" fmla="*/ 1951 h 1975"/>
              <a:gd name="T70" fmla="*/ 1247 w 2377"/>
              <a:gd name="T71" fmla="*/ 1925 h 1975"/>
              <a:gd name="T72" fmla="*/ 1222 w 2377"/>
              <a:gd name="T73" fmla="*/ 1900 h 1975"/>
              <a:gd name="T74" fmla="*/ 1186 w 2377"/>
              <a:gd name="T75" fmla="*/ 1878 h 1975"/>
              <a:gd name="T76" fmla="*/ 1150 w 2377"/>
              <a:gd name="T77" fmla="*/ 1834 h 1975"/>
              <a:gd name="T78" fmla="*/ 1132 w 2377"/>
              <a:gd name="T79" fmla="*/ 1780 h 1975"/>
              <a:gd name="T80" fmla="*/ 1135 w 2377"/>
              <a:gd name="T81" fmla="*/ 1728 h 1975"/>
              <a:gd name="T82" fmla="*/ 1169 w 2377"/>
              <a:gd name="T83" fmla="*/ 1662 h 1975"/>
              <a:gd name="T84" fmla="*/ 1232 w 2377"/>
              <a:gd name="T85" fmla="*/ 1611 h 1975"/>
              <a:gd name="T86" fmla="*/ 1314 w 2377"/>
              <a:gd name="T87" fmla="*/ 1585 h 1975"/>
              <a:gd name="T88" fmla="*/ 1383 w 2377"/>
              <a:gd name="T89" fmla="*/ 1582 h 1975"/>
              <a:gd name="T90" fmla="*/ 1470 w 2377"/>
              <a:gd name="T91" fmla="*/ 1602 h 1975"/>
              <a:gd name="T92" fmla="*/ 1537 w 2377"/>
              <a:gd name="T93" fmla="*/ 1647 h 1975"/>
              <a:gd name="T94" fmla="*/ 1579 w 2377"/>
              <a:gd name="T95" fmla="*/ 1710 h 1975"/>
              <a:gd name="T96" fmla="*/ 1589 w 2377"/>
              <a:gd name="T97" fmla="*/ 1764 h 1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77" h="1975">
                <a:moveTo>
                  <a:pt x="1589" y="1764"/>
                </a:moveTo>
                <a:lnTo>
                  <a:pt x="1589" y="1764"/>
                </a:lnTo>
                <a:lnTo>
                  <a:pt x="1588" y="1780"/>
                </a:lnTo>
                <a:lnTo>
                  <a:pt x="1586" y="1797"/>
                </a:lnTo>
                <a:lnTo>
                  <a:pt x="1582" y="1810"/>
                </a:lnTo>
                <a:lnTo>
                  <a:pt x="1577" y="1822"/>
                </a:lnTo>
                <a:lnTo>
                  <a:pt x="1571" y="1834"/>
                </a:lnTo>
                <a:lnTo>
                  <a:pt x="1564" y="1845"/>
                </a:lnTo>
                <a:lnTo>
                  <a:pt x="1556" y="1855"/>
                </a:lnTo>
                <a:lnTo>
                  <a:pt x="1549" y="1863"/>
                </a:lnTo>
                <a:lnTo>
                  <a:pt x="1534" y="1878"/>
                </a:lnTo>
                <a:lnTo>
                  <a:pt x="1522" y="1886"/>
                </a:lnTo>
                <a:lnTo>
                  <a:pt x="1509" y="1894"/>
                </a:lnTo>
                <a:lnTo>
                  <a:pt x="1509" y="1894"/>
                </a:lnTo>
                <a:lnTo>
                  <a:pt x="1498" y="1900"/>
                </a:lnTo>
                <a:lnTo>
                  <a:pt x="1489" y="1906"/>
                </a:lnTo>
                <a:lnTo>
                  <a:pt x="1483" y="1912"/>
                </a:lnTo>
                <a:lnTo>
                  <a:pt x="1477" y="1919"/>
                </a:lnTo>
                <a:lnTo>
                  <a:pt x="1473" y="1925"/>
                </a:lnTo>
                <a:lnTo>
                  <a:pt x="1470" y="1933"/>
                </a:lnTo>
                <a:lnTo>
                  <a:pt x="1468" y="1939"/>
                </a:lnTo>
                <a:lnTo>
                  <a:pt x="1468" y="1945"/>
                </a:lnTo>
                <a:lnTo>
                  <a:pt x="1470" y="1951"/>
                </a:lnTo>
                <a:lnTo>
                  <a:pt x="1473" y="1957"/>
                </a:lnTo>
                <a:lnTo>
                  <a:pt x="1477" y="1963"/>
                </a:lnTo>
                <a:lnTo>
                  <a:pt x="1483" y="1967"/>
                </a:lnTo>
                <a:lnTo>
                  <a:pt x="1491" y="1970"/>
                </a:lnTo>
                <a:lnTo>
                  <a:pt x="1500" y="1973"/>
                </a:lnTo>
                <a:lnTo>
                  <a:pt x="1509" y="1975"/>
                </a:lnTo>
                <a:lnTo>
                  <a:pt x="1521" y="1975"/>
                </a:lnTo>
                <a:lnTo>
                  <a:pt x="2377" y="1975"/>
                </a:lnTo>
                <a:lnTo>
                  <a:pt x="2377" y="0"/>
                </a:lnTo>
                <a:lnTo>
                  <a:pt x="398" y="0"/>
                </a:lnTo>
                <a:lnTo>
                  <a:pt x="398" y="454"/>
                </a:lnTo>
                <a:lnTo>
                  <a:pt x="395" y="454"/>
                </a:lnTo>
                <a:lnTo>
                  <a:pt x="395" y="855"/>
                </a:lnTo>
                <a:lnTo>
                  <a:pt x="395" y="855"/>
                </a:lnTo>
                <a:lnTo>
                  <a:pt x="395" y="867"/>
                </a:lnTo>
                <a:lnTo>
                  <a:pt x="393" y="877"/>
                </a:lnTo>
                <a:lnTo>
                  <a:pt x="390" y="886"/>
                </a:lnTo>
                <a:lnTo>
                  <a:pt x="388" y="894"/>
                </a:lnTo>
                <a:lnTo>
                  <a:pt x="383" y="900"/>
                </a:lnTo>
                <a:lnTo>
                  <a:pt x="377" y="904"/>
                </a:lnTo>
                <a:lnTo>
                  <a:pt x="371" y="907"/>
                </a:lnTo>
                <a:lnTo>
                  <a:pt x="365" y="909"/>
                </a:lnTo>
                <a:lnTo>
                  <a:pt x="359" y="909"/>
                </a:lnTo>
                <a:lnTo>
                  <a:pt x="353" y="907"/>
                </a:lnTo>
                <a:lnTo>
                  <a:pt x="346" y="904"/>
                </a:lnTo>
                <a:lnTo>
                  <a:pt x="340" y="900"/>
                </a:lnTo>
                <a:lnTo>
                  <a:pt x="332" y="894"/>
                </a:lnTo>
                <a:lnTo>
                  <a:pt x="326" y="886"/>
                </a:lnTo>
                <a:lnTo>
                  <a:pt x="320" y="877"/>
                </a:lnTo>
                <a:lnTo>
                  <a:pt x="314" y="867"/>
                </a:lnTo>
                <a:lnTo>
                  <a:pt x="314" y="867"/>
                </a:lnTo>
                <a:lnTo>
                  <a:pt x="307" y="855"/>
                </a:lnTo>
                <a:lnTo>
                  <a:pt x="298" y="842"/>
                </a:lnTo>
                <a:lnTo>
                  <a:pt x="283" y="827"/>
                </a:lnTo>
                <a:lnTo>
                  <a:pt x="275" y="819"/>
                </a:lnTo>
                <a:lnTo>
                  <a:pt x="265" y="813"/>
                </a:lnTo>
                <a:lnTo>
                  <a:pt x="254" y="806"/>
                </a:lnTo>
                <a:lnTo>
                  <a:pt x="243" y="800"/>
                </a:lnTo>
                <a:lnTo>
                  <a:pt x="231" y="795"/>
                </a:lnTo>
                <a:lnTo>
                  <a:pt x="217" y="791"/>
                </a:lnTo>
                <a:lnTo>
                  <a:pt x="201" y="788"/>
                </a:lnTo>
                <a:lnTo>
                  <a:pt x="184" y="788"/>
                </a:lnTo>
                <a:lnTo>
                  <a:pt x="184" y="788"/>
                </a:lnTo>
                <a:lnTo>
                  <a:pt x="166" y="788"/>
                </a:lnTo>
                <a:lnTo>
                  <a:pt x="148" y="792"/>
                </a:lnTo>
                <a:lnTo>
                  <a:pt x="130" y="797"/>
                </a:lnTo>
                <a:lnTo>
                  <a:pt x="112" y="806"/>
                </a:lnTo>
                <a:lnTo>
                  <a:pt x="98" y="815"/>
                </a:lnTo>
                <a:lnTo>
                  <a:pt x="83" y="827"/>
                </a:lnTo>
                <a:lnTo>
                  <a:pt x="68" y="840"/>
                </a:lnTo>
                <a:lnTo>
                  <a:pt x="54" y="855"/>
                </a:lnTo>
                <a:lnTo>
                  <a:pt x="42" y="870"/>
                </a:lnTo>
                <a:lnTo>
                  <a:pt x="32" y="888"/>
                </a:lnTo>
                <a:lnTo>
                  <a:pt x="23" y="907"/>
                </a:lnTo>
                <a:lnTo>
                  <a:pt x="15" y="927"/>
                </a:lnTo>
                <a:lnTo>
                  <a:pt x="9" y="948"/>
                </a:lnTo>
                <a:lnTo>
                  <a:pt x="5" y="970"/>
                </a:lnTo>
                <a:lnTo>
                  <a:pt x="2" y="993"/>
                </a:lnTo>
                <a:lnTo>
                  <a:pt x="0" y="1016"/>
                </a:lnTo>
                <a:lnTo>
                  <a:pt x="0" y="1016"/>
                </a:lnTo>
                <a:lnTo>
                  <a:pt x="2" y="1040"/>
                </a:lnTo>
                <a:lnTo>
                  <a:pt x="5" y="1063"/>
                </a:lnTo>
                <a:lnTo>
                  <a:pt x="9" y="1085"/>
                </a:lnTo>
                <a:lnTo>
                  <a:pt x="15" y="1106"/>
                </a:lnTo>
                <a:lnTo>
                  <a:pt x="23" y="1126"/>
                </a:lnTo>
                <a:lnTo>
                  <a:pt x="32" y="1145"/>
                </a:lnTo>
                <a:lnTo>
                  <a:pt x="42" y="1163"/>
                </a:lnTo>
                <a:lnTo>
                  <a:pt x="54" y="1179"/>
                </a:lnTo>
                <a:lnTo>
                  <a:pt x="68" y="1193"/>
                </a:lnTo>
                <a:lnTo>
                  <a:pt x="83" y="1206"/>
                </a:lnTo>
                <a:lnTo>
                  <a:pt x="98" y="1218"/>
                </a:lnTo>
                <a:lnTo>
                  <a:pt x="112" y="1227"/>
                </a:lnTo>
                <a:lnTo>
                  <a:pt x="130" y="1236"/>
                </a:lnTo>
                <a:lnTo>
                  <a:pt x="148" y="1241"/>
                </a:lnTo>
                <a:lnTo>
                  <a:pt x="166" y="1245"/>
                </a:lnTo>
                <a:lnTo>
                  <a:pt x="184" y="1245"/>
                </a:lnTo>
                <a:lnTo>
                  <a:pt x="184" y="1245"/>
                </a:lnTo>
                <a:lnTo>
                  <a:pt x="201" y="1245"/>
                </a:lnTo>
                <a:lnTo>
                  <a:pt x="217" y="1242"/>
                </a:lnTo>
                <a:lnTo>
                  <a:pt x="231" y="1239"/>
                </a:lnTo>
                <a:lnTo>
                  <a:pt x="243" y="1233"/>
                </a:lnTo>
                <a:lnTo>
                  <a:pt x="254" y="1227"/>
                </a:lnTo>
                <a:lnTo>
                  <a:pt x="265" y="1220"/>
                </a:lnTo>
                <a:lnTo>
                  <a:pt x="275" y="1214"/>
                </a:lnTo>
                <a:lnTo>
                  <a:pt x="283" y="1206"/>
                </a:lnTo>
                <a:lnTo>
                  <a:pt x="298" y="1191"/>
                </a:lnTo>
                <a:lnTo>
                  <a:pt x="307" y="1178"/>
                </a:lnTo>
                <a:lnTo>
                  <a:pt x="314" y="1166"/>
                </a:lnTo>
                <a:lnTo>
                  <a:pt x="314" y="1166"/>
                </a:lnTo>
                <a:lnTo>
                  <a:pt x="320" y="1155"/>
                </a:lnTo>
                <a:lnTo>
                  <a:pt x="326" y="1147"/>
                </a:lnTo>
                <a:lnTo>
                  <a:pt x="332" y="1139"/>
                </a:lnTo>
                <a:lnTo>
                  <a:pt x="340" y="1133"/>
                </a:lnTo>
                <a:lnTo>
                  <a:pt x="346" y="1129"/>
                </a:lnTo>
                <a:lnTo>
                  <a:pt x="353" y="1126"/>
                </a:lnTo>
                <a:lnTo>
                  <a:pt x="359" y="1124"/>
                </a:lnTo>
                <a:lnTo>
                  <a:pt x="365" y="1124"/>
                </a:lnTo>
                <a:lnTo>
                  <a:pt x="371" y="1126"/>
                </a:lnTo>
                <a:lnTo>
                  <a:pt x="377" y="1129"/>
                </a:lnTo>
                <a:lnTo>
                  <a:pt x="383" y="1133"/>
                </a:lnTo>
                <a:lnTo>
                  <a:pt x="388" y="1139"/>
                </a:lnTo>
                <a:lnTo>
                  <a:pt x="390" y="1147"/>
                </a:lnTo>
                <a:lnTo>
                  <a:pt x="393" y="1155"/>
                </a:lnTo>
                <a:lnTo>
                  <a:pt x="395" y="1166"/>
                </a:lnTo>
                <a:lnTo>
                  <a:pt x="395" y="1178"/>
                </a:lnTo>
                <a:lnTo>
                  <a:pt x="395" y="1429"/>
                </a:lnTo>
                <a:lnTo>
                  <a:pt x="398" y="1429"/>
                </a:lnTo>
                <a:lnTo>
                  <a:pt x="398" y="1975"/>
                </a:lnTo>
                <a:lnTo>
                  <a:pt x="1199" y="1975"/>
                </a:lnTo>
                <a:lnTo>
                  <a:pt x="1199" y="1975"/>
                </a:lnTo>
                <a:lnTo>
                  <a:pt x="1211" y="1975"/>
                </a:lnTo>
                <a:lnTo>
                  <a:pt x="1220" y="1973"/>
                </a:lnTo>
                <a:lnTo>
                  <a:pt x="1229" y="1970"/>
                </a:lnTo>
                <a:lnTo>
                  <a:pt x="1237" y="1967"/>
                </a:lnTo>
                <a:lnTo>
                  <a:pt x="1242" y="1963"/>
                </a:lnTo>
                <a:lnTo>
                  <a:pt x="1247" y="1957"/>
                </a:lnTo>
                <a:lnTo>
                  <a:pt x="1250" y="1951"/>
                </a:lnTo>
                <a:lnTo>
                  <a:pt x="1251" y="1945"/>
                </a:lnTo>
                <a:lnTo>
                  <a:pt x="1251" y="1939"/>
                </a:lnTo>
                <a:lnTo>
                  <a:pt x="1250" y="1933"/>
                </a:lnTo>
                <a:lnTo>
                  <a:pt x="1247" y="1925"/>
                </a:lnTo>
                <a:lnTo>
                  <a:pt x="1242" y="1919"/>
                </a:lnTo>
                <a:lnTo>
                  <a:pt x="1238" y="1912"/>
                </a:lnTo>
                <a:lnTo>
                  <a:pt x="1231" y="1906"/>
                </a:lnTo>
                <a:lnTo>
                  <a:pt x="1222" y="1900"/>
                </a:lnTo>
                <a:lnTo>
                  <a:pt x="1211" y="1894"/>
                </a:lnTo>
                <a:lnTo>
                  <a:pt x="1211" y="1894"/>
                </a:lnTo>
                <a:lnTo>
                  <a:pt x="1198" y="1886"/>
                </a:lnTo>
                <a:lnTo>
                  <a:pt x="1186" y="1878"/>
                </a:lnTo>
                <a:lnTo>
                  <a:pt x="1171" y="1863"/>
                </a:lnTo>
                <a:lnTo>
                  <a:pt x="1163" y="1855"/>
                </a:lnTo>
                <a:lnTo>
                  <a:pt x="1156" y="1845"/>
                </a:lnTo>
                <a:lnTo>
                  <a:pt x="1150" y="1834"/>
                </a:lnTo>
                <a:lnTo>
                  <a:pt x="1142" y="1822"/>
                </a:lnTo>
                <a:lnTo>
                  <a:pt x="1138" y="1810"/>
                </a:lnTo>
                <a:lnTo>
                  <a:pt x="1133" y="1797"/>
                </a:lnTo>
                <a:lnTo>
                  <a:pt x="1132" y="1780"/>
                </a:lnTo>
                <a:lnTo>
                  <a:pt x="1130" y="1764"/>
                </a:lnTo>
                <a:lnTo>
                  <a:pt x="1130" y="1764"/>
                </a:lnTo>
                <a:lnTo>
                  <a:pt x="1132" y="1746"/>
                </a:lnTo>
                <a:lnTo>
                  <a:pt x="1135" y="1728"/>
                </a:lnTo>
                <a:lnTo>
                  <a:pt x="1141" y="1710"/>
                </a:lnTo>
                <a:lnTo>
                  <a:pt x="1148" y="1692"/>
                </a:lnTo>
                <a:lnTo>
                  <a:pt x="1159" y="1677"/>
                </a:lnTo>
                <a:lnTo>
                  <a:pt x="1169" y="1662"/>
                </a:lnTo>
                <a:lnTo>
                  <a:pt x="1183" y="1647"/>
                </a:lnTo>
                <a:lnTo>
                  <a:pt x="1198" y="1634"/>
                </a:lnTo>
                <a:lnTo>
                  <a:pt x="1214" y="1622"/>
                </a:lnTo>
                <a:lnTo>
                  <a:pt x="1232" y="1611"/>
                </a:lnTo>
                <a:lnTo>
                  <a:pt x="1250" y="1602"/>
                </a:lnTo>
                <a:lnTo>
                  <a:pt x="1271" y="1595"/>
                </a:lnTo>
                <a:lnTo>
                  <a:pt x="1292" y="1589"/>
                </a:lnTo>
                <a:lnTo>
                  <a:pt x="1314" y="1585"/>
                </a:lnTo>
                <a:lnTo>
                  <a:pt x="1337" y="1582"/>
                </a:lnTo>
                <a:lnTo>
                  <a:pt x="1361" y="1580"/>
                </a:lnTo>
                <a:lnTo>
                  <a:pt x="1361" y="1580"/>
                </a:lnTo>
                <a:lnTo>
                  <a:pt x="1383" y="1582"/>
                </a:lnTo>
                <a:lnTo>
                  <a:pt x="1405" y="1585"/>
                </a:lnTo>
                <a:lnTo>
                  <a:pt x="1428" y="1589"/>
                </a:lnTo>
                <a:lnTo>
                  <a:pt x="1449" y="1595"/>
                </a:lnTo>
                <a:lnTo>
                  <a:pt x="1470" y="1602"/>
                </a:lnTo>
                <a:lnTo>
                  <a:pt x="1488" y="1611"/>
                </a:lnTo>
                <a:lnTo>
                  <a:pt x="1506" y="1622"/>
                </a:lnTo>
                <a:lnTo>
                  <a:pt x="1522" y="1634"/>
                </a:lnTo>
                <a:lnTo>
                  <a:pt x="1537" y="1647"/>
                </a:lnTo>
                <a:lnTo>
                  <a:pt x="1550" y="1662"/>
                </a:lnTo>
                <a:lnTo>
                  <a:pt x="1561" y="1677"/>
                </a:lnTo>
                <a:lnTo>
                  <a:pt x="1571" y="1692"/>
                </a:lnTo>
                <a:lnTo>
                  <a:pt x="1579" y="1710"/>
                </a:lnTo>
                <a:lnTo>
                  <a:pt x="1585" y="1728"/>
                </a:lnTo>
                <a:lnTo>
                  <a:pt x="1588" y="1746"/>
                </a:lnTo>
                <a:lnTo>
                  <a:pt x="1589" y="1764"/>
                </a:lnTo>
                <a:lnTo>
                  <a:pt x="1589" y="1764"/>
                </a:lnTo>
                <a:close/>
              </a:path>
            </a:pathLst>
          </a:custGeom>
          <a:solidFill>
            <a:schemeClr val="accent6">
              <a:lumMod val="75000"/>
            </a:schemeClr>
          </a:solidFill>
          <a:ln w="28575">
            <a:noFill/>
            <a:prstDash val="solid"/>
            <a:round/>
            <a:headEnd/>
            <a:tailEnd/>
          </a:ln>
        </p:spPr>
        <p:txBody>
          <a:bodyPr lIns="360000" anchor="ctr"/>
          <a:lstStyle/>
          <a:p>
            <a:pPr algn="ctr">
              <a:defRPr/>
            </a:pPr>
            <a:r>
              <a:rPr lang="en-US" sz="700" b="1" dirty="0" smtClean="0">
                <a:latin typeface="Arial Rounded MT Bold" panose="020F0704030504030204" pitchFamily="34" charset="0"/>
                <a:cs typeface="Arial" charset="0"/>
              </a:rPr>
              <a:t>Calibrates</a:t>
            </a:r>
            <a:endParaRPr lang="en-US" sz="700" b="1" dirty="0">
              <a:latin typeface="Arial Rounded MT Bold" panose="020F0704030504030204" pitchFamily="34" charset="0"/>
              <a:cs typeface="Arial" charset="0"/>
            </a:endParaRPr>
          </a:p>
          <a:p>
            <a:pPr algn="ctr">
              <a:defRPr/>
            </a:pPr>
            <a:r>
              <a:rPr lang="en-US" sz="700" b="1" dirty="0">
                <a:latin typeface="Arial Rounded MT Bold" panose="020F0704030504030204" pitchFamily="34" charset="0"/>
                <a:cs typeface="Arial" charset="0"/>
              </a:rPr>
              <a:t>Consumer</a:t>
            </a:r>
          </a:p>
          <a:p>
            <a:pPr algn="ctr">
              <a:defRPr/>
            </a:pPr>
            <a:r>
              <a:rPr lang="en-US" sz="700" b="1" dirty="0">
                <a:latin typeface="Arial Rounded MT Bold" panose="020F0704030504030204" pitchFamily="34" charset="0"/>
                <a:cs typeface="Arial" charset="0"/>
              </a:rPr>
              <a:t>Behavior</a:t>
            </a:r>
            <a:endParaRPr lang="en-GB" sz="700" b="1" dirty="0">
              <a:latin typeface="Arial Rounded MT Bold" panose="020F0704030504030204" pitchFamily="34" charset="0"/>
              <a:cs typeface="Arial" charset="0"/>
            </a:endParaRPr>
          </a:p>
        </p:txBody>
      </p:sp>
    </p:spTree>
    <p:extLst>
      <p:ext uri="{BB962C8B-B14F-4D97-AF65-F5344CB8AC3E}">
        <p14:creationId xmlns:p14="http://schemas.microsoft.com/office/powerpoint/2010/main" val="18784702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46037"/>
            <a:ext cx="7334156" cy="715963"/>
          </a:xfrm>
        </p:spPr>
        <p:txBody>
          <a:bodyPr>
            <a:normAutofit/>
          </a:bodyPr>
          <a:lstStyle/>
          <a:p>
            <a:r>
              <a:rPr lang="es-HN" sz="3200" b="1" dirty="0" err="1" smtClean="0"/>
              <a:t>Calibrate</a:t>
            </a:r>
            <a:r>
              <a:rPr lang="es-HN" sz="3200" b="1" dirty="0" smtClean="0"/>
              <a:t> local </a:t>
            </a:r>
            <a:r>
              <a:rPr lang="es-HN" sz="3200" b="1" dirty="0" err="1" smtClean="0"/>
              <a:t>preferences</a:t>
            </a:r>
            <a:r>
              <a:rPr lang="es-HN" sz="3200" b="1" dirty="0" smtClean="0"/>
              <a:t>…</a:t>
            </a:r>
          </a:p>
        </p:txBody>
      </p:sp>
      <p:sp>
        <p:nvSpPr>
          <p:cNvPr id="31747" name="Rectangle 3"/>
          <p:cNvSpPr>
            <a:spLocks noGrp="1" noChangeArrowheads="1"/>
          </p:cNvSpPr>
          <p:nvPr>
            <p:ph sz="half" idx="1"/>
          </p:nvPr>
        </p:nvSpPr>
        <p:spPr/>
        <p:txBody>
          <a:bodyPr>
            <a:normAutofit/>
          </a:bodyPr>
          <a:lstStyle/>
          <a:p>
            <a:r>
              <a:rPr lang="es-ES" dirty="0" err="1" smtClean="0"/>
              <a:t>Demand</a:t>
            </a:r>
            <a:r>
              <a:rPr lang="el-GR" sz="3600" b="1" baseline="30000" dirty="0" smtClean="0">
                <a:solidFill>
                  <a:schemeClr val="bg2">
                    <a:lumMod val="50000"/>
                  </a:schemeClr>
                </a:solidFill>
              </a:rPr>
              <a:t>α</a:t>
            </a:r>
            <a:r>
              <a:rPr lang="en-US" sz="3200" baseline="30000" dirty="0" smtClean="0"/>
              <a:t>1</a:t>
            </a:r>
            <a:endParaRPr lang="es-ES" sz="3200" baseline="30000" dirty="0" smtClean="0"/>
          </a:p>
          <a:p>
            <a:r>
              <a:rPr lang="es-ES" dirty="0" err="1" smtClean="0"/>
              <a:t>Traffic</a:t>
            </a:r>
            <a:r>
              <a:rPr lang="el-GR" dirty="0" smtClean="0"/>
              <a:t> </a:t>
            </a:r>
            <a:r>
              <a:rPr lang="el-GR" sz="3600" b="1" baseline="30000" dirty="0" smtClean="0">
                <a:solidFill>
                  <a:schemeClr val="bg2">
                    <a:lumMod val="50000"/>
                  </a:schemeClr>
                </a:solidFill>
              </a:rPr>
              <a:t>α</a:t>
            </a:r>
            <a:r>
              <a:rPr lang="en-US" sz="3200" baseline="30000" dirty="0" smtClean="0"/>
              <a:t>2</a:t>
            </a:r>
            <a:endParaRPr lang="es-ES" sz="3200" baseline="30000" dirty="0" smtClean="0"/>
          </a:p>
          <a:p>
            <a:r>
              <a:rPr lang="es-ES" dirty="0" err="1" smtClean="0"/>
              <a:t>Investment</a:t>
            </a:r>
            <a:r>
              <a:rPr lang="el-GR" sz="3600" b="1" baseline="30000" dirty="0" smtClean="0">
                <a:solidFill>
                  <a:schemeClr val="bg2">
                    <a:lumMod val="50000"/>
                  </a:schemeClr>
                </a:solidFill>
              </a:rPr>
              <a:t>α</a:t>
            </a:r>
            <a:r>
              <a:rPr lang="en-US" sz="3200" baseline="30000" dirty="0" smtClean="0"/>
              <a:t>3</a:t>
            </a:r>
            <a:endParaRPr lang="es-ES" sz="3200" baseline="30000" dirty="0" smtClean="0"/>
          </a:p>
          <a:p>
            <a:r>
              <a:rPr lang="en-US" dirty="0" err="1" smtClean="0"/>
              <a:t>Merch</a:t>
            </a:r>
            <a:r>
              <a:rPr lang="el-GR" sz="3600" b="1" baseline="30000" dirty="0" smtClean="0">
                <a:solidFill>
                  <a:schemeClr val="bg2">
                    <a:lumMod val="50000"/>
                  </a:schemeClr>
                </a:solidFill>
              </a:rPr>
              <a:t>α</a:t>
            </a:r>
            <a:r>
              <a:rPr lang="en-US" sz="3200" baseline="30000" dirty="0" smtClean="0"/>
              <a:t>4</a:t>
            </a:r>
            <a:endParaRPr lang="es-ES" sz="3200" baseline="30000" dirty="0" smtClean="0"/>
          </a:p>
          <a:p>
            <a:r>
              <a:rPr lang="es-ES" dirty="0" smtClean="0"/>
              <a:t>Price</a:t>
            </a:r>
            <a:r>
              <a:rPr lang="el-GR" dirty="0" smtClean="0"/>
              <a:t> </a:t>
            </a:r>
            <a:r>
              <a:rPr lang="el-GR" sz="3600" b="1" baseline="30000" dirty="0" smtClean="0">
                <a:solidFill>
                  <a:schemeClr val="bg2">
                    <a:lumMod val="50000"/>
                  </a:schemeClr>
                </a:solidFill>
              </a:rPr>
              <a:t>α</a:t>
            </a:r>
            <a:r>
              <a:rPr lang="en-US" sz="3200" baseline="30000" dirty="0" smtClean="0"/>
              <a:t>5</a:t>
            </a:r>
          </a:p>
          <a:p>
            <a:endParaRPr lang="en-US" dirty="0" smtClean="0"/>
          </a:p>
          <a:p>
            <a:endParaRPr lang="en-US" dirty="0"/>
          </a:p>
          <a:p>
            <a:endParaRPr lang="en-US" dirty="0"/>
          </a:p>
          <a:p>
            <a:r>
              <a:rPr lang="en-US" dirty="0" smtClean="0"/>
              <a:t> </a:t>
            </a:r>
            <a:r>
              <a:rPr lang="en-US" b="1" dirty="0" smtClean="0"/>
              <a:t>Volume 1</a:t>
            </a:r>
          </a:p>
          <a:p>
            <a:endParaRPr lang="en-US" dirty="0" smtClean="0"/>
          </a:p>
          <a:p>
            <a:endParaRPr lang="en-US" dirty="0" smtClean="0"/>
          </a:p>
          <a:p>
            <a:endParaRPr lang="en-US" dirty="0" smtClean="0"/>
          </a:p>
          <a:p>
            <a:endParaRPr lang="en-US" dirty="0" smtClean="0"/>
          </a:p>
        </p:txBody>
      </p:sp>
      <p:sp>
        <p:nvSpPr>
          <p:cNvPr id="361489" name="Rectangle 17"/>
          <p:cNvSpPr>
            <a:spLocks noChangeArrowheads="1"/>
          </p:cNvSpPr>
          <p:nvPr/>
        </p:nvSpPr>
        <p:spPr bwMode="auto">
          <a:xfrm>
            <a:off x="442459" y="1219202"/>
            <a:ext cx="3244638" cy="355807"/>
          </a:xfrm>
          <a:prstGeom prst="rect">
            <a:avLst/>
          </a:prstGeom>
          <a:noFill/>
          <a:ln w="9525">
            <a:noFill/>
            <a:miter lim="800000"/>
            <a:headEnd/>
            <a:tailEnd/>
          </a:ln>
          <a:effectLst/>
        </p:spPr>
        <p:txBody>
          <a:bodyPr/>
          <a:lstStyle/>
          <a:p>
            <a:pPr>
              <a:defRPr/>
            </a:pPr>
            <a:r>
              <a:rPr lang="es-GT" sz="2100" b="1" u="sng" cap="all" dirty="0" err="1" smtClean="0">
                <a:solidFill>
                  <a:schemeClr val="bg2">
                    <a:lumMod val="50000"/>
                  </a:schemeClr>
                </a:solidFill>
                <a:latin typeface="DIN" pitchFamily="2" charset="0"/>
              </a:rPr>
              <a:t>Absolute</a:t>
            </a:r>
            <a:r>
              <a:rPr lang="es-GT" sz="2100" b="1" u="sng" cap="all" dirty="0" smtClean="0">
                <a:solidFill>
                  <a:schemeClr val="bg2">
                    <a:lumMod val="50000"/>
                  </a:schemeClr>
                </a:solidFill>
                <a:latin typeface="DIN" pitchFamily="2" charset="0"/>
              </a:rPr>
              <a:t> Variables </a:t>
            </a:r>
            <a:endParaRPr lang="es-GT" sz="2100" b="1" u="sng" cap="all" dirty="0">
              <a:solidFill>
                <a:schemeClr val="bg2">
                  <a:lumMod val="50000"/>
                </a:schemeClr>
              </a:solidFill>
              <a:latin typeface="DIN" pitchFamily="2" charset="0"/>
            </a:endParaRPr>
          </a:p>
        </p:txBody>
      </p:sp>
      <p:sp>
        <p:nvSpPr>
          <p:cNvPr id="18" name="Equal 17"/>
          <p:cNvSpPr/>
          <p:nvPr/>
        </p:nvSpPr>
        <p:spPr>
          <a:xfrm>
            <a:off x="685800" y="4063032"/>
            <a:ext cx="943896" cy="604685"/>
          </a:xfrm>
          <a:prstGeom prst="mathEqua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0" name="Straight Arrow Connector 19"/>
          <p:cNvCxnSpPr/>
          <p:nvPr/>
        </p:nvCxnSpPr>
        <p:spPr>
          <a:xfrm flipH="1" flipV="1">
            <a:off x="2312896" y="1795089"/>
            <a:ext cx="2672089" cy="74163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2005783" y="2694741"/>
            <a:ext cx="2979203" cy="42945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2220421" y="2777668"/>
            <a:ext cx="2764562" cy="103456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2005781" y="2247060"/>
            <a:ext cx="2979202" cy="32770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2351054" y="2625214"/>
            <a:ext cx="2672089" cy="10200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AutoShape 8"/>
          <p:cNvSpPr>
            <a:spLocks/>
          </p:cNvSpPr>
          <p:nvPr/>
        </p:nvSpPr>
        <p:spPr bwMode="auto">
          <a:xfrm flipH="1">
            <a:off x="5208638" y="1140394"/>
            <a:ext cx="675968" cy="2922639"/>
          </a:xfrm>
          <a:prstGeom prst="rightBrace">
            <a:avLst>
              <a:gd name="adj1" fmla="val 55000"/>
              <a:gd name="adj2" fmla="val 50894"/>
            </a:avLst>
          </a:prstGeom>
          <a:noFill/>
          <a:ln w="25400">
            <a:solidFill>
              <a:srgbClr val="0000FF"/>
            </a:solidFill>
            <a:round/>
            <a:headEnd/>
            <a:tailEnd/>
          </a:ln>
        </p:spPr>
        <p:txBody>
          <a:bodyPr wrap="none" anchor="ctr"/>
          <a:lstStyle/>
          <a:p>
            <a:endParaRPr lang="en-US" dirty="0">
              <a:latin typeface="DIN" pitchFamily="2" charset="0"/>
            </a:endParaRPr>
          </a:p>
        </p:txBody>
      </p:sp>
      <p:sp>
        <p:nvSpPr>
          <p:cNvPr id="33" name="TextBox 32"/>
          <p:cNvSpPr txBox="1"/>
          <p:nvPr/>
        </p:nvSpPr>
        <p:spPr>
          <a:xfrm>
            <a:off x="3352801" y="4451713"/>
            <a:ext cx="5642138" cy="1200329"/>
          </a:xfrm>
          <a:prstGeom prst="rect">
            <a:avLst/>
          </a:prstGeom>
          <a:noFill/>
        </p:spPr>
        <p:txBody>
          <a:bodyPr wrap="square" rtlCol="0">
            <a:spAutoFit/>
          </a:bodyPr>
          <a:lstStyle/>
          <a:p>
            <a:r>
              <a:rPr lang="en-US" sz="2400" b="1" dirty="0" smtClean="0">
                <a:solidFill>
                  <a:schemeClr val="bg2">
                    <a:lumMod val="50000"/>
                  </a:schemeClr>
                </a:solidFill>
                <a:latin typeface="DIN" pitchFamily="2" charset="0"/>
              </a:rPr>
              <a:t>The system calculates an initial  volume for each station in the market using the absolute variable scores.</a:t>
            </a:r>
            <a:endParaRPr lang="en-US" sz="2400" b="1" dirty="0">
              <a:solidFill>
                <a:schemeClr val="bg2">
                  <a:lumMod val="50000"/>
                </a:schemeClr>
              </a:solidFill>
              <a:latin typeface="DIN" pitchFamily="2" charset="0"/>
            </a:endParaRPr>
          </a:p>
        </p:txBody>
      </p:sp>
      <p:sp>
        <p:nvSpPr>
          <p:cNvPr id="34" name="TextBox 33"/>
          <p:cNvSpPr txBox="1"/>
          <p:nvPr/>
        </p:nvSpPr>
        <p:spPr>
          <a:xfrm>
            <a:off x="5858657" y="1382561"/>
            <a:ext cx="2966630" cy="2677656"/>
          </a:xfrm>
          <a:prstGeom prst="rect">
            <a:avLst/>
          </a:prstGeom>
          <a:noFill/>
        </p:spPr>
        <p:txBody>
          <a:bodyPr wrap="square" rtlCol="0">
            <a:spAutoFit/>
          </a:bodyPr>
          <a:lstStyle/>
          <a:p>
            <a:r>
              <a:rPr lang="en-US" sz="2400" dirty="0" smtClean="0">
                <a:solidFill>
                  <a:schemeClr val="bg2">
                    <a:lumMod val="50000"/>
                  </a:schemeClr>
                </a:solidFill>
                <a:latin typeface="DIN" pitchFamily="2" charset="0"/>
              </a:rPr>
              <a:t>Adjusts the weights of each variable score minimizing the error (difference between calculated volume and real volume)</a:t>
            </a:r>
            <a:endParaRPr lang="en-US" sz="2400" dirty="0">
              <a:solidFill>
                <a:schemeClr val="bg2">
                  <a:lumMod val="50000"/>
                </a:schemeClr>
              </a:solidFill>
            </a:endParaRPr>
          </a:p>
        </p:txBody>
      </p:sp>
      <p:sp>
        <p:nvSpPr>
          <p:cNvPr id="35" name="AutoShape 8"/>
          <p:cNvSpPr>
            <a:spLocks/>
          </p:cNvSpPr>
          <p:nvPr/>
        </p:nvSpPr>
        <p:spPr bwMode="auto">
          <a:xfrm flipH="1">
            <a:off x="2939870" y="4476766"/>
            <a:ext cx="302344" cy="1120877"/>
          </a:xfrm>
          <a:prstGeom prst="rightBrace">
            <a:avLst>
              <a:gd name="adj1" fmla="val 55000"/>
              <a:gd name="adj2" fmla="val 50894"/>
            </a:avLst>
          </a:prstGeom>
          <a:noFill/>
          <a:ln w="25400">
            <a:solidFill>
              <a:srgbClr val="0000FF"/>
            </a:solidFill>
            <a:round/>
            <a:headEnd/>
            <a:tailEnd/>
          </a:ln>
        </p:spPr>
        <p:txBody>
          <a:bodyPr wrap="none" anchor="ctr"/>
          <a:lstStyle/>
          <a:p>
            <a:endParaRPr lang="en-US" dirty="0">
              <a:latin typeface="DIN" pitchFamily="2" charset="0"/>
            </a:endParaRPr>
          </a:p>
        </p:txBody>
      </p:sp>
      <p:sp>
        <p:nvSpPr>
          <p:cNvPr id="15" name="TextBox 14"/>
          <p:cNvSpPr txBox="1"/>
          <p:nvPr/>
        </p:nvSpPr>
        <p:spPr>
          <a:xfrm>
            <a:off x="5858656" y="1409613"/>
            <a:ext cx="2966630" cy="2677656"/>
          </a:xfrm>
          <a:prstGeom prst="rect">
            <a:avLst/>
          </a:prstGeom>
          <a:noFill/>
        </p:spPr>
        <p:txBody>
          <a:bodyPr wrap="square" rtlCol="0">
            <a:spAutoFit/>
          </a:bodyPr>
          <a:lstStyle/>
          <a:p>
            <a:r>
              <a:rPr lang="en-US" sz="2400" dirty="0" smtClean="0">
                <a:solidFill>
                  <a:schemeClr val="bg2">
                    <a:lumMod val="50000"/>
                  </a:schemeClr>
                </a:solidFill>
                <a:latin typeface="DIN" pitchFamily="2" charset="0"/>
              </a:rPr>
              <a:t>Adjusts the weights of each variable score minimizing the error (difference between calculated volume and real volume)</a:t>
            </a:r>
            <a:endParaRPr lang="en-US" sz="2400" dirty="0">
              <a:solidFill>
                <a:schemeClr val="bg2">
                  <a:lumMod val="50000"/>
                </a:schemeClr>
              </a:solidFill>
            </a:endParaRPr>
          </a:p>
        </p:txBody>
      </p:sp>
      <p:sp>
        <p:nvSpPr>
          <p:cNvPr id="19" name="Freeform 12"/>
          <p:cNvSpPr>
            <a:spLocks/>
          </p:cNvSpPr>
          <p:nvPr/>
        </p:nvSpPr>
        <p:spPr bwMode="auto">
          <a:xfrm>
            <a:off x="8029616" y="152401"/>
            <a:ext cx="965322" cy="559487"/>
          </a:xfrm>
          <a:custGeom>
            <a:avLst/>
            <a:gdLst>
              <a:gd name="T0" fmla="*/ 1586 w 2377"/>
              <a:gd name="T1" fmla="*/ 1797 h 1975"/>
              <a:gd name="T2" fmla="*/ 1564 w 2377"/>
              <a:gd name="T3" fmla="*/ 1845 h 1975"/>
              <a:gd name="T4" fmla="*/ 1522 w 2377"/>
              <a:gd name="T5" fmla="*/ 1886 h 1975"/>
              <a:gd name="T6" fmla="*/ 1489 w 2377"/>
              <a:gd name="T7" fmla="*/ 1906 h 1975"/>
              <a:gd name="T8" fmla="*/ 1470 w 2377"/>
              <a:gd name="T9" fmla="*/ 1933 h 1975"/>
              <a:gd name="T10" fmla="*/ 1473 w 2377"/>
              <a:gd name="T11" fmla="*/ 1957 h 1975"/>
              <a:gd name="T12" fmla="*/ 1500 w 2377"/>
              <a:gd name="T13" fmla="*/ 1973 h 1975"/>
              <a:gd name="T14" fmla="*/ 2377 w 2377"/>
              <a:gd name="T15" fmla="*/ 0 h 1975"/>
              <a:gd name="T16" fmla="*/ 395 w 2377"/>
              <a:gd name="T17" fmla="*/ 855 h 1975"/>
              <a:gd name="T18" fmla="*/ 390 w 2377"/>
              <a:gd name="T19" fmla="*/ 886 h 1975"/>
              <a:gd name="T20" fmla="*/ 371 w 2377"/>
              <a:gd name="T21" fmla="*/ 907 h 1975"/>
              <a:gd name="T22" fmla="*/ 346 w 2377"/>
              <a:gd name="T23" fmla="*/ 904 h 1975"/>
              <a:gd name="T24" fmla="*/ 320 w 2377"/>
              <a:gd name="T25" fmla="*/ 877 h 1975"/>
              <a:gd name="T26" fmla="*/ 298 w 2377"/>
              <a:gd name="T27" fmla="*/ 842 h 1975"/>
              <a:gd name="T28" fmla="*/ 254 w 2377"/>
              <a:gd name="T29" fmla="*/ 806 h 1975"/>
              <a:gd name="T30" fmla="*/ 201 w 2377"/>
              <a:gd name="T31" fmla="*/ 788 h 1975"/>
              <a:gd name="T32" fmla="*/ 148 w 2377"/>
              <a:gd name="T33" fmla="*/ 792 h 1975"/>
              <a:gd name="T34" fmla="*/ 83 w 2377"/>
              <a:gd name="T35" fmla="*/ 827 h 1975"/>
              <a:gd name="T36" fmla="*/ 32 w 2377"/>
              <a:gd name="T37" fmla="*/ 888 h 1975"/>
              <a:gd name="T38" fmla="*/ 5 w 2377"/>
              <a:gd name="T39" fmla="*/ 970 h 1975"/>
              <a:gd name="T40" fmla="*/ 2 w 2377"/>
              <a:gd name="T41" fmla="*/ 1040 h 1975"/>
              <a:gd name="T42" fmla="*/ 23 w 2377"/>
              <a:gd name="T43" fmla="*/ 1126 h 1975"/>
              <a:gd name="T44" fmla="*/ 68 w 2377"/>
              <a:gd name="T45" fmla="*/ 1193 h 1975"/>
              <a:gd name="T46" fmla="*/ 130 w 2377"/>
              <a:gd name="T47" fmla="*/ 1236 h 1975"/>
              <a:gd name="T48" fmla="*/ 184 w 2377"/>
              <a:gd name="T49" fmla="*/ 1245 h 1975"/>
              <a:gd name="T50" fmla="*/ 243 w 2377"/>
              <a:gd name="T51" fmla="*/ 1233 h 1975"/>
              <a:gd name="T52" fmla="*/ 283 w 2377"/>
              <a:gd name="T53" fmla="*/ 1206 h 1975"/>
              <a:gd name="T54" fmla="*/ 314 w 2377"/>
              <a:gd name="T55" fmla="*/ 1166 h 1975"/>
              <a:gd name="T56" fmla="*/ 340 w 2377"/>
              <a:gd name="T57" fmla="*/ 1133 h 1975"/>
              <a:gd name="T58" fmla="*/ 365 w 2377"/>
              <a:gd name="T59" fmla="*/ 1124 h 1975"/>
              <a:gd name="T60" fmla="*/ 388 w 2377"/>
              <a:gd name="T61" fmla="*/ 1139 h 1975"/>
              <a:gd name="T62" fmla="*/ 395 w 2377"/>
              <a:gd name="T63" fmla="*/ 1178 h 1975"/>
              <a:gd name="T64" fmla="*/ 1199 w 2377"/>
              <a:gd name="T65" fmla="*/ 1975 h 1975"/>
              <a:gd name="T66" fmla="*/ 1229 w 2377"/>
              <a:gd name="T67" fmla="*/ 1970 h 1975"/>
              <a:gd name="T68" fmla="*/ 1250 w 2377"/>
              <a:gd name="T69" fmla="*/ 1951 h 1975"/>
              <a:gd name="T70" fmla="*/ 1247 w 2377"/>
              <a:gd name="T71" fmla="*/ 1925 h 1975"/>
              <a:gd name="T72" fmla="*/ 1222 w 2377"/>
              <a:gd name="T73" fmla="*/ 1900 h 1975"/>
              <a:gd name="T74" fmla="*/ 1186 w 2377"/>
              <a:gd name="T75" fmla="*/ 1878 h 1975"/>
              <a:gd name="T76" fmla="*/ 1150 w 2377"/>
              <a:gd name="T77" fmla="*/ 1834 h 1975"/>
              <a:gd name="T78" fmla="*/ 1132 w 2377"/>
              <a:gd name="T79" fmla="*/ 1780 h 1975"/>
              <a:gd name="T80" fmla="*/ 1135 w 2377"/>
              <a:gd name="T81" fmla="*/ 1728 h 1975"/>
              <a:gd name="T82" fmla="*/ 1169 w 2377"/>
              <a:gd name="T83" fmla="*/ 1662 h 1975"/>
              <a:gd name="T84" fmla="*/ 1232 w 2377"/>
              <a:gd name="T85" fmla="*/ 1611 h 1975"/>
              <a:gd name="T86" fmla="*/ 1314 w 2377"/>
              <a:gd name="T87" fmla="*/ 1585 h 1975"/>
              <a:gd name="T88" fmla="*/ 1383 w 2377"/>
              <a:gd name="T89" fmla="*/ 1582 h 1975"/>
              <a:gd name="T90" fmla="*/ 1470 w 2377"/>
              <a:gd name="T91" fmla="*/ 1602 h 1975"/>
              <a:gd name="T92" fmla="*/ 1537 w 2377"/>
              <a:gd name="T93" fmla="*/ 1647 h 1975"/>
              <a:gd name="T94" fmla="*/ 1579 w 2377"/>
              <a:gd name="T95" fmla="*/ 1710 h 1975"/>
              <a:gd name="T96" fmla="*/ 1589 w 2377"/>
              <a:gd name="T97" fmla="*/ 1764 h 1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77" h="1975">
                <a:moveTo>
                  <a:pt x="1589" y="1764"/>
                </a:moveTo>
                <a:lnTo>
                  <a:pt x="1589" y="1764"/>
                </a:lnTo>
                <a:lnTo>
                  <a:pt x="1588" y="1780"/>
                </a:lnTo>
                <a:lnTo>
                  <a:pt x="1586" y="1797"/>
                </a:lnTo>
                <a:lnTo>
                  <a:pt x="1582" y="1810"/>
                </a:lnTo>
                <a:lnTo>
                  <a:pt x="1577" y="1822"/>
                </a:lnTo>
                <a:lnTo>
                  <a:pt x="1571" y="1834"/>
                </a:lnTo>
                <a:lnTo>
                  <a:pt x="1564" y="1845"/>
                </a:lnTo>
                <a:lnTo>
                  <a:pt x="1556" y="1855"/>
                </a:lnTo>
                <a:lnTo>
                  <a:pt x="1549" y="1863"/>
                </a:lnTo>
                <a:lnTo>
                  <a:pt x="1534" y="1878"/>
                </a:lnTo>
                <a:lnTo>
                  <a:pt x="1522" y="1886"/>
                </a:lnTo>
                <a:lnTo>
                  <a:pt x="1509" y="1894"/>
                </a:lnTo>
                <a:lnTo>
                  <a:pt x="1509" y="1894"/>
                </a:lnTo>
                <a:lnTo>
                  <a:pt x="1498" y="1900"/>
                </a:lnTo>
                <a:lnTo>
                  <a:pt x="1489" y="1906"/>
                </a:lnTo>
                <a:lnTo>
                  <a:pt x="1483" y="1912"/>
                </a:lnTo>
                <a:lnTo>
                  <a:pt x="1477" y="1919"/>
                </a:lnTo>
                <a:lnTo>
                  <a:pt x="1473" y="1925"/>
                </a:lnTo>
                <a:lnTo>
                  <a:pt x="1470" y="1933"/>
                </a:lnTo>
                <a:lnTo>
                  <a:pt x="1468" y="1939"/>
                </a:lnTo>
                <a:lnTo>
                  <a:pt x="1468" y="1945"/>
                </a:lnTo>
                <a:lnTo>
                  <a:pt x="1470" y="1951"/>
                </a:lnTo>
                <a:lnTo>
                  <a:pt x="1473" y="1957"/>
                </a:lnTo>
                <a:lnTo>
                  <a:pt x="1477" y="1963"/>
                </a:lnTo>
                <a:lnTo>
                  <a:pt x="1483" y="1967"/>
                </a:lnTo>
                <a:lnTo>
                  <a:pt x="1491" y="1970"/>
                </a:lnTo>
                <a:lnTo>
                  <a:pt x="1500" y="1973"/>
                </a:lnTo>
                <a:lnTo>
                  <a:pt x="1509" y="1975"/>
                </a:lnTo>
                <a:lnTo>
                  <a:pt x="1521" y="1975"/>
                </a:lnTo>
                <a:lnTo>
                  <a:pt x="2377" y="1975"/>
                </a:lnTo>
                <a:lnTo>
                  <a:pt x="2377" y="0"/>
                </a:lnTo>
                <a:lnTo>
                  <a:pt x="398" y="0"/>
                </a:lnTo>
                <a:lnTo>
                  <a:pt x="398" y="454"/>
                </a:lnTo>
                <a:lnTo>
                  <a:pt x="395" y="454"/>
                </a:lnTo>
                <a:lnTo>
                  <a:pt x="395" y="855"/>
                </a:lnTo>
                <a:lnTo>
                  <a:pt x="395" y="855"/>
                </a:lnTo>
                <a:lnTo>
                  <a:pt x="395" y="867"/>
                </a:lnTo>
                <a:lnTo>
                  <a:pt x="393" y="877"/>
                </a:lnTo>
                <a:lnTo>
                  <a:pt x="390" y="886"/>
                </a:lnTo>
                <a:lnTo>
                  <a:pt x="388" y="894"/>
                </a:lnTo>
                <a:lnTo>
                  <a:pt x="383" y="900"/>
                </a:lnTo>
                <a:lnTo>
                  <a:pt x="377" y="904"/>
                </a:lnTo>
                <a:lnTo>
                  <a:pt x="371" y="907"/>
                </a:lnTo>
                <a:lnTo>
                  <a:pt x="365" y="909"/>
                </a:lnTo>
                <a:lnTo>
                  <a:pt x="359" y="909"/>
                </a:lnTo>
                <a:lnTo>
                  <a:pt x="353" y="907"/>
                </a:lnTo>
                <a:lnTo>
                  <a:pt x="346" y="904"/>
                </a:lnTo>
                <a:lnTo>
                  <a:pt x="340" y="900"/>
                </a:lnTo>
                <a:lnTo>
                  <a:pt x="332" y="894"/>
                </a:lnTo>
                <a:lnTo>
                  <a:pt x="326" y="886"/>
                </a:lnTo>
                <a:lnTo>
                  <a:pt x="320" y="877"/>
                </a:lnTo>
                <a:lnTo>
                  <a:pt x="314" y="867"/>
                </a:lnTo>
                <a:lnTo>
                  <a:pt x="314" y="867"/>
                </a:lnTo>
                <a:lnTo>
                  <a:pt x="307" y="855"/>
                </a:lnTo>
                <a:lnTo>
                  <a:pt x="298" y="842"/>
                </a:lnTo>
                <a:lnTo>
                  <a:pt x="283" y="827"/>
                </a:lnTo>
                <a:lnTo>
                  <a:pt x="275" y="819"/>
                </a:lnTo>
                <a:lnTo>
                  <a:pt x="265" y="813"/>
                </a:lnTo>
                <a:lnTo>
                  <a:pt x="254" y="806"/>
                </a:lnTo>
                <a:lnTo>
                  <a:pt x="243" y="800"/>
                </a:lnTo>
                <a:lnTo>
                  <a:pt x="231" y="795"/>
                </a:lnTo>
                <a:lnTo>
                  <a:pt x="217" y="791"/>
                </a:lnTo>
                <a:lnTo>
                  <a:pt x="201" y="788"/>
                </a:lnTo>
                <a:lnTo>
                  <a:pt x="184" y="788"/>
                </a:lnTo>
                <a:lnTo>
                  <a:pt x="184" y="788"/>
                </a:lnTo>
                <a:lnTo>
                  <a:pt x="166" y="788"/>
                </a:lnTo>
                <a:lnTo>
                  <a:pt x="148" y="792"/>
                </a:lnTo>
                <a:lnTo>
                  <a:pt x="130" y="797"/>
                </a:lnTo>
                <a:lnTo>
                  <a:pt x="112" y="806"/>
                </a:lnTo>
                <a:lnTo>
                  <a:pt x="98" y="815"/>
                </a:lnTo>
                <a:lnTo>
                  <a:pt x="83" y="827"/>
                </a:lnTo>
                <a:lnTo>
                  <a:pt x="68" y="840"/>
                </a:lnTo>
                <a:lnTo>
                  <a:pt x="54" y="855"/>
                </a:lnTo>
                <a:lnTo>
                  <a:pt x="42" y="870"/>
                </a:lnTo>
                <a:lnTo>
                  <a:pt x="32" y="888"/>
                </a:lnTo>
                <a:lnTo>
                  <a:pt x="23" y="907"/>
                </a:lnTo>
                <a:lnTo>
                  <a:pt x="15" y="927"/>
                </a:lnTo>
                <a:lnTo>
                  <a:pt x="9" y="948"/>
                </a:lnTo>
                <a:lnTo>
                  <a:pt x="5" y="970"/>
                </a:lnTo>
                <a:lnTo>
                  <a:pt x="2" y="993"/>
                </a:lnTo>
                <a:lnTo>
                  <a:pt x="0" y="1016"/>
                </a:lnTo>
                <a:lnTo>
                  <a:pt x="0" y="1016"/>
                </a:lnTo>
                <a:lnTo>
                  <a:pt x="2" y="1040"/>
                </a:lnTo>
                <a:lnTo>
                  <a:pt x="5" y="1063"/>
                </a:lnTo>
                <a:lnTo>
                  <a:pt x="9" y="1085"/>
                </a:lnTo>
                <a:lnTo>
                  <a:pt x="15" y="1106"/>
                </a:lnTo>
                <a:lnTo>
                  <a:pt x="23" y="1126"/>
                </a:lnTo>
                <a:lnTo>
                  <a:pt x="32" y="1145"/>
                </a:lnTo>
                <a:lnTo>
                  <a:pt x="42" y="1163"/>
                </a:lnTo>
                <a:lnTo>
                  <a:pt x="54" y="1179"/>
                </a:lnTo>
                <a:lnTo>
                  <a:pt x="68" y="1193"/>
                </a:lnTo>
                <a:lnTo>
                  <a:pt x="83" y="1206"/>
                </a:lnTo>
                <a:lnTo>
                  <a:pt x="98" y="1218"/>
                </a:lnTo>
                <a:lnTo>
                  <a:pt x="112" y="1227"/>
                </a:lnTo>
                <a:lnTo>
                  <a:pt x="130" y="1236"/>
                </a:lnTo>
                <a:lnTo>
                  <a:pt x="148" y="1241"/>
                </a:lnTo>
                <a:lnTo>
                  <a:pt x="166" y="1245"/>
                </a:lnTo>
                <a:lnTo>
                  <a:pt x="184" y="1245"/>
                </a:lnTo>
                <a:lnTo>
                  <a:pt x="184" y="1245"/>
                </a:lnTo>
                <a:lnTo>
                  <a:pt x="201" y="1245"/>
                </a:lnTo>
                <a:lnTo>
                  <a:pt x="217" y="1242"/>
                </a:lnTo>
                <a:lnTo>
                  <a:pt x="231" y="1239"/>
                </a:lnTo>
                <a:lnTo>
                  <a:pt x="243" y="1233"/>
                </a:lnTo>
                <a:lnTo>
                  <a:pt x="254" y="1227"/>
                </a:lnTo>
                <a:lnTo>
                  <a:pt x="265" y="1220"/>
                </a:lnTo>
                <a:lnTo>
                  <a:pt x="275" y="1214"/>
                </a:lnTo>
                <a:lnTo>
                  <a:pt x="283" y="1206"/>
                </a:lnTo>
                <a:lnTo>
                  <a:pt x="298" y="1191"/>
                </a:lnTo>
                <a:lnTo>
                  <a:pt x="307" y="1178"/>
                </a:lnTo>
                <a:lnTo>
                  <a:pt x="314" y="1166"/>
                </a:lnTo>
                <a:lnTo>
                  <a:pt x="314" y="1166"/>
                </a:lnTo>
                <a:lnTo>
                  <a:pt x="320" y="1155"/>
                </a:lnTo>
                <a:lnTo>
                  <a:pt x="326" y="1147"/>
                </a:lnTo>
                <a:lnTo>
                  <a:pt x="332" y="1139"/>
                </a:lnTo>
                <a:lnTo>
                  <a:pt x="340" y="1133"/>
                </a:lnTo>
                <a:lnTo>
                  <a:pt x="346" y="1129"/>
                </a:lnTo>
                <a:lnTo>
                  <a:pt x="353" y="1126"/>
                </a:lnTo>
                <a:lnTo>
                  <a:pt x="359" y="1124"/>
                </a:lnTo>
                <a:lnTo>
                  <a:pt x="365" y="1124"/>
                </a:lnTo>
                <a:lnTo>
                  <a:pt x="371" y="1126"/>
                </a:lnTo>
                <a:lnTo>
                  <a:pt x="377" y="1129"/>
                </a:lnTo>
                <a:lnTo>
                  <a:pt x="383" y="1133"/>
                </a:lnTo>
                <a:lnTo>
                  <a:pt x="388" y="1139"/>
                </a:lnTo>
                <a:lnTo>
                  <a:pt x="390" y="1147"/>
                </a:lnTo>
                <a:lnTo>
                  <a:pt x="393" y="1155"/>
                </a:lnTo>
                <a:lnTo>
                  <a:pt x="395" y="1166"/>
                </a:lnTo>
                <a:lnTo>
                  <a:pt x="395" y="1178"/>
                </a:lnTo>
                <a:lnTo>
                  <a:pt x="395" y="1429"/>
                </a:lnTo>
                <a:lnTo>
                  <a:pt x="398" y="1429"/>
                </a:lnTo>
                <a:lnTo>
                  <a:pt x="398" y="1975"/>
                </a:lnTo>
                <a:lnTo>
                  <a:pt x="1199" y="1975"/>
                </a:lnTo>
                <a:lnTo>
                  <a:pt x="1199" y="1975"/>
                </a:lnTo>
                <a:lnTo>
                  <a:pt x="1211" y="1975"/>
                </a:lnTo>
                <a:lnTo>
                  <a:pt x="1220" y="1973"/>
                </a:lnTo>
                <a:lnTo>
                  <a:pt x="1229" y="1970"/>
                </a:lnTo>
                <a:lnTo>
                  <a:pt x="1237" y="1967"/>
                </a:lnTo>
                <a:lnTo>
                  <a:pt x="1242" y="1963"/>
                </a:lnTo>
                <a:lnTo>
                  <a:pt x="1247" y="1957"/>
                </a:lnTo>
                <a:lnTo>
                  <a:pt x="1250" y="1951"/>
                </a:lnTo>
                <a:lnTo>
                  <a:pt x="1251" y="1945"/>
                </a:lnTo>
                <a:lnTo>
                  <a:pt x="1251" y="1939"/>
                </a:lnTo>
                <a:lnTo>
                  <a:pt x="1250" y="1933"/>
                </a:lnTo>
                <a:lnTo>
                  <a:pt x="1247" y="1925"/>
                </a:lnTo>
                <a:lnTo>
                  <a:pt x="1242" y="1919"/>
                </a:lnTo>
                <a:lnTo>
                  <a:pt x="1238" y="1912"/>
                </a:lnTo>
                <a:lnTo>
                  <a:pt x="1231" y="1906"/>
                </a:lnTo>
                <a:lnTo>
                  <a:pt x="1222" y="1900"/>
                </a:lnTo>
                <a:lnTo>
                  <a:pt x="1211" y="1894"/>
                </a:lnTo>
                <a:lnTo>
                  <a:pt x="1211" y="1894"/>
                </a:lnTo>
                <a:lnTo>
                  <a:pt x="1198" y="1886"/>
                </a:lnTo>
                <a:lnTo>
                  <a:pt x="1186" y="1878"/>
                </a:lnTo>
                <a:lnTo>
                  <a:pt x="1171" y="1863"/>
                </a:lnTo>
                <a:lnTo>
                  <a:pt x="1163" y="1855"/>
                </a:lnTo>
                <a:lnTo>
                  <a:pt x="1156" y="1845"/>
                </a:lnTo>
                <a:lnTo>
                  <a:pt x="1150" y="1834"/>
                </a:lnTo>
                <a:lnTo>
                  <a:pt x="1142" y="1822"/>
                </a:lnTo>
                <a:lnTo>
                  <a:pt x="1138" y="1810"/>
                </a:lnTo>
                <a:lnTo>
                  <a:pt x="1133" y="1797"/>
                </a:lnTo>
                <a:lnTo>
                  <a:pt x="1132" y="1780"/>
                </a:lnTo>
                <a:lnTo>
                  <a:pt x="1130" y="1764"/>
                </a:lnTo>
                <a:lnTo>
                  <a:pt x="1130" y="1764"/>
                </a:lnTo>
                <a:lnTo>
                  <a:pt x="1132" y="1746"/>
                </a:lnTo>
                <a:lnTo>
                  <a:pt x="1135" y="1728"/>
                </a:lnTo>
                <a:lnTo>
                  <a:pt x="1141" y="1710"/>
                </a:lnTo>
                <a:lnTo>
                  <a:pt x="1148" y="1692"/>
                </a:lnTo>
                <a:lnTo>
                  <a:pt x="1159" y="1677"/>
                </a:lnTo>
                <a:lnTo>
                  <a:pt x="1169" y="1662"/>
                </a:lnTo>
                <a:lnTo>
                  <a:pt x="1183" y="1647"/>
                </a:lnTo>
                <a:lnTo>
                  <a:pt x="1198" y="1634"/>
                </a:lnTo>
                <a:lnTo>
                  <a:pt x="1214" y="1622"/>
                </a:lnTo>
                <a:lnTo>
                  <a:pt x="1232" y="1611"/>
                </a:lnTo>
                <a:lnTo>
                  <a:pt x="1250" y="1602"/>
                </a:lnTo>
                <a:lnTo>
                  <a:pt x="1271" y="1595"/>
                </a:lnTo>
                <a:lnTo>
                  <a:pt x="1292" y="1589"/>
                </a:lnTo>
                <a:lnTo>
                  <a:pt x="1314" y="1585"/>
                </a:lnTo>
                <a:lnTo>
                  <a:pt x="1337" y="1582"/>
                </a:lnTo>
                <a:lnTo>
                  <a:pt x="1361" y="1580"/>
                </a:lnTo>
                <a:lnTo>
                  <a:pt x="1361" y="1580"/>
                </a:lnTo>
                <a:lnTo>
                  <a:pt x="1383" y="1582"/>
                </a:lnTo>
                <a:lnTo>
                  <a:pt x="1405" y="1585"/>
                </a:lnTo>
                <a:lnTo>
                  <a:pt x="1428" y="1589"/>
                </a:lnTo>
                <a:lnTo>
                  <a:pt x="1449" y="1595"/>
                </a:lnTo>
                <a:lnTo>
                  <a:pt x="1470" y="1602"/>
                </a:lnTo>
                <a:lnTo>
                  <a:pt x="1488" y="1611"/>
                </a:lnTo>
                <a:lnTo>
                  <a:pt x="1506" y="1622"/>
                </a:lnTo>
                <a:lnTo>
                  <a:pt x="1522" y="1634"/>
                </a:lnTo>
                <a:lnTo>
                  <a:pt x="1537" y="1647"/>
                </a:lnTo>
                <a:lnTo>
                  <a:pt x="1550" y="1662"/>
                </a:lnTo>
                <a:lnTo>
                  <a:pt x="1561" y="1677"/>
                </a:lnTo>
                <a:lnTo>
                  <a:pt x="1571" y="1692"/>
                </a:lnTo>
                <a:lnTo>
                  <a:pt x="1579" y="1710"/>
                </a:lnTo>
                <a:lnTo>
                  <a:pt x="1585" y="1728"/>
                </a:lnTo>
                <a:lnTo>
                  <a:pt x="1588" y="1746"/>
                </a:lnTo>
                <a:lnTo>
                  <a:pt x="1589" y="1764"/>
                </a:lnTo>
                <a:lnTo>
                  <a:pt x="1589" y="1764"/>
                </a:lnTo>
                <a:close/>
              </a:path>
            </a:pathLst>
          </a:custGeom>
          <a:solidFill>
            <a:schemeClr val="accent6">
              <a:lumMod val="75000"/>
            </a:schemeClr>
          </a:solidFill>
          <a:ln w="28575">
            <a:noFill/>
            <a:prstDash val="solid"/>
            <a:round/>
            <a:headEnd/>
            <a:tailEnd/>
          </a:ln>
        </p:spPr>
        <p:txBody>
          <a:bodyPr lIns="360000" anchor="ctr"/>
          <a:lstStyle/>
          <a:p>
            <a:pPr algn="ctr">
              <a:defRPr/>
            </a:pPr>
            <a:r>
              <a:rPr lang="en-US" sz="700" b="1" dirty="0" smtClean="0">
                <a:latin typeface="Arial Rounded MT Bold" panose="020F0704030504030204" pitchFamily="34" charset="0"/>
                <a:cs typeface="Arial" charset="0"/>
              </a:rPr>
              <a:t>Calibrates</a:t>
            </a:r>
            <a:endParaRPr lang="en-US" sz="700" b="1" dirty="0">
              <a:latin typeface="Arial Rounded MT Bold" panose="020F0704030504030204" pitchFamily="34" charset="0"/>
              <a:cs typeface="Arial" charset="0"/>
            </a:endParaRPr>
          </a:p>
          <a:p>
            <a:pPr algn="ctr">
              <a:defRPr/>
            </a:pPr>
            <a:r>
              <a:rPr lang="en-US" sz="700" b="1" dirty="0">
                <a:latin typeface="Arial Rounded MT Bold" panose="020F0704030504030204" pitchFamily="34" charset="0"/>
                <a:cs typeface="Arial" charset="0"/>
              </a:rPr>
              <a:t>Consumer</a:t>
            </a:r>
          </a:p>
          <a:p>
            <a:pPr algn="ctr">
              <a:defRPr/>
            </a:pPr>
            <a:r>
              <a:rPr lang="en-US" sz="700" b="1" dirty="0">
                <a:latin typeface="Arial Rounded MT Bold" panose="020F0704030504030204" pitchFamily="34" charset="0"/>
                <a:cs typeface="Arial" charset="0"/>
              </a:rPr>
              <a:t>Behavior</a:t>
            </a:r>
            <a:endParaRPr lang="en-GB" sz="700" b="1" dirty="0">
              <a:latin typeface="Arial Rounded MT Bold" panose="020F0704030504030204" pitchFamily="34" charset="0"/>
              <a:cs typeface="Arial" charset="0"/>
            </a:endParaRPr>
          </a:p>
        </p:txBody>
      </p:sp>
    </p:spTree>
    <p:extLst>
      <p:ext uri="{BB962C8B-B14F-4D97-AF65-F5344CB8AC3E}">
        <p14:creationId xmlns:p14="http://schemas.microsoft.com/office/powerpoint/2010/main" val="883463302"/>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fade">
                                      <p:cBhvr>
                                        <p:cTn id="7" dur="2000"/>
                                        <p:tgtEl>
                                          <p:spTgt spid="317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fade">
                                      <p:cBhvr>
                                        <p:cTn id="12" dur="2000"/>
                                        <p:tgtEl>
                                          <p:spTgt spid="317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747">
                                            <p:txEl>
                                              <p:pRg st="2" end="2"/>
                                            </p:txEl>
                                          </p:spTgt>
                                        </p:tgtEl>
                                        <p:attrNameLst>
                                          <p:attrName>style.visibility</p:attrName>
                                        </p:attrNameLst>
                                      </p:cBhvr>
                                      <p:to>
                                        <p:strVal val="visible"/>
                                      </p:to>
                                    </p:set>
                                    <p:animEffect transition="in" filter="fade">
                                      <p:cBhvr>
                                        <p:cTn id="17" dur="2000"/>
                                        <p:tgtEl>
                                          <p:spTgt spid="317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747">
                                            <p:txEl>
                                              <p:pRg st="3" end="3"/>
                                            </p:txEl>
                                          </p:spTgt>
                                        </p:tgtEl>
                                        <p:attrNameLst>
                                          <p:attrName>style.visibility</p:attrName>
                                        </p:attrNameLst>
                                      </p:cBhvr>
                                      <p:to>
                                        <p:strVal val="visible"/>
                                      </p:to>
                                    </p:set>
                                    <p:animEffect transition="in" filter="fade">
                                      <p:cBhvr>
                                        <p:cTn id="22" dur="2000"/>
                                        <p:tgtEl>
                                          <p:spTgt spid="317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747">
                                            <p:txEl>
                                              <p:pRg st="4" end="4"/>
                                            </p:txEl>
                                          </p:spTgt>
                                        </p:tgtEl>
                                        <p:attrNameLst>
                                          <p:attrName>style.visibility</p:attrName>
                                        </p:attrNameLst>
                                      </p:cBhvr>
                                      <p:to>
                                        <p:strVal val="visible"/>
                                      </p:to>
                                    </p:set>
                                    <p:animEffect transition="in" filter="fade">
                                      <p:cBhvr>
                                        <p:cTn id="27" dur="2000"/>
                                        <p:tgtEl>
                                          <p:spTgt spid="3174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linds(horizontal)">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1747">
                                            <p:txEl>
                                              <p:pRg st="8" end="8"/>
                                            </p:txEl>
                                          </p:spTgt>
                                        </p:tgtEl>
                                        <p:attrNameLst>
                                          <p:attrName>style.visibility</p:attrName>
                                        </p:attrNameLst>
                                      </p:cBhvr>
                                      <p:to>
                                        <p:strVal val="visible"/>
                                      </p:to>
                                    </p:set>
                                    <p:animEffect transition="in" filter="fade">
                                      <p:cBhvr>
                                        <p:cTn id="37" dur="2000"/>
                                        <p:tgtEl>
                                          <p:spTgt spid="31747">
                                            <p:txEl>
                                              <p:pRg st="8" end="8"/>
                                            </p:txEl>
                                          </p:spTgt>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linds(horizontal)">
                                      <p:cBhvr>
                                        <p:cTn id="40" dur="500"/>
                                        <p:tgtEl>
                                          <p:spTgt spid="32"/>
                                        </p:tgtEl>
                                      </p:cBhvr>
                                    </p:animEffect>
                                  </p:childTnLst>
                                </p:cTn>
                              </p:par>
                              <p:par>
                                <p:cTn id="41" presetID="3" presetClass="entr" presetSubtype="1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linds(horizontal)">
                                      <p:cBhvr>
                                        <p:cTn id="43" dur="500"/>
                                        <p:tgtEl>
                                          <p:spTgt spid="20"/>
                                        </p:tgtEl>
                                      </p:cBhvr>
                                    </p:animEffect>
                                  </p:childTnLst>
                                </p:cTn>
                              </p:par>
                              <p:par>
                                <p:cTn id="44" presetID="3" presetClass="entr" presetSubtype="10"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linds(horizontal)">
                                      <p:cBhvr>
                                        <p:cTn id="46" dur="500"/>
                                        <p:tgtEl>
                                          <p:spTgt spid="27"/>
                                        </p:tgtEl>
                                      </p:cBhvr>
                                    </p:animEffect>
                                  </p:childTnLst>
                                </p:cTn>
                              </p:par>
                              <p:par>
                                <p:cTn id="47" presetID="3" presetClass="entr" presetSubtype="1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blinds(horizontal)">
                                      <p:cBhvr>
                                        <p:cTn id="49" dur="500"/>
                                        <p:tgtEl>
                                          <p:spTgt spid="28"/>
                                        </p:tgtEl>
                                      </p:cBhvr>
                                    </p:animEffect>
                                  </p:childTnLst>
                                </p:cTn>
                              </p:par>
                              <p:par>
                                <p:cTn id="50" presetID="3" presetClass="entr" presetSubtype="10"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linds(horizontal)">
                                      <p:cBhvr>
                                        <p:cTn id="52" dur="500"/>
                                        <p:tgtEl>
                                          <p:spTgt spid="21"/>
                                        </p:tgtEl>
                                      </p:cBhvr>
                                    </p:animEffect>
                                  </p:childTnLst>
                                </p:cTn>
                              </p:par>
                              <p:par>
                                <p:cTn id="53" presetID="3" presetClass="entr" presetSubtype="1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blinds(horizontal)">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blinds(horizontal)">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blinds(horizontal)">
                                      <p:cBhvr>
                                        <p:cTn id="65" dur="500"/>
                                        <p:tgtEl>
                                          <p:spTgt spid="35"/>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blinds(horizontal)">
                                      <p:cBhvr>
                                        <p:cTn id="68" dur="500"/>
                                        <p:tgtEl>
                                          <p:spTgt spid="33"/>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blinds(horizontal)">
                                      <p:cBhvr>
                                        <p:cTn id="7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P spid="18" grpId="0" animBg="1"/>
      <p:bldP spid="32" grpId="0" animBg="1"/>
      <p:bldP spid="33" grpId="0"/>
      <p:bldP spid="34" grpId="0"/>
      <p:bldP spid="35"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38400" y="1905000"/>
            <a:ext cx="4724400" cy="4343400"/>
          </a:xfrm>
        </p:spPr>
        <p:txBody>
          <a:bodyPr>
            <a:normAutofit lnSpcReduction="10000"/>
          </a:bodyPr>
          <a:lstStyle/>
          <a:p>
            <a:pPr marL="342900" lvl="1" indent="0">
              <a:buNone/>
            </a:pPr>
            <a:endParaRPr lang="en-US" dirty="0" smtClean="0"/>
          </a:p>
          <a:p>
            <a:r>
              <a:rPr lang="en-US" dirty="0" smtClean="0"/>
              <a:t>Training Planning</a:t>
            </a:r>
          </a:p>
          <a:p>
            <a:r>
              <a:rPr lang="en-US" dirty="0" smtClean="0"/>
              <a:t>Schedule</a:t>
            </a:r>
          </a:p>
          <a:p>
            <a:r>
              <a:rPr lang="en-US" dirty="0" err="1" smtClean="0"/>
              <a:t>Contrato</a:t>
            </a:r>
            <a:endParaRPr lang="en-US" dirty="0" smtClean="0"/>
          </a:p>
          <a:p>
            <a:r>
              <a:rPr lang="en-US" dirty="0" smtClean="0">
                <a:effectLst>
                  <a:outerShdw blurRad="38100" dist="38100" dir="2700000" algn="tl">
                    <a:srgbClr val="000000">
                      <a:alpha val="43137"/>
                    </a:srgbClr>
                  </a:outerShdw>
                </a:effectLst>
              </a:rPr>
              <a:t>Peru y Colombi</a:t>
            </a:r>
            <a:r>
              <a:rPr lang="en-US" dirty="0" smtClean="0"/>
              <a:t>a</a:t>
            </a:r>
          </a:p>
          <a:p>
            <a:r>
              <a:rPr lang="en-US" dirty="0" smtClean="0"/>
              <a:t>Software – warnings</a:t>
            </a:r>
          </a:p>
          <a:p>
            <a:r>
              <a:rPr lang="en-US" strike="sngStrike" dirty="0" smtClean="0"/>
              <a:t>Role Regional Planner</a:t>
            </a:r>
          </a:p>
          <a:p>
            <a:r>
              <a:rPr lang="en-US" dirty="0" err="1" smtClean="0"/>
              <a:t>Calendario</a:t>
            </a:r>
            <a:endParaRPr lang="en-US" dirty="0" smtClean="0"/>
          </a:p>
          <a:p>
            <a:r>
              <a:rPr lang="en-US" dirty="0" smtClean="0"/>
              <a:t>Honduras y Panama Tactic</a:t>
            </a:r>
          </a:p>
          <a:p>
            <a:r>
              <a:rPr lang="en-US" dirty="0" err="1" smtClean="0"/>
              <a:t>Modelo</a:t>
            </a:r>
            <a:endParaRPr lang="en-US" dirty="0" smtClean="0"/>
          </a:p>
          <a:p>
            <a:endParaRPr lang="en-US" dirty="0" smtClean="0"/>
          </a:p>
          <a:p>
            <a:pPr lvl="1"/>
            <a:endParaRPr lang="en-US" dirty="0"/>
          </a:p>
        </p:txBody>
      </p:sp>
      <p:sp>
        <p:nvSpPr>
          <p:cNvPr id="4" name="AutoShape 2" descr="Image result for agenda"/>
          <p:cNvSpPr>
            <a:spLocks noChangeAspect="1" noChangeArrowheads="1"/>
          </p:cNvSpPr>
          <p:nvPr/>
        </p:nvSpPr>
        <p:spPr bwMode="auto">
          <a:xfrm>
            <a:off x="155575" y="-1417638"/>
            <a:ext cx="8391525" cy="2952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http://asm.easternhealth.sg/2014/images/banner-agen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28600"/>
            <a:ext cx="4244856" cy="1492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3623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Step 2: Brand Contribution</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65679996"/>
              </p:ext>
            </p:extLst>
          </p:nvPr>
        </p:nvGraphicFramePr>
        <p:xfrm>
          <a:off x="304800" y="1371600"/>
          <a:ext cx="8534400" cy="4800600"/>
        </p:xfrm>
        <a:graphic>
          <a:graphicData uri="http://schemas.openxmlformats.org/drawingml/2006/chart">
            <c:chart xmlns:c="http://schemas.openxmlformats.org/drawingml/2006/chart" xmlns:r="http://schemas.openxmlformats.org/officeDocument/2006/relationships" r:id="rId3"/>
          </a:graphicData>
        </a:graphic>
      </p:graphicFrame>
      <p:sp>
        <p:nvSpPr>
          <p:cNvPr id="7" name="Freeform 11"/>
          <p:cNvSpPr>
            <a:spLocks/>
          </p:cNvSpPr>
          <p:nvPr/>
        </p:nvSpPr>
        <p:spPr bwMode="auto">
          <a:xfrm>
            <a:off x="7924802" y="15921"/>
            <a:ext cx="1099457" cy="739755"/>
          </a:xfrm>
          <a:custGeom>
            <a:avLst/>
            <a:gdLst>
              <a:gd name="T0" fmla="*/ 791 w 2377"/>
              <a:gd name="T1" fmla="*/ 179 h 1976"/>
              <a:gd name="T2" fmla="*/ 813 w 2377"/>
              <a:gd name="T3" fmla="*/ 131 h 1976"/>
              <a:gd name="T4" fmla="*/ 855 w 2377"/>
              <a:gd name="T5" fmla="*/ 89 h 1976"/>
              <a:gd name="T6" fmla="*/ 886 w 2377"/>
              <a:gd name="T7" fmla="*/ 70 h 1976"/>
              <a:gd name="T8" fmla="*/ 907 w 2377"/>
              <a:gd name="T9" fmla="*/ 43 h 1976"/>
              <a:gd name="T10" fmla="*/ 904 w 2377"/>
              <a:gd name="T11" fmla="*/ 19 h 1976"/>
              <a:gd name="T12" fmla="*/ 877 w 2377"/>
              <a:gd name="T13" fmla="*/ 3 h 1976"/>
              <a:gd name="T14" fmla="*/ 0 w 2377"/>
              <a:gd name="T15" fmla="*/ 1976 h 1976"/>
              <a:gd name="T16" fmla="*/ 1980 w 2377"/>
              <a:gd name="T17" fmla="*/ 1121 h 1976"/>
              <a:gd name="T18" fmla="*/ 1986 w 2377"/>
              <a:gd name="T19" fmla="*/ 1090 h 1976"/>
              <a:gd name="T20" fmla="*/ 2004 w 2377"/>
              <a:gd name="T21" fmla="*/ 1069 h 1976"/>
              <a:gd name="T22" fmla="*/ 2031 w 2377"/>
              <a:gd name="T23" fmla="*/ 1072 h 1976"/>
              <a:gd name="T24" fmla="*/ 2057 w 2377"/>
              <a:gd name="T25" fmla="*/ 1099 h 1976"/>
              <a:gd name="T26" fmla="*/ 2079 w 2377"/>
              <a:gd name="T27" fmla="*/ 1134 h 1976"/>
              <a:gd name="T28" fmla="*/ 2121 w 2377"/>
              <a:gd name="T29" fmla="*/ 1170 h 1976"/>
              <a:gd name="T30" fmla="*/ 2175 w 2377"/>
              <a:gd name="T31" fmla="*/ 1188 h 1976"/>
              <a:gd name="T32" fmla="*/ 2229 w 2377"/>
              <a:gd name="T33" fmla="*/ 1184 h 1976"/>
              <a:gd name="T34" fmla="*/ 2294 w 2377"/>
              <a:gd name="T35" fmla="*/ 1149 h 1976"/>
              <a:gd name="T36" fmla="*/ 2345 w 2377"/>
              <a:gd name="T37" fmla="*/ 1088 h 1976"/>
              <a:gd name="T38" fmla="*/ 2372 w 2377"/>
              <a:gd name="T39" fmla="*/ 1006 h 1976"/>
              <a:gd name="T40" fmla="*/ 2375 w 2377"/>
              <a:gd name="T41" fmla="*/ 936 h 1976"/>
              <a:gd name="T42" fmla="*/ 2354 w 2377"/>
              <a:gd name="T43" fmla="*/ 850 h 1976"/>
              <a:gd name="T44" fmla="*/ 2309 w 2377"/>
              <a:gd name="T45" fmla="*/ 783 h 1976"/>
              <a:gd name="T46" fmla="*/ 2247 w 2377"/>
              <a:gd name="T47" fmla="*/ 740 h 1976"/>
              <a:gd name="T48" fmla="*/ 2191 w 2377"/>
              <a:gd name="T49" fmla="*/ 729 h 1976"/>
              <a:gd name="T50" fmla="*/ 2133 w 2377"/>
              <a:gd name="T51" fmla="*/ 743 h 1976"/>
              <a:gd name="T52" fmla="*/ 2093 w 2377"/>
              <a:gd name="T53" fmla="*/ 770 h 1976"/>
              <a:gd name="T54" fmla="*/ 2063 w 2377"/>
              <a:gd name="T55" fmla="*/ 810 h 1976"/>
              <a:gd name="T56" fmla="*/ 2037 w 2377"/>
              <a:gd name="T57" fmla="*/ 843 h 1976"/>
              <a:gd name="T58" fmla="*/ 2010 w 2377"/>
              <a:gd name="T59" fmla="*/ 852 h 1976"/>
              <a:gd name="T60" fmla="*/ 1989 w 2377"/>
              <a:gd name="T61" fmla="*/ 837 h 1976"/>
              <a:gd name="T62" fmla="*/ 1980 w 2377"/>
              <a:gd name="T63" fmla="*/ 798 h 1976"/>
              <a:gd name="T64" fmla="*/ 1178 w 2377"/>
              <a:gd name="T65" fmla="*/ 0 h 1976"/>
              <a:gd name="T66" fmla="*/ 1146 w 2377"/>
              <a:gd name="T67" fmla="*/ 6 h 1976"/>
              <a:gd name="T68" fmla="*/ 1127 w 2377"/>
              <a:gd name="T69" fmla="*/ 25 h 1976"/>
              <a:gd name="T70" fmla="*/ 1128 w 2377"/>
              <a:gd name="T71" fmla="*/ 51 h 1976"/>
              <a:gd name="T72" fmla="*/ 1155 w 2377"/>
              <a:gd name="T73" fmla="*/ 76 h 1976"/>
              <a:gd name="T74" fmla="*/ 1191 w 2377"/>
              <a:gd name="T75" fmla="*/ 98 h 1976"/>
              <a:gd name="T76" fmla="*/ 1227 w 2377"/>
              <a:gd name="T77" fmla="*/ 142 h 1976"/>
              <a:gd name="T78" fmla="*/ 1245 w 2377"/>
              <a:gd name="T79" fmla="*/ 196 h 1976"/>
              <a:gd name="T80" fmla="*/ 1242 w 2377"/>
              <a:gd name="T81" fmla="*/ 248 h 1976"/>
              <a:gd name="T82" fmla="*/ 1206 w 2377"/>
              <a:gd name="T83" fmla="*/ 314 h 1976"/>
              <a:gd name="T84" fmla="*/ 1145 w 2377"/>
              <a:gd name="T85" fmla="*/ 365 h 1976"/>
              <a:gd name="T86" fmla="*/ 1063 w 2377"/>
              <a:gd name="T87" fmla="*/ 391 h 1976"/>
              <a:gd name="T88" fmla="*/ 994 w 2377"/>
              <a:gd name="T89" fmla="*/ 394 h 1976"/>
              <a:gd name="T90" fmla="*/ 907 w 2377"/>
              <a:gd name="T91" fmla="*/ 374 h 1976"/>
              <a:gd name="T92" fmla="*/ 840 w 2377"/>
              <a:gd name="T93" fmla="*/ 329 h 1976"/>
              <a:gd name="T94" fmla="*/ 798 w 2377"/>
              <a:gd name="T95" fmla="*/ 266 h 1976"/>
              <a:gd name="T96" fmla="*/ 788 w 2377"/>
              <a:gd name="T97" fmla="*/ 212 h 1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77" h="1976">
                <a:moveTo>
                  <a:pt x="788" y="212"/>
                </a:moveTo>
                <a:lnTo>
                  <a:pt x="788" y="212"/>
                </a:lnTo>
                <a:lnTo>
                  <a:pt x="788" y="196"/>
                </a:lnTo>
                <a:lnTo>
                  <a:pt x="791" y="179"/>
                </a:lnTo>
                <a:lnTo>
                  <a:pt x="795" y="166"/>
                </a:lnTo>
                <a:lnTo>
                  <a:pt x="800" y="152"/>
                </a:lnTo>
                <a:lnTo>
                  <a:pt x="806" y="142"/>
                </a:lnTo>
                <a:lnTo>
                  <a:pt x="813" y="131"/>
                </a:lnTo>
                <a:lnTo>
                  <a:pt x="821" y="121"/>
                </a:lnTo>
                <a:lnTo>
                  <a:pt x="828" y="113"/>
                </a:lnTo>
                <a:lnTo>
                  <a:pt x="843" y="98"/>
                </a:lnTo>
                <a:lnTo>
                  <a:pt x="855" y="89"/>
                </a:lnTo>
                <a:lnTo>
                  <a:pt x="868" y="82"/>
                </a:lnTo>
                <a:lnTo>
                  <a:pt x="868" y="82"/>
                </a:lnTo>
                <a:lnTo>
                  <a:pt x="877" y="76"/>
                </a:lnTo>
                <a:lnTo>
                  <a:pt x="886" y="70"/>
                </a:lnTo>
                <a:lnTo>
                  <a:pt x="894" y="64"/>
                </a:lnTo>
                <a:lnTo>
                  <a:pt x="900" y="57"/>
                </a:lnTo>
                <a:lnTo>
                  <a:pt x="904" y="51"/>
                </a:lnTo>
                <a:lnTo>
                  <a:pt x="907" y="43"/>
                </a:lnTo>
                <a:lnTo>
                  <a:pt x="909" y="37"/>
                </a:lnTo>
                <a:lnTo>
                  <a:pt x="909" y="31"/>
                </a:lnTo>
                <a:lnTo>
                  <a:pt x="907" y="25"/>
                </a:lnTo>
                <a:lnTo>
                  <a:pt x="904" y="19"/>
                </a:lnTo>
                <a:lnTo>
                  <a:pt x="900" y="13"/>
                </a:lnTo>
                <a:lnTo>
                  <a:pt x="894" y="9"/>
                </a:lnTo>
                <a:lnTo>
                  <a:pt x="886" y="6"/>
                </a:lnTo>
                <a:lnTo>
                  <a:pt x="877" y="3"/>
                </a:lnTo>
                <a:lnTo>
                  <a:pt x="867" y="1"/>
                </a:lnTo>
                <a:lnTo>
                  <a:pt x="856" y="0"/>
                </a:lnTo>
                <a:lnTo>
                  <a:pt x="0" y="0"/>
                </a:lnTo>
                <a:lnTo>
                  <a:pt x="0" y="1976"/>
                </a:lnTo>
                <a:lnTo>
                  <a:pt x="1979" y="1976"/>
                </a:lnTo>
                <a:lnTo>
                  <a:pt x="1979" y="1522"/>
                </a:lnTo>
                <a:lnTo>
                  <a:pt x="1980" y="1522"/>
                </a:lnTo>
                <a:lnTo>
                  <a:pt x="1980" y="1121"/>
                </a:lnTo>
                <a:lnTo>
                  <a:pt x="1980" y="1121"/>
                </a:lnTo>
                <a:lnTo>
                  <a:pt x="1982" y="1109"/>
                </a:lnTo>
                <a:lnTo>
                  <a:pt x="1983" y="1099"/>
                </a:lnTo>
                <a:lnTo>
                  <a:pt x="1986" y="1090"/>
                </a:lnTo>
                <a:lnTo>
                  <a:pt x="1989" y="1082"/>
                </a:lnTo>
                <a:lnTo>
                  <a:pt x="1994" y="1076"/>
                </a:lnTo>
                <a:lnTo>
                  <a:pt x="2000" y="1072"/>
                </a:lnTo>
                <a:lnTo>
                  <a:pt x="2004" y="1069"/>
                </a:lnTo>
                <a:lnTo>
                  <a:pt x="2010" y="1067"/>
                </a:lnTo>
                <a:lnTo>
                  <a:pt x="2018" y="1067"/>
                </a:lnTo>
                <a:lnTo>
                  <a:pt x="2024" y="1069"/>
                </a:lnTo>
                <a:lnTo>
                  <a:pt x="2031" y="1072"/>
                </a:lnTo>
                <a:lnTo>
                  <a:pt x="2037" y="1076"/>
                </a:lnTo>
                <a:lnTo>
                  <a:pt x="2045" y="1082"/>
                </a:lnTo>
                <a:lnTo>
                  <a:pt x="2051" y="1090"/>
                </a:lnTo>
                <a:lnTo>
                  <a:pt x="2057" y="1099"/>
                </a:lnTo>
                <a:lnTo>
                  <a:pt x="2063" y="1109"/>
                </a:lnTo>
                <a:lnTo>
                  <a:pt x="2063" y="1109"/>
                </a:lnTo>
                <a:lnTo>
                  <a:pt x="2070" y="1121"/>
                </a:lnTo>
                <a:lnTo>
                  <a:pt x="2079" y="1134"/>
                </a:lnTo>
                <a:lnTo>
                  <a:pt x="2093" y="1149"/>
                </a:lnTo>
                <a:lnTo>
                  <a:pt x="2102" y="1157"/>
                </a:lnTo>
                <a:lnTo>
                  <a:pt x="2111" y="1163"/>
                </a:lnTo>
                <a:lnTo>
                  <a:pt x="2121" y="1170"/>
                </a:lnTo>
                <a:lnTo>
                  <a:pt x="2133" y="1176"/>
                </a:lnTo>
                <a:lnTo>
                  <a:pt x="2146" y="1181"/>
                </a:lnTo>
                <a:lnTo>
                  <a:pt x="2160" y="1185"/>
                </a:lnTo>
                <a:lnTo>
                  <a:pt x="2175" y="1188"/>
                </a:lnTo>
                <a:lnTo>
                  <a:pt x="2191" y="1188"/>
                </a:lnTo>
                <a:lnTo>
                  <a:pt x="2191" y="1188"/>
                </a:lnTo>
                <a:lnTo>
                  <a:pt x="2211" y="1188"/>
                </a:lnTo>
                <a:lnTo>
                  <a:pt x="2229" y="1184"/>
                </a:lnTo>
                <a:lnTo>
                  <a:pt x="2247" y="1179"/>
                </a:lnTo>
                <a:lnTo>
                  <a:pt x="2263" y="1170"/>
                </a:lnTo>
                <a:lnTo>
                  <a:pt x="2279" y="1161"/>
                </a:lnTo>
                <a:lnTo>
                  <a:pt x="2294" y="1149"/>
                </a:lnTo>
                <a:lnTo>
                  <a:pt x="2309" y="1136"/>
                </a:lnTo>
                <a:lnTo>
                  <a:pt x="2321" y="1121"/>
                </a:lnTo>
                <a:lnTo>
                  <a:pt x="2333" y="1106"/>
                </a:lnTo>
                <a:lnTo>
                  <a:pt x="2345" y="1088"/>
                </a:lnTo>
                <a:lnTo>
                  <a:pt x="2354" y="1069"/>
                </a:lnTo>
                <a:lnTo>
                  <a:pt x="2362" y="1049"/>
                </a:lnTo>
                <a:lnTo>
                  <a:pt x="2368" y="1028"/>
                </a:lnTo>
                <a:lnTo>
                  <a:pt x="2372" y="1006"/>
                </a:lnTo>
                <a:lnTo>
                  <a:pt x="2375" y="983"/>
                </a:lnTo>
                <a:lnTo>
                  <a:pt x="2377" y="960"/>
                </a:lnTo>
                <a:lnTo>
                  <a:pt x="2377" y="960"/>
                </a:lnTo>
                <a:lnTo>
                  <a:pt x="2375" y="936"/>
                </a:lnTo>
                <a:lnTo>
                  <a:pt x="2372" y="913"/>
                </a:lnTo>
                <a:lnTo>
                  <a:pt x="2368" y="891"/>
                </a:lnTo>
                <a:lnTo>
                  <a:pt x="2362" y="870"/>
                </a:lnTo>
                <a:lnTo>
                  <a:pt x="2354" y="850"/>
                </a:lnTo>
                <a:lnTo>
                  <a:pt x="2345" y="831"/>
                </a:lnTo>
                <a:lnTo>
                  <a:pt x="2333" y="813"/>
                </a:lnTo>
                <a:lnTo>
                  <a:pt x="2321" y="797"/>
                </a:lnTo>
                <a:lnTo>
                  <a:pt x="2309" y="783"/>
                </a:lnTo>
                <a:lnTo>
                  <a:pt x="2294" y="770"/>
                </a:lnTo>
                <a:lnTo>
                  <a:pt x="2279" y="758"/>
                </a:lnTo>
                <a:lnTo>
                  <a:pt x="2263" y="749"/>
                </a:lnTo>
                <a:lnTo>
                  <a:pt x="2247" y="740"/>
                </a:lnTo>
                <a:lnTo>
                  <a:pt x="2229" y="735"/>
                </a:lnTo>
                <a:lnTo>
                  <a:pt x="2211" y="731"/>
                </a:lnTo>
                <a:lnTo>
                  <a:pt x="2191" y="729"/>
                </a:lnTo>
                <a:lnTo>
                  <a:pt x="2191" y="729"/>
                </a:lnTo>
                <a:lnTo>
                  <a:pt x="2175" y="731"/>
                </a:lnTo>
                <a:lnTo>
                  <a:pt x="2160" y="734"/>
                </a:lnTo>
                <a:lnTo>
                  <a:pt x="2146" y="737"/>
                </a:lnTo>
                <a:lnTo>
                  <a:pt x="2133" y="743"/>
                </a:lnTo>
                <a:lnTo>
                  <a:pt x="2121" y="749"/>
                </a:lnTo>
                <a:lnTo>
                  <a:pt x="2111" y="755"/>
                </a:lnTo>
                <a:lnTo>
                  <a:pt x="2102" y="762"/>
                </a:lnTo>
                <a:lnTo>
                  <a:pt x="2093" y="770"/>
                </a:lnTo>
                <a:lnTo>
                  <a:pt x="2079" y="785"/>
                </a:lnTo>
                <a:lnTo>
                  <a:pt x="2070" y="798"/>
                </a:lnTo>
                <a:lnTo>
                  <a:pt x="2063" y="810"/>
                </a:lnTo>
                <a:lnTo>
                  <a:pt x="2063" y="810"/>
                </a:lnTo>
                <a:lnTo>
                  <a:pt x="2057" y="820"/>
                </a:lnTo>
                <a:lnTo>
                  <a:pt x="2051" y="829"/>
                </a:lnTo>
                <a:lnTo>
                  <a:pt x="2045" y="837"/>
                </a:lnTo>
                <a:lnTo>
                  <a:pt x="2037" y="843"/>
                </a:lnTo>
                <a:lnTo>
                  <a:pt x="2031" y="847"/>
                </a:lnTo>
                <a:lnTo>
                  <a:pt x="2024" y="850"/>
                </a:lnTo>
                <a:lnTo>
                  <a:pt x="2018" y="852"/>
                </a:lnTo>
                <a:lnTo>
                  <a:pt x="2010" y="852"/>
                </a:lnTo>
                <a:lnTo>
                  <a:pt x="2004" y="850"/>
                </a:lnTo>
                <a:lnTo>
                  <a:pt x="2000" y="847"/>
                </a:lnTo>
                <a:lnTo>
                  <a:pt x="1994" y="843"/>
                </a:lnTo>
                <a:lnTo>
                  <a:pt x="1989" y="837"/>
                </a:lnTo>
                <a:lnTo>
                  <a:pt x="1986" y="829"/>
                </a:lnTo>
                <a:lnTo>
                  <a:pt x="1983" y="820"/>
                </a:lnTo>
                <a:lnTo>
                  <a:pt x="1982" y="810"/>
                </a:lnTo>
                <a:lnTo>
                  <a:pt x="1980" y="798"/>
                </a:lnTo>
                <a:lnTo>
                  <a:pt x="1980" y="547"/>
                </a:lnTo>
                <a:lnTo>
                  <a:pt x="1979" y="547"/>
                </a:lnTo>
                <a:lnTo>
                  <a:pt x="1979" y="0"/>
                </a:lnTo>
                <a:lnTo>
                  <a:pt x="1178" y="0"/>
                </a:lnTo>
                <a:lnTo>
                  <a:pt x="1178" y="0"/>
                </a:lnTo>
                <a:lnTo>
                  <a:pt x="1166" y="1"/>
                </a:lnTo>
                <a:lnTo>
                  <a:pt x="1155" y="3"/>
                </a:lnTo>
                <a:lnTo>
                  <a:pt x="1146" y="6"/>
                </a:lnTo>
                <a:lnTo>
                  <a:pt x="1140" y="9"/>
                </a:lnTo>
                <a:lnTo>
                  <a:pt x="1134" y="13"/>
                </a:lnTo>
                <a:lnTo>
                  <a:pt x="1130" y="19"/>
                </a:lnTo>
                <a:lnTo>
                  <a:pt x="1127" y="25"/>
                </a:lnTo>
                <a:lnTo>
                  <a:pt x="1125" y="31"/>
                </a:lnTo>
                <a:lnTo>
                  <a:pt x="1125" y="37"/>
                </a:lnTo>
                <a:lnTo>
                  <a:pt x="1125" y="43"/>
                </a:lnTo>
                <a:lnTo>
                  <a:pt x="1128" y="51"/>
                </a:lnTo>
                <a:lnTo>
                  <a:pt x="1133" y="57"/>
                </a:lnTo>
                <a:lnTo>
                  <a:pt x="1139" y="64"/>
                </a:lnTo>
                <a:lnTo>
                  <a:pt x="1146" y="70"/>
                </a:lnTo>
                <a:lnTo>
                  <a:pt x="1155" y="76"/>
                </a:lnTo>
                <a:lnTo>
                  <a:pt x="1166" y="82"/>
                </a:lnTo>
                <a:lnTo>
                  <a:pt x="1166" y="82"/>
                </a:lnTo>
                <a:lnTo>
                  <a:pt x="1178" y="89"/>
                </a:lnTo>
                <a:lnTo>
                  <a:pt x="1191" y="98"/>
                </a:lnTo>
                <a:lnTo>
                  <a:pt x="1206" y="113"/>
                </a:lnTo>
                <a:lnTo>
                  <a:pt x="1214" y="121"/>
                </a:lnTo>
                <a:lnTo>
                  <a:pt x="1221" y="131"/>
                </a:lnTo>
                <a:lnTo>
                  <a:pt x="1227" y="142"/>
                </a:lnTo>
                <a:lnTo>
                  <a:pt x="1233" y="152"/>
                </a:lnTo>
                <a:lnTo>
                  <a:pt x="1239" y="166"/>
                </a:lnTo>
                <a:lnTo>
                  <a:pt x="1242" y="179"/>
                </a:lnTo>
                <a:lnTo>
                  <a:pt x="1245" y="196"/>
                </a:lnTo>
                <a:lnTo>
                  <a:pt x="1247" y="212"/>
                </a:lnTo>
                <a:lnTo>
                  <a:pt x="1247" y="212"/>
                </a:lnTo>
                <a:lnTo>
                  <a:pt x="1245" y="230"/>
                </a:lnTo>
                <a:lnTo>
                  <a:pt x="1242" y="248"/>
                </a:lnTo>
                <a:lnTo>
                  <a:pt x="1236" y="266"/>
                </a:lnTo>
                <a:lnTo>
                  <a:pt x="1229" y="282"/>
                </a:lnTo>
                <a:lnTo>
                  <a:pt x="1218" y="299"/>
                </a:lnTo>
                <a:lnTo>
                  <a:pt x="1206" y="314"/>
                </a:lnTo>
                <a:lnTo>
                  <a:pt x="1194" y="329"/>
                </a:lnTo>
                <a:lnTo>
                  <a:pt x="1179" y="342"/>
                </a:lnTo>
                <a:lnTo>
                  <a:pt x="1163" y="354"/>
                </a:lnTo>
                <a:lnTo>
                  <a:pt x="1145" y="365"/>
                </a:lnTo>
                <a:lnTo>
                  <a:pt x="1125" y="374"/>
                </a:lnTo>
                <a:lnTo>
                  <a:pt x="1106" y="381"/>
                </a:lnTo>
                <a:lnTo>
                  <a:pt x="1085" y="387"/>
                </a:lnTo>
                <a:lnTo>
                  <a:pt x="1063" y="391"/>
                </a:lnTo>
                <a:lnTo>
                  <a:pt x="1040" y="394"/>
                </a:lnTo>
                <a:lnTo>
                  <a:pt x="1016" y="396"/>
                </a:lnTo>
                <a:lnTo>
                  <a:pt x="1016" y="396"/>
                </a:lnTo>
                <a:lnTo>
                  <a:pt x="994" y="394"/>
                </a:lnTo>
                <a:lnTo>
                  <a:pt x="970" y="391"/>
                </a:lnTo>
                <a:lnTo>
                  <a:pt x="949" y="387"/>
                </a:lnTo>
                <a:lnTo>
                  <a:pt x="928" y="381"/>
                </a:lnTo>
                <a:lnTo>
                  <a:pt x="907" y="374"/>
                </a:lnTo>
                <a:lnTo>
                  <a:pt x="888" y="365"/>
                </a:lnTo>
                <a:lnTo>
                  <a:pt x="871" y="354"/>
                </a:lnTo>
                <a:lnTo>
                  <a:pt x="855" y="342"/>
                </a:lnTo>
                <a:lnTo>
                  <a:pt x="840" y="329"/>
                </a:lnTo>
                <a:lnTo>
                  <a:pt x="827" y="314"/>
                </a:lnTo>
                <a:lnTo>
                  <a:pt x="815" y="299"/>
                </a:lnTo>
                <a:lnTo>
                  <a:pt x="806" y="282"/>
                </a:lnTo>
                <a:lnTo>
                  <a:pt x="798" y="266"/>
                </a:lnTo>
                <a:lnTo>
                  <a:pt x="792" y="248"/>
                </a:lnTo>
                <a:lnTo>
                  <a:pt x="789" y="230"/>
                </a:lnTo>
                <a:lnTo>
                  <a:pt x="788" y="212"/>
                </a:lnTo>
                <a:lnTo>
                  <a:pt x="788" y="212"/>
                </a:lnTo>
                <a:close/>
              </a:path>
            </a:pathLst>
          </a:custGeom>
          <a:solidFill>
            <a:srgbClr val="C00000"/>
          </a:solidFill>
          <a:ln w="28575">
            <a:noFill/>
            <a:prstDash val="solid"/>
            <a:round/>
            <a:headEnd/>
            <a:tailEnd/>
          </a:ln>
        </p:spPr>
        <p:txBody>
          <a:bodyPr rIns="324000" anchor="ctr"/>
          <a:lstStyle/>
          <a:p>
            <a:pPr algn="ctr">
              <a:defRPr/>
            </a:pPr>
            <a:r>
              <a:rPr lang="en-US" sz="800" dirty="0" smtClean="0">
                <a:solidFill>
                  <a:schemeClr val="bg2"/>
                </a:solidFill>
                <a:latin typeface="Arial Rounded MT Bold" panose="020F0704030504030204" pitchFamily="34" charset="0"/>
                <a:cs typeface="Arial" charset="0"/>
              </a:rPr>
              <a:t>Determines</a:t>
            </a:r>
            <a:endParaRPr lang="en-US" sz="800" dirty="0">
              <a:solidFill>
                <a:schemeClr val="bg2"/>
              </a:solidFill>
              <a:latin typeface="Arial Rounded MT Bold" panose="020F0704030504030204" pitchFamily="34" charset="0"/>
              <a:cs typeface="Arial" charset="0"/>
            </a:endParaRPr>
          </a:p>
          <a:p>
            <a:pPr algn="ctr">
              <a:defRPr/>
            </a:pPr>
            <a:r>
              <a:rPr lang="en-US" sz="800" dirty="0">
                <a:solidFill>
                  <a:schemeClr val="bg2"/>
                </a:solidFill>
                <a:latin typeface="Arial Rounded MT Bold" panose="020F0704030504030204" pitchFamily="34" charset="0"/>
                <a:cs typeface="Arial" charset="0"/>
              </a:rPr>
              <a:t>Brand Value</a:t>
            </a:r>
            <a:endParaRPr lang="en-GB" sz="800" dirty="0">
              <a:solidFill>
                <a:schemeClr val="bg2"/>
              </a:solidFill>
              <a:latin typeface="Arial Rounded MT Bold" panose="020F0704030504030204" pitchFamily="34" charset="0"/>
              <a:cs typeface="Arial" charset="0"/>
            </a:endParaRPr>
          </a:p>
        </p:txBody>
      </p:sp>
    </p:spTree>
    <p:extLst>
      <p:ext uri="{BB962C8B-B14F-4D97-AF65-F5344CB8AC3E}">
        <p14:creationId xmlns:p14="http://schemas.microsoft.com/office/powerpoint/2010/main" val="1998081336"/>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6037"/>
            <a:ext cx="7239002" cy="715963"/>
          </a:xfrm>
        </p:spPr>
        <p:txBody>
          <a:bodyPr/>
          <a:lstStyle/>
          <a:p>
            <a:r>
              <a:rPr lang="en-US" sz="3200" b="1" dirty="0" smtClean="0"/>
              <a:t>Step 2: Brand Contribution</a:t>
            </a:r>
            <a:endParaRPr lang="en-US" sz="32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48302039"/>
              </p:ext>
            </p:extLst>
          </p:nvPr>
        </p:nvGraphicFramePr>
        <p:xfrm>
          <a:off x="228600" y="1371600"/>
          <a:ext cx="8610600" cy="4800600"/>
        </p:xfrm>
        <a:graphic>
          <a:graphicData uri="http://schemas.openxmlformats.org/drawingml/2006/chart">
            <c:chart xmlns:c="http://schemas.openxmlformats.org/drawingml/2006/chart" xmlns:r="http://schemas.openxmlformats.org/officeDocument/2006/relationships" r:id="rId3"/>
          </a:graphicData>
        </a:graphic>
      </p:graphicFrame>
      <p:sp>
        <p:nvSpPr>
          <p:cNvPr id="5" name="Freeform 11"/>
          <p:cNvSpPr>
            <a:spLocks/>
          </p:cNvSpPr>
          <p:nvPr/>
        </p:nvSpPr>
        <p:spPr bwMode="auto">
          <a:xfrm>
            <a:off x="7924802" y="15921"/>
            <a:ext cx="1099457" cy="739755"/>
          </a:xfrm>
          <a:custGeom>
            <a:avLst/>
            <a:gdLst>
              <a:gd name="T0" fmla="*/ 791 w 2377"/>
              <a:gd name="T1" fmla="*/ 179 h 1976"/>
              <a:gd name="T2" fmla="*/ 813 w 2377"/>
              <a:gd name="T3" fmla="*/ 131 h 1976"/>
              <a:gd name="T4" fmla="*/ 855 w 2377"/>
              <a:gd name="T5" fmla="*/ 89 h 1976"/>
              <a:gd name="T6" fmla="*/ 886 w 2377"/>
              <a:gd name="T7" fmla="*/ 70 h 1976"/>
              <a:gd name="T8" fmla="*/ 907 w 2377"/>
              <a:gd name="T9" fmla="*/ 43 h 1976"/>
              <a:gd name="T10" fmla="*/ 904 w 2377"/>
              <a:gd name="T11" fmla="*/ 19 h 1976"/>
              <a:gd name="T12" fmla="*/ 877 w 2377"/>
              <a:gd name="T13" fmla="*/ 3 h 1976"/>
              <a:gd name="T14" fmla="*/ 0 w 2377"/>
              <a:gd name="T15" fmla="*/ 1976 h 1976"/>
              <a:gd name="T16" fmla="*/ 1980 w 2377"/>
              <a:gd name="T17" fmla="*/ 1121 h 1976"/>
              <a:gd name="T18" fmla="*/ 1986 w 2377"/>
              <a:gd name="T19" fmla="*/ 1090 h 1976"/>
              <a:gd name="T20" fmla="*/ 2004 w 2377"/>
              <a:gd name="T21" fmla="*/ 1069 h 1976"/>
              <a:gd name="T22" fmla="*/ 2031 w 2377"/>
              <a:gd name="T23" fmla="*/ 1072 h 1976"/>
              <a:gd name="T24" fmla="*/ 2057 w 2377"/>
              <a:gd name="T25" fmla="*/ 1099 h 1976"/>
              <a:gd name="T26" fmla="*/ 2079 w 2377"/>
              <a:gd name="T27" fmla="*/ 1134 h 1976"/>
              <a:gd name="T28" fmla="*/ 2121 w 2377"/>
              <a:gd name="T29" fmla="*/ 1170 h 1976"/>
              <a:gd name="T30" fmla="*/ 2175 w 2377"/>
              <a:gd name="T31" fmla="*/ 1188 h 1976"/>
              <a:gd name="T32" fmla="*/ 2229 w 2377"/>
              <a:gd name="T33" fmla="*/ 1184 h 1976"/>
              <a:gd name="T34" fmla="*/ 2294 w 2377"/>
              <a:gd name="T35" fmla="*/ 1149 h 1976"/>
              <a:gd name="T36" fmla="*/ 2345 w 2377"/>
              <a:gd name="T37" fmla="*/ 1088 h 1976"/>
              <a:gd name="T38" fmla="*/ 2372 w 2377"/>
              <a:gd name="T39" fmla="*/ 1006 h 1976"/>
              <a:gd name="T40" fmla="*/ 2375 w 2377"/>
              <a:gd name="T41" fmla="*/ 936 h 1976"/>
              <a:gd name="T42" fmla="*/ 2354 w 2377"/>
              <a:gd name="T43" fmla="*/ 850 h 1976"/>
              <a:gd name="T44" fmla="*/ 2309 w 2377"/>
              <a:gd name="T45" fmla="*/ 783 h 1976"/>
              <a:gd name="T46" fmla="*/ 2247 w 2377"/>
              <a:gd name="T47" fmla="*/ 740 h 1976"/>
              <a:gd name="T48" fmla="*/ 2191 w 2377"/>
              <a:gd name="T49" fmla="*/ 729 h 1976"/>
              <a:gd name="T50" fmla="*/ 2133 w 2377"/>
              <a:gd name="T51" fmla="*/ 743 h 1976"/>
              <a:gd name="T52" fmla="*/ 2093 w 2377"/>
              <a:gd name="T53" fmla="*/ 770 h 1976"/>
              <a:gd name="T54" fmla="*/ 2063 w 2377"/>
              <a:gd name="T55" fmla="*/ 810 h 1976"/>
              <a:gd name="T56" fmla="*/ 2037 w 2377"/>
              <a:gd name="T57" fmla="*/ 843 h 1976"/>
              <a:gd name="T58" fmla="*/ 2010 w 2377"/>
              <a:gd name="T59" fmla="*/ 852 h 1976"/>
              <a:gd name="T60" fmla="*/ 1989 w 2377"/>
              <a:gd name="T61" fmla="*/ 837 h 1976"/>
              <a:gd name="T62" fmla="*/ 1980 w 2377"/>
              <a:gd name="T63" fmla="*/ 798 h 1976"/>
              <a:gd name="T64" fmla="*/ 1178 w 2377"/>
              <a:gd name="T65" fmla="*/ 0 h 1976"/>
              <a:gd name="T66" fmla="*/ 1146 w 2377"/>
              <a:gd name="T67" fmla="*/ 6 h 1976"/>
              <a:gd name="T68" fmla="*/ 1127 w 2377"/>
              <a:gd name="T69" fmla="*/ 25 h 1976"/>
              <a:gd name="T70" fmla="*/ 1128 w 2377"/>
              <a:gd name="T71" fmla="*/ 51 h 1976"/>
              <a:gd name="T72" fmla="*/ 1155 w 2377"/>
              <a:gd name="T73" fmla="*/ 76 h 1976"/>
              <a:gd name="T74" fmla="*/ 1191 w 2377"/>
              <a:gd name="T75" fmla="*/ 98 h 1976"/>
              <a:gd name="T76" fmla="*/ 1227 w 2377"/>
              <a:gd name="T77" fmla="*/ 142 h 1976"/>
              <a:gd name="T78" fmla="*/ 1245 w 2377"/>
              <a:gd name="T79" fmla="*/ 196 h 1976"/>
              <a:gd name="T80" fmla="*/ 1242 w 2377"/>
              <a:gd name="T81" fmla="*/ 248 h 1976"/>
              <a:gd name="T82" fmla="*/ 1206 w 2377"/>
              <a:gd name="T83" fmla="*/ 314 h 1976"/>
              <a:gd name="T84" fmla="*/ 1145 w 2377"/>
              <a:gd name="T85" fmla="*/ 365 h 1976"/>
              <a:gd name="T86" fmla="*/ 1063 w 2377"/>
              <a:gd name="T87" fmla="*/ 391 h 1976"/>
              <a:gd name="T88" fmla="*/ 994 w 2377"/>
              <a:gd name="T89" fmla="*/ 394 h 1976"/>
              <a:gd name="T90" fmla="*/ 907 w 2377"/>
              <a:gd name="T91" fmla="*/ 374 h 1976"/>
              <a:gd name="T92" fmla="*/ 840 w 2377"/>
              <a:gd name="T93" fmla="*/ 329 h 1976"/>
              <a:gd name="T94" fmla="*/ 798 w 2377"/>
              <a:gd name="T95" fmla="*/ 266 h 1976"/>
              <a:gd name="T96" fmla="*/ 788 w 2377"/>
              <a:gd name="T97" fmla="*/ 212 h 1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77" h="1976">
                <a:moveTo>
                  <a:pt x="788" y="212"/>
                </a:moveTo>
                <a:lnTo>
                  <a:pt x="788" y="212"/>
                </a:lnTo>
                <a:lnTo>
                  <a:pt x="788" y="196"/>
                </a:lnTo>
                <a:lnTo>
                  <a:pt x="791" y="179"/>
                </a:lnTo>
                <a:lnTo>
                  <a:pt x="795" y="166"/>
                </a:lnTo>
                <a:lnTo>
                  <a:pt x="800" y="152"/>
                </a:lnTo>
                <a:lnTo>
                  <a:pt x="806" y="142"/>
                </a:lnTo>
                <a:lnTo>
                  <a:pt x="813" y="131"/>
                </a:lnTo>
                <a:lnTo>
                  <a:pt x="821" y="121"/>
                </a:lnTo>
                <a:lnTo>
                  <a:pt x="828" y="113"/>
                </a:lnTo>
                <a:lnTo>
                  <a:pt x="843" y="98"/>
                </a:lnTo>
                <a:lnTo>
                  <a:pt x="855" y="89"/>
                </a:lnTo>
                <a:lnTo>
                  <a:pt x="868" y="82"/>
                </a:lnTo>
                <a:lnTo>
                  <a:pt x="868" y="82"/>
                </a:lnTo>
                <a:lnTo>
                  <a:pt x="877" y="76"/>
                </a:lnTo>
                <a:lnTo>
                  <a:pt x="886" y="70"/>
                </a:lnTo>
                <a:lnTo>
                  <a:pt x="894" y="64"/>
                </a:lnTo>
                <a:lnTo>
                  <a:pt x="900" y="57"/>
                </a:lnTo>
                <a:lnTo>
                  <a:pt x="904" y="51"/>
                </a:lnTo>
                <a:lnTo>
                  <a:pt x="907" y="43"/>
                </a:lnTo>
                <a:lnTo>
                  <a:pt x="909" y="37"/>
                </a:lnTo>
                <a:lnTo>
                  <a:pt x="909" y="31"/>
                </a:lnTo>
                <a:lnTo>
                  <a:pt x="907" y="25"/>
                </a:lnTo>
                <a:lnTo>
                  <a:pt x="904" y="19"/>
                </a:lnTo>
                <a:lnTo>
                  <a:pt x="900" y="13"/>
                </a:lnTo>
                <a:lnTo>
                  <a:pt x="894" y="9"/>
                </a:lnTo>
                <a:lnTo>
                  <a:pt x="886" y="6"/>
                </a:lnTo>
                <a:lnTo>
                  <a:pt x="877" y="3"/>
                </a:lnTo>
                <a:lnTo>
                  <a:pt x="867" y="1"/>
                </a:lnTo>
                <a:lnTo>
                  <a:pt x="856" y="0"/>
                </a:lnTo>
                <a:lnTo>
                  <a:pt x="0" y="0"/>
                </a:lnTo>
                <a:lnTo>
                  <a:pt x="0" y="1976"/>
                </a:lnTo>
                <a:lnTo>
                  <a:pt x="1979" y="1976"/>
                </a:lnTo>
                <a:lnTo>
                  <a:pt x="1979" y="1522"/>
                </a:lnTo>
                <a:lnTo>
                  <a:pt x="1980" y="1522"/>
                </a:lnTo>
                <a:lnTo>
                  <a:pt x="1980" y="1121"/>
                </a:lnTo>
                <a:lnTo>
                  <a:pt x="1980" y="1121"/>
                </a:lnTo>
                <a:lnTo>
                  <a:pt x="1982" y="1109"/>
                </a:lnTo>
                <a:lnTo>
                  <a:pt x="1983" y="1099"/>
                </a:lnTo>
                <a:lnTo>
                  <a:pt x="1986" y="1090"/>
                </a:lnTo>
                <a:lnTo>
                  <a:pt x="1989" y="1082"/>
                </a:lnTo>
                <a:lnTo>
                  <a:pt x="1994" y="1076"/>
                </a:lnTo>
                <a:lnTo>
                  <a:pt x="2000" y="1072"/>
                </a:lnTo>
                <a:lnTo>
                  <a:pt x="2004" y="1069"/>
                </a:lnTo>
                <a:lnTo>
                  <a:pt x="2010" y="1067"/>
                </a:lnTo>
                <a:lnTo>
                  <a:pt x="2018" y="1067"/>
                </a:lnTo>
                <a:lnTo>
                  <a:pt x="2024" y="1069"/>
                </a:lnTo>
                <a:lnTo>
                  <a:pt x="2031" y="1072"/>
                </a:lnTo>
                <a:lnTo>
                  <a:pt x="2037" y="1076"/>
                </a:lnTo>
                <a:lnTo>
                  <a:pt x="2045" y="1082"/>
                </a:lnTo>
                <a:lnTo>
                  <a:pt x="2051" y="1090"/>
                </a:lnTo>
                <a:lnTo>
                  <a:pt x="2057" y="1099"/>
                </a:lnTo>
                <a:lnTo>
                  <a:pt x="2063" y="1109"/>
                </a:lnTo>
                <a:lnTo>
                  <a:pt x="2063" y="1109"/>
                </a:lnTo>
                <a:lnTo>
                  <a:pt x="2070" y="1121"/>
                </a:lnTo>
                <a:lnTo>
                  <a:pt x="2079" y="1134"/>
                </a:lnTo>
                <a:lnTo>
                  <a:pt x="2093" y="1149"/>
                </a:lnTo>
                <a:lnTo>
                  <a:pt x="2102" y="1157"/>
                </a:lnTo>
                <a:lnTo>
                  <a:pt x="2111" y="1163"/>
                </a:lnTo>
                <a:lnTo>
                  <a:pt x="2121" y="1170"/>
                </a:lnTo>
                <a:lnTo>
                  <a:pt x="2133" y="1176"/>
                </a:lnTo>
                <a:lnTo>
                  <a:pt x="2146" y="1181"/>
                </a:lnTo>
                <a:lnTo>
                  <a:pt x="2160" y="1185"/>
                </a:lnTo>
                <a:lnTo>
                  <a:pt x="2175" y="1188"/>
                </a:lnTo>
                <a:lnTo>
                  <a:pt x="2191" y="1188"/>
                </a:lnTo>
                <a:lnTo>
                  <a:pt x="2191" y="1188"/>
                </a:lnTo>
                <a:lnTo>
                  <a:pt x="2211" y="1188"/>
                </a:lnTo>
                <a:lnTo>
                  <a:pt x="2229" y="1184"/>
                </a:lnTo>
                <a:lnTo>
                  <a:pt x="2247" y="1179"/>
                </a:lnTo>
                <a:lnTo>
                  <a:pt x="2263" y="1170"/>
                </a:lnTo>
                <a:lnTo>
                  <a:pt x="2279" y="1161"/>
                </a:lnTo>
                <a:lnTo>
                  <a:pt x="2294" y="1149"/>
                </a:lnTo>
                <a:lnTo>
                  <a:pt x="2309" y="1136"/>
                </a:lnTo>
                <a:lnTo>
                  <a:pt x="2321" y="1121"/>
                </a:lnTo>
                <a:lnTo>
                  <a:pt x="2333" y="1106"/>
                </a:lnTo>
                <a:lnTo>
                  <a:pt x="2345" y="1088"/>
                </a:lnTo>
                <a:lnTo>
                  <a:pt x="2354" y="1069"/>
                </a:lnTo>
                <a:lnTo>
                  <a:pt x="2362" y="1049"/>
                </a:lnTo>
                <a:lnTo>
                  <a:pt x="2368" y="1028"/>
                </a:lnTo>
                <a:lnTo>
                  <a:pt x="2372" y="1006"/>
                </a:lnTo>
                <a:lnTo>
                  <a:pt x="2375" y="983"/>
                </a:lnTo>
                <a:lnTo>
                  <a:pt x="2377" y="960"/>
                </a:lnTo>
                <a:lnTo>
                  <a:pt x="2377" y="960"/>
                </a:lnTo>
                <a:lnTo>
                  <a:pt x="2375" y="936"/>
                </a:lnTo>
                <a:lnTo>
                  <a:pt x="2372" y="913"/>
                </a:lnTo>
                <a:lnTo>
                  <a:pt x="2368" y="891"/>
                </a:lnTo>
                <a:lnTo>
                  <a:pt x="2362" y="870"/>
                </a:lnTo>
                <a:lnTo>
                  <a:pt x="2354" y="850"/>
                </a:lnTo>
                <a:lnTo>
                  <a:pt x="2345" y="831"/>
                </a:lnTo>
                <a:lnTo>
                  <a:pt x="2333" y="813"/>
                </a:lnTo>
                <a:lnTo>
                  <a:pt x="2321" y="797"/>
                </a:lnTo>
                <a:lnTo>
                  <a:pt x="2309" y="783"/>
                </a:lnTo>
                <a:lnTo>
                  <a:pt x="2294" y="770"/>
                </a:lnTo>
                <a:lnTo>
                  <a:pt x="2279" y="758"/>
                </a:lnTo>
                <a:lnTo>
                  <a:pt x="2263" y="749"/>
                </a:lnTo>
                <a:lnTo>
                  <a:pt x="2247" y="740"/>
                </a:lnTo>
                <a:lnTo>
                  <a:pt x="2229" y="735"/>
                </a:lnTo>
                <a:lnTo>
                  <a:pt x="2211" y="731"/>
                </a:lnTo>
                <a:lnTo>
                  <a:pt x="2191" y="729"/>
                </a:lnTo>
                <a:lnTo>
                  <a:pt x="2191" y="729"/>
                </a:lnTo>
                <a:lnTo>
                  <a:pt x="2175" y="731"/>
                </a:lnTo>
                <a:lnTo>
                  <a:pt x="2160" y="734"/>
                </a:lnTo>
                <a:lnTo>
                  <a:pt x="2146" y="737"/>
                </a:lnTo>
                <a:lnTo>
                  <a:pt x="2133" y="743"/>
                </a:lnTo>
                <a:lnTo>
                  <a:pt x="2121" y="749"/>
                </a:lnTo>
                <a:lnTo>
                  <a:pt x="2111" y="755"/>
                </a:lnTo>
                <a:lnTo>
                  <a:pt x="2102" y="762"/>
                </a:lnTo>
                <a:lnTo>
                  <a:pt x="2093" y="770"/>
                </a:lnTo>
                <a:lnTo>
                  <a:pt x="2079" y="785"/>
                </a:lnTo>
                <a:lnTo>
                  <a:pt x="2070" y="798"/>
                </a:lnTo>
                <a:lnTo>
                  <a:pt x="2063" y="810"/>
                </a:lnTo>
                <a:lnTo>
                  <a:pt x="2063" y="810"/>
                </a:lnTo>
                <a:lnTo>
                  <a:pt x="2057" y="820"/>
                </a:lnTo>
                <a:lnTo>
                  <a:pt x="2051" y="829"/>
                </a:lnTo>
                <a:lnTo>
                  <a:pt x="2045" y="837"/>
                </a:lnTo>
                <a:lnTo>
                  <a:pt x="2037" y="843"/>
                </a:lnTo>
                <a:lnTo>
                  <a:pt x="2031" y="847"/>
                </a:lnTo>
                <a:lnTo>
                  <a:pt x="2024" y="850"/>
                </a:lnTo>
                <a:lnTo>
                  <a:pt x="2018" y="852"/>
                </a:lnTo>
                <a:lnTo>
                  <a:pt x="2010" y="852"/>
                </a:lnTo>
                <a:lnTo>
                  <a:pt x="2004" y="850"/>
                </a:lnTo>
                <a:lnTo>
                  <a:pt x="2000" y="847"/>
                </a:lnTo>
                <a:lnTo>
                  <a:pt x="1994" y="843"/>
                </a:lnTo>
                <a:lnTo>
                  <a:pt x="1989" y="837"/>
                </a:lnTo>
                <a:lnTo>
                  <a:pt x="1986" y="829"/>
                </a:lnTo>
                <a:lnTo>
                  <a:pt x="1983" y="820"/>
                </a:lnTo>
                <a:lnTo>
                  <a:pt x="1982" y="810"/>
                </a:lnTo>
                <a:lnTo>
                  <a:pt x="1980" y="798"/>
                </a:lnTo>
                <a:lnTo>
                  <a:pt x="1980" y="547"/>
                </a:lnTo>
                <a:lnTo>
                  <a:pt x="1979" y="547"/>
                </a:lnTo>
                <a:lnTo>
                  <a:pt x="1979" y="0"/>
                </a:lnTo>
                <a:lnTo>
                  <a:pt x="1178" y="0"/>
                </a:lnTo>
                <a:lnTo>
                  <a:pt x="1178" y="0"/>
                </a:lnTo>
                <a:lnTo>
                  <a:pt x="1166" y="1"/>
                </a:lnTo>
                <a:lnTo>
                  <a:pt x="1155" y="3"/>
                </a:lnTo>
                <a:lnTo>
                  <a:pt x="1146" y="6"/>
                </a:lnTo>
                <a:lnTo>
                  <a:pt x="1140" y="9"/>
                </a:lnTo>
                <a:lnTo>
                  <a:pt x="1134" y="13"/>
                </a:lnTo>
                <a:lnTo>
                  <a:pt x="1130" y="19"/>
                </a:lnTo>
                <a:lnTo>
                  <a:pt x="1127" y="25"/>
                </a:lnTo>
                <a:lnTo>
                  <a:pt x="1125" y="31"/>
                </a:lnTo>
                <a:lnTo>
                  <a:pt x="1125" y="37"/>
                </a:lnTo>
                <a:lnTo>
                  <a:pt x="1125" y="43"/>
                </a:lnTo>
                <a:lnTo>
                  <a:pt x="1128" y="51"/>
                </a:lnTo>
                <a:lnTo>
                  <a:pt x="1133" y="57"/>
                </a:lnTo>
                <a:lnTo>
                  <a:pt x="1139" y="64"/>
                </a:lnTo>
                <a:lnTo>
                  <a:pt x="1146" y="70"/>
                </a:lnTo>
                <a:lnTo>
                  <a:pt x="1155" y="76"/>
                </a:lnTo>
                <a:lnTo>
                  <a:pt x="1166" y="82"/>
                </a:lnTo>
                <a:lnTo>
                  <a:pt x="1166" y="82"/>
                </a:lnTo>
                <a:lnTo>
                  <a:pt x="1178" y="89"/>
                </a:lnTo>
                <a:lnTo>
                  <a:pt x="1191" y="98"/>
                </a:lnTo>
                <a:lnTo>
                  <a:pt x="1206" y="113"/>
                </a:lnTo>
                <a:lnTo>
                  <a:pt x="1214" y="121"/>
                </a:lnTo>
                <a:lnTo>
                  <a:pt x="1221" y="131"/>
                </a:lnTo>
                <a:lnTo>
                  <a:pt x="1227" y="142"/>
                </a:lnTo>
                <a:lnTo>
                  <a:pt x="1233" y="152"/>
                </a:lnTo>
                <a:lnTo>
                  <a:pt x="1239" y="166"/>
                </a:lnTo>
                <a:lnTo>
                  <a:pt x="1242" y="179"/>
                </a:lnTo>
                <a:lnTo>
                  <a:pt x="1245" y="196"/>
                </a:lnTo>
                <a:lnTo>
                  <a:pt x="1247" y="212"/>
                </a:lnTo>
                <a:lnTo>
                  <a:pt x="1247" y="212"/>
                </a:lnTo>
                <a:lnTo>
                  <a:pt x="1245" y="230"/>
                </a:lnTo>
                <a:lnTo>
                  <a:pt x="1242" y="248"/>
                </a:lnTo>
                <a:lnTo>
                  <a:pt x="1236" y="266"/>
                </a:lnTo>
                <a:lnTo>
                  <a:pt x="1229" y="282"/>
                </a:lnTo>
                <a:lnTo>
                  <a:pt x="1218" y="299"/>
                </a:lnTo>
                <a:lnTo>
                  <a:pt x="1206" y="314"/>
                </a:lnTo>
                <a:lnTo>
                  <a:pt x="1194" y="329"/>
                </a:lnTo>
                <a:lnTo>
                  <a:pt x="1179" y="342"/>
                </a:lnTo>
                <a:lnTo>
                  <a:pt x="1163" y="354"/>
                </a:lnTo>
                <a:lnTo>
                  <a:pt x="1145" y="365"/>
                </a:lnTo>
                <a:lnTo>
                  <a:pt x="1125" y="374"/>
                </a:lnTo>
                <a:lnTo>
                  <a:pt x="1106" y="381"/>
                </a:lnTo>
                <a:lnTo>
                  <a:pt x="1085" y="387"/>
                </a:lnTo>
                <a:lnTo>
                  <a:pt x="1063" y="391"/>
                </a:lnTo>
                <a:lnTo>
                  <a:pt x="1040" y="394"/>
                </a:lnTo>
                <a:lnTo>
                  <a:pt x="1016" y="396"/>
                </a:lnTo>
                <a:lnTo>
                  <a:pt x="1016" y="396"/>
                </a:lnTo>
                <a:lnTo>
                  <a:pt x="994" y="394"/>
                </a:lnTo>
                <a:lnTo>
                  <a:pt x="970" y="391"/>
                </a:lnTo>
                <a:lnTo>
                  <a:pt x="949" y="387"/>
                </a:lnTo>
                <a:lnTo>
                  <a:pt x="928" y="381"/>
                </a:lnTo>
                <a:lnTo>
                  <a:pt x="907" y="374"/>
                </a:lnTo>
                <a:lnTo>
                  <a:pt x="888" y="365"/>
                </a:lnTo>
                <a:lnTo>
                  <a:pt x="871" y="354"/>
                </a:lnTo>
                <a:lnTo>
                  <a:pt x="855" y="342"/>
                </a:lnTo>
                <a:lnTo>
                  <a:pt x="840" y="329"/>
                </a:lnTo>
                <a:lnTo>
                  <a:pt x="827" y="314"/>
                </a:lnTo>
                <a:lnTo>
                  <a:pt x="815" y="299"/>
                </a:lnTo>
                <a:lnTo>
                  <a:pt x="806" y="282"/>
                </a:lnTo>
                <a:lnTo>
                  <a:pt x="798" y="266"/>
                </a:lnTo>
                <a:lnTo>
                  <a:pt x="792" y="248"/>
                </a:lnTo>
                <a:lnTo>
                  <a:pt x="789" y="230"/>
                </a:lnTo>
                <a:lnTo>
                  <a:pt x="788" y="212"/>
                </a:lnTo>
                <a:lnTo>
                  <a:pt x="788" y="212"/>
                </a:lnTo>
                <a:close/>
              </a:path>
            </a:pathLst>
          </a:custGeom>
          <a:solidFill>
            <a:srgbClr val="C00000"/>
          </a:solidFill>
          <a:ln w="28575">
            <a:noFill/>
            <a:prstDash val="solid"/>
            <a:round/>
            <a:headEnd/>
            <a:tailEnd/>
          </a:ln>
        </p:spPr>
        <p:txBody>
          <a:bodyPr rIns="324000" anchor="ctr"/>
          <a:lstStyle/>
          <a:p>
            <a:pPr algn="ctr">
              <a:defRPr/>
            </a:pPr>
            <a:r>
              <a:rPr lang="en-US" sz="800" dirty="0" smtClean="0">
                <a:solidFill>
                  <a:schemeClr val="bg2"/>
                </a:solidFill>
                <a:latin typeface="Arial Rounded MT Bold" panose="020F0704030504030204" pitchFamily="34" charset="0"/>
                <a:cs typeface="Arial" charset="0"/>
              </a:rPr>
              <a:t>Determines</a:t>
            </a:r>
            <a:endParaRPr lang="en-US" sz="800" dirty="0">
              <a:solidFill>
                <a:schemeClr val="bg2"/>
              </a:solidFill>
              <a:latin typeface="Arial Rounded MT Bold" panose="020F0704030504030204" pitchFamily="34" charset="0"/>
              <a:cs typeface="Arial" charset="0"/>
            </a:endParaRPr>
          </a:p>
          <a:p>
            <a:pPr algn="ctr">
              <a:defRPr/>
            </a:pPr>
            <a:r>
              <a:rPr lang="en-US" sz="800" dirty="0">
                <a:solidFill>
                  <a:schemeClr val="bg2"/>
                </a:solidFill>
                <a:latin typeface="Arial Rounded MT Bold" panose="020F0704030504030204" pitchFamily="34" charset="0"/>
                <a:cs typeface="Arial" charset="0"/>
              </a:rPr>
              <a:t>Brand Value</a:t>
            </a:r>
            <a:endParaRPr lang="en-GB" sz="800" dirty="0">
              <a:solidFill>
                <a:schemeClr val="bg2"/>
              </a:solidFill>
              <a:latin typeface="Arial Rounded MT Bold" panose="020F0704030504030204" pitchFamily="34" charset="0"/>
              <a:cs typeface="Arial" charset="0"/>
            </a:endParaRPr>
          </a:p>
        </p:txBody>
      </p:sp>
    </p:spTree>
    <p:extLst>
      <p:ext uri="{BB962C8B-B14F-4D97-AF65-F5344CB8AC3E}">
        <p14:creationId xmlns:p14="http://schemas.microsoft.com/office/powerpoint/2010/main" val="147615289"/>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Step 2: Brand Contribution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46284684"/>
              </p:ext>
            </p:extLst>
          </p:nvPr>
        </p:nvGraphicFramePr>
        <p:xfrm>
          <a:off x="457200" y="1600201"/>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Freeform 11"/>
          <p:cNvSpPr>
            <a:spLocks/>
          </p:cNvSpPr>
          <p:nvPr/>
        </p:nvSpPr>
        <p:spPr bwMode="auto">
          <a:xfrm>
            <a:off x="7924802" y="15921"/>
            <a:ext cx="1099457" cy="739755"/>
          </a:xfrm>
          <a:custGeom>
            <a:avLst/>
            <a:gdLst>
              <a:gd name="T0" fmla="*/ 791 w 2377"/>
              <a:gd name="T1" fmla="*/ 179 h 1976"/>
              <a:gd name="T2" fmla="*/ 813 w 2377"/>
              <a:gd name="T3" fmla="*/ 131 h 1976"/>
              <a:gd name="T4" fmla="*/ 855 w 2377"/>
              <a:gd name="T5" fmla="*/ 89 h 1976"/>
              <a:gd name="T6" fmla="*/ 886 w 2377"/>
              <a:gd name="T7" fmla="*/ 70 h 1976"/>
              <a:gd name="T8" fmla="*/ 907 w 2377"/>
              <a:gd name="T9" fmla="*/ 43 h 1976"/>
              <a:gd name="T10" fmla="*/ 904 w 2377"/>
              <a:gd name="T11" fmla="*/ 19 h 1976"/>
              <a:gd name="T12" fmla="*/ 877 w 2377"/>
              <a:gd name="T13" fmla="*/ 3 h 1976"/>
              <a:gd name="T14" fmla="*/ 0 w 2377"/>
              <a:gd name="T15" fmla="*/ 1976 h 1976"/>
              <a:gd name="T16" fmla="*/ 1980 w 2377"/>
              <a:gd name="T17" fmla="*/ 1121 h 1976"/>
              <a:gd name="T18" fmla="*/ 1986 w 2377"/>
              <a:gd name="T19" fmla="*/ 1090 h 1976"/>
              <a:gd name="T20" fmla="*/ 2004 w 2377"/>
              <a:gd name="T21" fmla="*/ 1069 h 1976"/>
              <a:gd name="T22" fmla="*/ 2031 w 2377"/>
              <a:gd name="T23" fmla="*/ 1072 h 1976"/>
              <a:gd name="T24" fmla="*/ 2057 w 2377"/>
              <a:gd name="T25" fmla="*/ 1099 h 1976"/>
              <a:gd name="T26" fmla="*/ 2079 w 2377"/>
              <a:gd name="T27" fmla="*/ 1134 h 1976"/>
              <a:gd name="T28" fmla="*/ 2121 w 2377"/>
              <a:gd name="T29" fmla="*/ 1170 h 1976"/>
              <a:gd name="T30" fmla="*/ 2175 w 2377"/>
              <a:gd name="T31" fmla="*/ 1188 h 1976"/>
              <a:gd name="T32" fmla="*/ 2229 w 2377"/>
              <a:gd name="T33" fmla="*/ 1184 h 1976"/>
              <a:gd name="T34" fmla="*/ 2294 w 2377"/>
              <a:gd name="T35" fmla="*/ 1149 h 1976"/>
              <a:gd name="T36" fmla="*/ 2345 w 2377"/>
              <a:gd name="T37" fmla="*/ 1088 h 1976"/>
              <a:gd name="T38" fmla="*/ 2372 w 2377"/>
              <a:gd name="T39" fmla="*/ 1006 h 1976"/>
              <a:gd name="T40" fmla="*/ 2375 w 2377"/>
              <a:gd name="T41" fmla="*/ 936 h 1976"/>
              <a:gd name="T42" fmla="*/ 2354 w 2377"/>
              <a:gd name="T43" fmla="*/ 850 h 1976"/>
              <a:gd name="T44" fmla="*/ 2309 w 2377"/>
              <a:gd name="T45" fmla="*/ 783 h 1976"/>
              <a:gd name="T46" fmla="*/ 2247 w 2377"/>
              <a:gd name="T47" fmla="*/ 740 h 1976"/>
              <a:gd name="T48" fmla="*/ 2191 w 2377"/>
              <a:gd name="T49" fmla="*/ 729 h 1976"/>
              <a:gd name="T50" fmla="*/ 2133 w 2377"/>
              <a:gd name="T51" fmla="*/ 743 h 1976"/>
              <a:gd name="T52" fmla="*/ 2093 w 2377"/>
              <a:gd name="T53" fmla="*/ 770 h 1976"/>
              <a:gd name="T54" fmla="*/ 2063 w 2377"/>
              <a:gd name="T55" fmla="*/ 810 h 1976"/>
              <a:gd name="T56" fmla="*/ 2037 w 2377"/>
              <a:gd name="T57" fmla="*/ 843 h 1976"/>
              <a:gd name="T58" fmla="*/ 2010 w 2377"/>
              <a:gd name="T59" fmla="*/ 852 h 1976"/>
              <a:gd name="T60" fmla="*/ 1989 w 2377"/>
              <a:gd name="T61" fmla="*/ 837 h 1976"/>
              <a:gd name="T62" fmla="*/ 1980 w 2377"/>
              <a:gd name="T63" fmla="*/ 798 h 1976"/>
              <a:gd name="T64" fmla="*/ 1178 w 2377"/>
              <a:gd name="T65" fmla="*/ 0 h 1976"/>
              <a:gd name="T66" fmla="*/ 1146 w 2377"/>
              <a:gd name="T67" fmla="*/ 6 h 1976"/>
              <a:gd name="T68" fmla="*/ 1127 w 2377"/>
              <a:gd name="T69" fmla="*/ 25 h 1976"/>
              <a:gd name="T70" fmla="*/ 1128 w 2377"/>
              <a:gd name="T71" fmla="*/ 51 h 1976"/>
              <a:gd name="T72" fmla="*/ 1155 w 2377"/>
              <a:gd name="T73" fmla="*/ 76 h 1976"/>
              <a:gd name="T74" fmla="*/ 1191 w 2377"/>
              <a:gd name="T75" fmla="*/ 98 h 1976"/>
              <a:gd name="T76" fmla="*/ 1227 w 2377"/>
              <a:gd name="T77" fmla="*/ 142 h 1976"/>
              <a:gd name="T78" fmla="*/ 1245 w 2377"/>
              <a:gd name="T79" fmla="*/ 196 h 1976"/>
              <a:gd name="T80" fmla="*/ 1242 w 2377"/>
              <a:gd name="T81" fmla="*/ 248 h 1976"/>
              <a:gd name="T82" fmla="*/ 1206 w 2377"/>
              <a:gd name="T83" fmla="*/ 314 h 1976"/>
              <a:gd name="T84" fmla="*/ 1145 w 2377"/>
              <a:gd name="T85" fmla="*/ 365 h 1976"/>
              <a:gd name="T86" fmla="*/ 1063 w 2377"/>
              <a:gd name="T87" fmla="*/ 391 h 1976"/>
              <a:gd name="T88" fmla="*/ 994 w 2377"/>
              <a:gd name="T89" fmla="*/ 394 h 1976"/>
              <a:gd name="T90" fmla="*/ 907 w 2377"/>
              <a:gd name="T91" fmla="*/ 374 h 1976"/>
              <a:gd name="T92" fmla="*/ 840 w 2377"/>
              <a:gd name="T93" fmla="*/ 329 h 1976"/>
              <a:gd name="T94" fmla="*/ 798 w 2377"/>
              <a:gd name="T95" fmla="*/ 266 h 1976"/>
              <a:gd name="T96" fmla="*/ 788 w 2377"/>
              <a:gd name="T97" fmla="*/ 212 h 1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77" h="1976">
                <a:moveTo>
                  <a:pt x="788" y="212"/>
                </a:moveTo>
                <a:lnTo>
                  <a:pt x="788" y="212"/>
                </a:lnTo>
                <a:lnTo>
                  <a:pt x="788" y="196"/>
                </a:lnTo>
                <a:lnTo>
                  <a:pt x="791" y="179"/>
                </a:lnTo>
                <a:lnTo>
                  <a:pt x="795" y="166"/>
                </a:lnTo>
                <a:lnTo>
                  <a:pt x="800" y="152"/>
                </a:lnTo>
                <a:lnTo>
                  <a:pt x="806" y="142"/>
                </a:lnTo>
                <a:lnTo>
                  <a:pt x="813" y="131"/>
                </a:lnTo>
                <a:lnTo>
                  <a:pt x="821" y="121"/>
                </a:lnTo>
                <a:lnTo>
                  <a:pt x="828" y="113"/>
                </a:lnTo>
                <a:lnTo>
                  <a:pt x="843" y="98"/>
                </a:lnTo>
                <a:lnTo>
                  <a:pt x="855" y="89"/>
                </a:lnTo>
                <a:lnTo>
                  <a:pt x="868" y="82"/>
                </a:lnTo>
                <a:lnTo>
                  <a:pt x="868" y="82"/>
                </a:lnTo>
                <a:lnTo>
                  <a:pt x="877" y="76"/>
                </a:lnTo>
                <a:lnTo>
                  <a:pt x="886" y="70"/>
                </a:lnTo>
                <a:lnTo>
                  <a:pt x="894" y="64"/>
                </a:lnTo>
                <a:lnTo>
                  <a:pt x="900" y="57"/>
                </a:lnTo>
                <a:lnTo>
                  <a:pt x="904" y="51"/>
                </a:lnTo>
                <a:lnTo>
                  <a:pt x="907" y="43"/>
                </a:lnTo>
                <a:lnTo>
                  <a:pt x="909" y="37"/>
                </a:lnTo>
                <a:lnTo>
                  <a:pt x="909" y="31"/>
                </a:lnTo>
                <a:lnTo>
                  <a:pt x="907" y="25"/>
                </a:lnTo>
                <a:lnTo>
                  <a:pt x="904" y="19"/>
                </a:lnTo>
                <a:lnTo>
                  <a:pt x="900" y="13"/>
                </a:lnTo>
                <a:lnTo>
                  <a:pt x="894" y="9"/>
                </a:lnTo>
                <a:lnTo>
                  <a:pt x="886" y="6"/>
                </a:lnTo>
                <a:lnTo>
                  <a:pt x="877" y="3"/>
                </a:lnTo>
                <a:lnTo>
                  <a:pt x="867" y="1"/>
                </a:lnTo>
                <a:lnTo>
                  <a:pt x="856" y="0"/>
                </a:lnTo>
                <a:lnTo>
                  <a:pt x="0" y="0"/>
                </a:lnTo>
                <a:lnTo>
                  <a:pt x="0" y="1976"/>
                </a:lnTo>
                <a:lnTo>
                  <a:pt x="1979" y="1976"/>
                </a:lnTo>
                <a:lnTo>
                  <a:pt x="1979" y="1522"/>
                </a:lnTo>
                <a:lnTo>
                  <a:pt x="1980" y="1522"/>
                </a:lnTo>
                <a:lnTo>
                  <a:pt x="1980" y="1121"/>
                </a:lnTo>
                <a:lnTo>
                  <a:pt x="1980" y="1121"/>
                </a:lnTo>
                <a:lnTo>
                  <a:pt x="1982" y="1109"/>
                </a:lnTo>
                <a:lnTo>
                  <a:pt x="1983" y="1099"/>
                </a:lnTo>
                <a:lnTo>
                  <a:pt x="1986" y="1090"/>
                </a:lnTo>
                <a:lnTo>
                  <a:pt x="1989" y="1082"/>
                </a:lnTo>
                <a:lnTo>
                  <a:pt x="1994" y="1076"/>
                </a:lnTo>
                <a:lnTo>
                  <a:pt x="2000" y="1072"/>
                </a:lnTo>
                <a:lnTo>
                  <a:pt x="2004" y="1069"/>
                </a:lnTo>
                <a:lnTo>
                  <a:pt x="2010" y="1067"/>
                </a:lnTo>
                <a:lnTo>
                  <a:pt x="2018" y="1067"/>
                </a:lnTo>
                <a:lnTo>
                  <a:pt x="2024" y="1069"/>
                </a:lnTo>
                <a:lnTo>
                  <a:pt x="2031" y="1072"/>
                </a:lnTo>
                <a:lnTo>
                  <a:pt x="2037" y="1076"/>
                </a:lnTo>
                <a:lnTo>
                  <a:pt x="2045" y="1082"/>
                </a:lnTo>
                <a:lnTo>
                  <a:pt x="2051" y="1090"/>
                </a:lnTo>
                <a:lnTo>
                  <a:pt x="2057" y="1099"/>
                </a:lnTo>
                <a:lnTo>
                  <a:pt x="2063" y="1109"/>
                </a:lnTo>
                <a:lnTo>
                  <a:pt x="2063" y="1109"/>
                </a:lnTo>
                <a:lnTo>
                  <a:pt x="2070" y="1121"/>
                </a:lnTo>
                <a:lnTo>
                  <a:pt x="2079" y="1134"/>
                </a:lnTo>
                <a:lnTo>
                  <a:pt x="2093" y="1149"/>
                </a:lnTo>
                <a:lnTo>
                  <a:pt x="2102" y="1157"/>
                </a:lnTo>
                <a:lnTo>
                  <a:pt x="2111" y="1163"/>
                </a:lnTo>
                <a:lnTo>
                  <a:pt x="2121" y="1170"/>
                </a:lnTo>
                <a:lnTo>
                  <a:pt x="2133" y="1176"/>
                </a:lnTo>
                <a:lnTo>
                  <a:pt x="2146" y="1181"/>
                </a:lnTo>
                <a:lnTo>
                  <a:pt x="2160" y="1185"/>
                </a:lnTo>
                <a:lnTo>
                  <a:pt x="2175" y="1188"/>
                </a:lnTo>
                <a:lnTo>
                  <a:pt x="2191" y="1188"/>
                </a:lnTo>
                <a:lnTo>
                  <a:pt x="2191" y="1188"/>
                </a:lnTo>
                <a:lnTo>
                  <a:pt x="2211" y="1188"/>
                </a:lnTo>
                <a:lnTo>
                  <a:pt x="2229" y="1184"/>
                </a:lnTo>
                <a:lnTo>
                  <a:pt x="2247" y="1179"/>
                </a:lnTo>
                <a:lnTo>
                  <a:pt x="2263" y="1170"/>
                </a:lnTo>
                <a:lnTo>
                  <a:pt x="2279" y="1161"/>
                </a:lnTo>
                <a:lnTo>
                  <a:pt x="2294" y="1149"/>
                </a:lnTo>
                <a:lnTo>
                  <a:pt x="2309" y="1136"/>
                </a:lnTo>
                <a:lnTo>
                  <a:pt x="2321" y="1121"/>
                </a:lnTo>
                <a:lnTo>
                  <a:pt x="2333" y="1106"/>
                </a:lnTo>
                <a:lnTo>
                  <a:pt x="2345" y="1088"/>
                </a:lnTo>
                <a:lnTo>
                  <a:pt x="2354" y="1069"/>
                </a:lnTo>
                <a:lnTo>
                  <a:pt x="2362" y="1049"/>
                </a:lnTo>
                <a:lnTo>
                  <a:pt x="2368" y="1028"/>
                </a:lnTo>
                <a:lnTo>
                  <a:pt x="2372" y="1006"/>
                </a:lnTo>
                <a:lnTo>
                  <a:pt x="2375" y="983"/>
                </a:lnTo>
                <a:lnTo>
                  <a:pt x="2377" y="960"/>
                </a:lnTo>
                <a:lnTo>
                  <a:pt x="2377" y="960"/>
                </a:lnTo>
                <a:lnTo>
                  <a:pt x="2375" y="936"/>
                </a:lnTo>
                <a:lnTo>
                  <a:pt x="2372" y="913"/>
                </a:lnTo>
                <a:lnTo>
                  <a:pt x="2368" y="891"/>
                </a:lnTo>
                <a:lnTo>
                  <a:pt x="2362" y="870"/>
                </a:lnTo>
                <a:lnTo>
                  <a:pt x="2354" y="850"/>
                </a:lnTo>
                <a:lnTo>
                  <a:pt x="2345" y="831"/>
                </a:lnTo>
                <a:lnTo>
                  <a:pt x="2333" y="813"/>
                </a:lnTo>
                <a:lnTo>
                  <a:pt x="2321" y="797"/>
                </a:lnTo>
                <a:lnTo>
                  <a:pt x="2309" y="783"/>
                </a:lnTo>
                <a:lnTo>
                  <a:pt x="2294" y="770"/>
                </a:lnTo>
                <a:lnTo>
                  <a:pt x="2279" y="758"/>
                </a:lnTo>
                <a:lnTo>
                  <a:pt x="2263" y="749"/>
                </a:lnTo>
                <a:lnTo>
                  <a:pt x="2247" y="740"/>
                </a:lnTo>
                <a:lnTo>
                  <a:pt x="2229" y="735"/>
                </a:lnTo>
                <a:lnTo>
                  <a:pt x="2211" y="731"/>
                </a:lnTo>
                <a:lnTo>
                  <a:pt x="2191" y="729"/>
                </a:lnTo>
                <a:lnTo>
                  <a:pt x="2191" y="729"/>
                </a:lnTo>
                <a:lnTo>
                  <a:pt x="2175" y="731"/>
                </a:lnTo>
                <a:lnTo>
                  <a:pt x="2160" y="734"/>
                </a:lnTo>
                <a:lnTo>
                  <a:pt x="2146" y="737"/>
                </a:lnTo>
                <a:lnTo>
                  <a:pt x="2133" y="743"/>
                </a:lnTo>
                <a:lnTo>
                  <a:pt x="2121" y="749"/>
                </a:lnTo>
                <a:lnTo>
                  <a:pt x="2111" y="755"/>
                </a:lnTo>
                <a:lnTo>
                  <a:pt x="2102" y="762"/>
                </a:lnTo>
                <a:lnTo>
                  <a:pt x="2093" y="770"/>
                </a:lnTo>
                <a:lnTo>
                  <a:pt x="2079" y="785"/>
                </a:lnTo>
                <a:lnTo>
                  <a:pt x="2070" y="798"/>
                </a:lnTo>
                <a:lnTo>
                  <a:pt x="2063" y="810"/>
                </a:lnTo>
                <a:lnTo>
                  <a:pt x="2063" y="810"/>
                </a:lnTo>
                <a:lnTo>
                  <a:pt x="2057" y="820"/>
                </a:lnTo>
                <a:lnTo>
                  <a:pt x="2051" y="829"/>
                </a:lnTo>
                <a:lnTo>
                  <a:pt x="2045" y="837"/>
                </a:lnTo>
                <a:lnTo>
                  <a:pt x="2037" y="843"/>
                </a:lnTo>
                <a:lnTo>
                  <a:pt x="2031" y="847"/>
                </a:lnTo>
                <a:lnTo>
                  <a:pt x="2024" y="850"/>
                </a:lnTo>
                <a:lnTo>
                  <a:pt x="2018" y="852"/>
                </a:lnTo>
                <a:lnTo>
                  <a:pt x="2010" y="852"/>
                </a:lnTo>
                <a:lnTo>
                  <a:pt x="2004" y="850"/>
                </a:lnTo>
                <a:lnTo>
                  <a:pt x="2000" y="847"/>
                </a:lnTo>
                <a:lnTo>
                  <a:pt x="1994" y="843"/>
                </a:lnTo>
                <a:lnTo>
                  <a:pt x="1989" y="837"/>
                </a:lnTo>
                <a:lnTo>
                  <a:pt x="1986" y="829"/>
                </a:lnTo>
                <a:lnTo>
                  <a:pt x="1983" y="820"/>
                </a:lnTo>
                <a:lnTo>
                  <a:pt x="1982" y="810"/>
                </a:lnTo>
                <a:lnTo>
                  <a:pt x="1980" y="798"/>
                </a:lnTo>
                <a:lnTo>
                  <a:pt x="1980" y="547"/>
                </a:lnTo>
                <a:lnTo>
                  <a:pt x="1979" y="547"/>
                </a:lnTo>
                <a:lnTo>
                  <a:pt x="1979" y="0"/>
                </a:lnTo>
                <a:lnTo>
                  <a:pt x="1178" y="0"/>
                </a:lnTo>
                <a:lnTo>
                  <a:pt x="1178" y="0"/>
                </a:lnTo>
                <a:lnTo>
                  <a:pt x="1166" y="1"/>
                </a:lnTo>
                <a:lnTo>
                  <a:pt x="1155" y="3"/>
                </a:lnTo>
                <a:lnTo>
                  <a:pt x="1146" y="6"/>
                </a:lnTo>
                <a:lnTo>
                  <a:pt x="1140" y="9"/>
                </a:lnTo>
                <a:lnTo>
                  <a:pt x="1134" y="13"/>
                </a:lnTo>
                <a:lnTo>
                  <a:pt x="1130" y="19"/>
                </a:lnTo>
                <a:lnTo>
                  <a:pt x="1127" y="25"/>
                </a:lnTo>
                <a:lnTo>
                  <a:pt x="1125" y="31"/>
                </a:lnTo>
                <a:lnTo>
                  <a:pt x="1125" y="37"/>
                </a:lnTo>
                <a:lnTo>
                  <a:pt x="1125" y="43"/>
                </a:lnTo>
                <a:lnTo>
                  <a:pt x="1128" y="51"/>
                </a:lnTo>
                <a:lnTo>
                  <a:pt x="1133" y="57"/>
                </a:lnTo>
                <a:lnTo>
                  <a:pt x="1139" y="64"/>
                </a:lnTo>
                <a:lnTo>
                  <a:pt x="1146" y="70"/>
                </a:lnTo>
                <a:lnTo>
                  <a:pt x="1155" y="76"/>
                </a:lnTo>
                <a:lnTo>
                  <a:pt x="1166" y="82"/>
                </a:lnTo>
                <a:lnTo>
                  <a:pt x="1166" y="82"/>
                </a:lnTo>
                <a:lnTo>
                  <a:pt x="1178" y="89"/>
                </a:lnTo>
                <a:lnTo>
                  <a:pt x="1191" y="98"/>
                </a:lnTo>
                <a:lnTo>
                  <a:pt x="1206" y="113"/>
                </a:lnTo>
                <a:lnTo>
                  <a:pt x="1214" y="121"/>
                </a:lnTo>
                <a:lnTo>
                  <a:pt x="1221" y="131"/>
                </a:lnTo>
                <a:lnTo>
                  <a:pt x="1227" y="142"/>
                </a:lnTo>
                <a:lnTo>
                  <a:pt x="1233" y="152"/>
                </a:lnTo>
                <a:lnTo>
                  <a:pt x="1239" y="166"/>
                </a:lnTo>
                <a:lnTo>
                  <a:pt x="1242" y="179"/>
                </a:lnTo>
                <a:lnTo>
                  <a:pt x="1245" y="196"/>
                </a:lnTo>
                <a:lnTo>
                  <a:pt x="1247" y="212"/>
                </a:lnTo>
                <a:lnTo>
                  <a:pt x="1247" y="212"/>
                </a:lnTo>
                <a:lnTo>
                  <a:pt x="1245" y="230"/>
                </a:lnTo>
                <a:lnTo>
                  <a:pt x="1242" y="248"/>
                </a:lnTo>
                <a:lnTo>
                  <a:pt x="1236" y="266"/>
                </a:lnTo>
                <a:lnTo>
                  <a:pt x="1229" y="282"/>
                </a:lnTo>
                <a:lnTo>
                  <a:pt x="1218" y="299"/>
                </a:lnTo>
                <a:lnTo>
                  <a:pt x="1206" y="314"/>
                </a:lnTo>
                <a:lnTo>
                  <a:pt x="1194" y="329"/>
                </a:lnTo>
                <a:lnTo>
                  <a:pt x="1179" y="342"/>
                </a:lnTo>
                <a:lnTo>
                  <a:pt x="1163" y="354"/>
                </a:lnTo>
                <a:lnTo>
                  <a:pt x="1145" y="365"/>
                </a:lnTo>
                <a:lnTo>
                  <a:pt x="1125" y="374"/>
                </a:lnTo>
                <a:lnTo>
                  <a:pt x="1106" y="381"/>
                </a:lnTo>
                <a:lnTo>
                  <a:pt x="1085" y="387"/>
                </a:lnTo>
                <a:lnTo>
                  <a:pt x="1063" y="391"/>
                </a:lnTo>
                <a:lnTo>
                  <a:pt x="1040" y="394"/>
                </a:lnTo>
                <a:lnTo>
                  <a:pt x="1016" y="396"/>
                </a:lnTo>
                <a:lnTo>
                  <a:pt x="1016" y="396"/>
                </a:lnTo>
                <a:lnTo>
                  <a:pt x="994" y="394"/>
                </a:lnTo>
                <a:lnTo>
                  <a:pt x="970" y="391"/>
                </a:lnTo>
                <a:lnTo>
                  <a:pt x="949" y="387"/>
                </a:lnTo>
                <a:lnTo>
                  <a:pt x="928" y="381"/>
                </a:lnTo>
                <a:lnTo>
                  <a:pt x="907" y="374"/>
                </a:lnTo>
                <a:lnTo>
                  <a:pt x="888" y="365"/>
                </a:lnTo>
                <a:lnTo>
                  <a:pt x="871" y="354"/>
                </a:lnTo>
                <a:lnTo>
                  <a:pt x="855" y="342"/>
                </a:lnTo>
                <a:lnTo>
                  <a:pt x="840" y="329"/>
                </a:lnTo>
                <a:lnTo>
                  <a:pt x="827" y="314"/>
                </a:lnTo>
                <a:lnTo>
                  <a:pt x="815" y="299"/>
                </a:lnTo>
                <a:lnTo>
                  <a:pt x="806" y="282"/>
                </a:lnTo>
                <a:lnTo>
                  <a:pt x="798" y="266"/>
                </a:lnTo>
                <a:lnTo>
                  <a:pt x="792" y="248"/>
                </a:lnTo>
                <a:lnTo>
                  <a:pt x="789" y="230"/>
                </a:lnTo>
                <a:lnTo>
                  <a:pt x="788" y="212"/>
                </a:lnTo>
                <a:lnTo>
                  <a:pt x="788" y="212"/>
                </a:lnTo>
                <a:close/>
              </a:path>
            </a:pathLst>
          </a:custGeom>
          <a:solidFill>
            <a:srgbClr val="C00000"/>
          </a:solidFill>
          <a:ln w="28575">
            <a:noFill/>
            <a:prstDash val="solid"/>
            <a:round/>
            <a:headEnd/>
            <a:tailEnd/>
          </a:ln>
        </p:spPr>
        <p:txBody>
          <a:bodyPr rIns="324000" anchor="ctr"/>
          <a:lstStyle/>
          <a:p>
            <a:pPr algn="ctr">
              <a:defRPr/>
            </a:pPr>
            <a:r>
              <a:rPr lang="en-US" sz="800" dirty="0" smtClean="0">
                <a:solidFill>
                  <a:schemeClr val="bg2"/>
                </a:solidFill>
                <a:latin typeface="Arial Rounded MT Bold" panose="020F0704030504030204" pitchFamily="34" charset="0"/>
                <a:cs typeface="Arial" charset="0"/>
              </a:rPr>
              <a:t>Determines</a:t>
            </a:r>
            <a:endParaRPr lang="en-US" sz="800" dirty="0">
              <a:solidFill>
                <a:schemeClr val="bg2"/>
              </a:solidFill>
              <a:latin typeface="Arial Rounded MT Bold" panose="020F0704030504030204" pitchFamily="34" charset="0"/>
              <a:cs typeface="Arial" charset="0"/>
            </a:endParaRPr>
          </a:p>
          <a:p>
            <a:pPr algn="ctr">
              <a:defRPr/>
            </a:pPr>
            <a:r>
              <a:rPr lang="en-US" sz="800" dirty="0">
                <a:solidFill>
                  <a:schemeClr val="bg2"/>
                </a:solidFill>
                <a:latin typeface="Arial Rounded MT Bold" panose="020F0704030504030204" pitchFamily="34" charset="0"/>
                <a:cs typeface="Arial" charset="0"/>
              </a:rPr>
              <a:t>Brand Value</a:t>
            </a:r>
            <a:endParaRPr lang="en-GB" sz="800" dirty="0">
              <a:solidFill>
                <a:schemeClr val="bg2"/>
              </a:solidFill>
              <a:latin typeface="Arial Rounded MT Bold" panose="020F0704030504030204" pitchFamily="34" charset="0"/>
              <a:cs typeface="Arial" charset="0"/>
            </a:endParaRPr>
          </a:p>
        </p:txBody>
      </p:sp>
    </p:spTree>
    <p:extLst>
      <p:ext uri="{BB962C8B-B14F-4D97-AF65-F5344CB8AC3E}">
        <p14:creationId xmlns:p14="http://schemas.microsoft.com/office/powerpoint/2010/main" val="3721468270"/>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Step 2: Brand Contribution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92708208"/>
              </p:ext>
            </p:extLst>
          </p:nvPr>
        </p:nvGraphicFramePr>
        <p:xfrm>
          <a:off x="457200" y="1600201"/>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5" name="Freeform 11"/>
          <p:cNvSpPr>
            <a:spLocks/>
          </p:cNvSpPr>
          <p:nvPr/>
        </p:nvSpPr>
        <p:spPr bwMode="auto">
          <a:xfrm>
            <a:off x="7924802" y="15921"/>
            <a:ext cx="1099457" cy="739755"/>
          </a:xfrm>
          <a:custGeom>
            <a:avLst/>
            <a:gdLst>
              <a:gd name="T0" fmla="*/ 791 w 2377"/>
              <a:gd name="T1" fmla="*/ 179 h 1976"/>
              <a:gd name="T2" fmla="*/ 813 w 2377"/>
              <a:gd name="T3" fmla="*/ 131 h 1976"/>
              <a:gd name="T4" fmla="*/ 855 w 2377"/>
              <a:gd name="T5" fmla="*/ 89 h 1976"/>
              <a:gd name="T6" fmla="*/ 886 w 2377"/>
              <a:gd name="T7" fmla="*/ 70 h 1976"/>
              <a:gd name="T8" fmla="*/ 907 w 2377"/>
              <a:gd name="T9" fmla="*/ 43 h 1976"/>
              <a:gd name="T10" fmla="*/ 904 w 2377"/>
              <a:gd name="T11" fmla="*/ 19 h 1976"/>
              <a:gd name="T12" fmla="*/ 877 w 2377"/>
              <a:gd name="T13" fmla="*/ 3 h 1976"/>
              <a:gd name="T14" fmla="*/ 0 w 2377"/>
              <a:gd name="T15" fmla="*/ 1976 h 1976"/>
              <a:gd name="T16" fmla="*/ 1980 w 2377"/>
              <a:gd name="T17" fmla="*/ 1121 h 1976"/>
              <a:gd name="T18" fmla="*/ 1986 w 2377"/>
              <a:gd name="T19" fmla="*/ 1090 h 1976"/>
              <a:gd name="T20" fmla="*/ 2004 w 2377"/>
              <a:gd name="T21" fmla="*/ 1069 h 1976"/>
              <a:gd name="T22" fmla="*/ 2031 w 2377"/>
              <a:gd name="T23" fmla="*/ 1072 h 1976"/>
              <a:gd name="T24" fmla="*/ 2057 w 2377"/>
              <a:gd name="T25" fmla="*/ 1099 h 1976"/>
              <a:gd name="T26" fmla="*/ 2079 w 2377"/>
              <a:gd name="T27" fmla="*/ 1134 h 1976"/>
              <a:gd name="T28" fmla="*/ 2121 w 2377"/>
              <a:gd name="T29" fmla="*/ 1170 h 1976"/>
              <a:gd name="T30" fmla="*/ 2175 w 2377"/>
              <a:gd name="T31" fmla="*/ 1188 h 1976"/>
              <a:gd name="T32" fmla="*/ 2229 w 2377"/>
              <a:gd name="T33" fmla="*/ 1184 h 1976"/>
              <a:gd name="T34" fmla="*/ 2294 w 2377"/>
              <a:gd name="T35" fmla="*/ 1149 h 1976"/>
              <a:gd name="T36" fmla="*/ 2345 w 2377"/>
              <a:gd name="T37" fmla="*/ 1088 h 1976"/>
              <a:gd name="T38" fmla="*/ 2372 w 2377"/>
              <a:gd name="T39" fmla="*/ 1006 h 1976"/>
              <a:gd name="T40" fmla="*/ 2375 w 2377"/>
              <a:gd name="T41" fmla="*/ 936 h 1976"/>
              <a:gd name="T42" fmla="*/ 2354 w 2377"/>
              <a:gd name="T43" fmla="*/ 850 h 1976"/>
              <a:gd name="T44" fmla="*/ 2309 w 2377"/>
              <a:gd name="T45" fmla="*/ 783 h 1976"/>
              <a:gd name="T46" fmla="*/ 2247 w 2377"/>
              <a:gd name="T47" fmla="*/ 740 h 1976"/>
              <a:gd name="T48" fmla="*/ 2191 w 2377"/>
              <a:gd name="T49" fmla="*/ 729 h 1976"/>
              <a:gd name="T50" fmla="*/ 2133 w 2377"/>
              <a:gd name="T51" fmla="*/ 743 h 1976"/>
              <a:gd name="T52" fmla="*/ 2093 w 2377"/>
              <a:gd name="T53" fmla="*/ 770 h 1976"/>
              <a:gd name="T54" fmla="*/ 2063 w 2377"/>
              <a:gd name="T55" fmla="*/ 810 h 1976"/>
              <a:gd name="T56" fmla="*/ 2037 w 2377"/>
              <a:gd name="T57" fmla="*/ 843 h 1976"/>
              <a:gd name="T58" fmla="*/ 2010 w 2377"/>
              <a:gd name="T59" fmla="*/ 852 h 1976"/>
              <a:gd name="T60" fmla="*/ 1989 w 2377"/>
              <a:gd name="T61" fmla="*/ 837 h 1976"/>
              <a:gd name="T62" fmla="*/ 1980 w 2377"/>
              <a:gd name="T63" fmla="*/ 798 h 1976"/>
              <a:gd name="T64" fmla="*/ 1178 w 2377"/>
              <a:gd name="T65" fmla="*/ 0 h 1976"/>
              <a:gd name="T66" fmla="*/ 1146 w 2377"/>
              <a:gd name="T67" fmla="*/ 6 h 1976"/>
              <a:gd name="T68" fmla="*/ 1127 w 2377"/>
              <a:gd name="T69" fmla="*/ 25 h 1976"/>
              <a:gd name="T70" fmla="*/ 1128 w 2377"/>
              <a:gd name="T71" fmla="*/ 51 h 1976"/>
              <a:gd name="T72" fmla="*/ 1155 w 2377"/>
              <a:gd name="T73" fmla="*/ 76 h 1976"/>
              <a:gd name="T74" fmla="*/ 1191 w 2377"/>
              <a:gd name="T75" fmla="*/ 98 h 1976"/>
              <a:gd name="T76" fmla="*/ 1227 w 2377"/>
              <a:gd name="T77" fmla="*/ 142 h 1976"/>
              <a:gd name="T78" fmla="*/ 1245 w 2377"/>
              <a:gd name="T79" fmla="*/ 196 h 1976"/>
              <a:gd name="T80" fmla="*/ 1242 w 2377"/>
              <a:gd name="T81" fmla="*/ 248 h 1976"/>
              <a:gd name="T82" fmla="*/ 1206 w 2377"/>
              <a:gd name="T83" fmla="*/ 314 h 1976"/>
              <a:gd name="T84" fmla="*/ 1145 w 2377"/>
              <a:gd name="T85" fmla="*/ 365 h 1976"/>
              <a:gd name="T86" fmla="*/ 1063 w 2377"/>
              <a:gd name="T87" fmla="*/ 391 h 1976"/>
              <a:gd name="T88" fmla="*/ 994 w 2377"/>
              <a:gd name="T89" fmla="*/ 394 h 1976"/>
              <a:gd name="T90" fmla="*/ 907 w 2377"/>
              <a:gd name="T91" fmla="*/ 374 h 1976"/>
              <a:gd name="T92" fmla="*/ 840 w 2377"/>
              <a:gd name="T93" fmla="*/ 329 h 1976"/>
              <a:gd name="T94" fmla="*/ 798 w 2377"/>
              <a:gd name="T95" fmla="*/ 266 h 1976"/>
              <a:gd name="T96" fmla="*/ 788 w 2377"/>
              <a:gd name="T97" fmla="*/ 212 h 1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77" h="1976">
                <a:moveTo>
                  <a:pt x="788" y="212"/>
                </a:moveTo>
                <a:lnTo>
                  <a:pt x="788" y="212"/>
                </a:lnTo>
                <a:lnTo>
                  <a:pt x="788" y="196"/>
                </a:lnTo>
                <a:lnTo>
                  <a:pt x="791" y="179"/>
                </a:lnTo>
                <a:lnTo>
                  <a:pt x="795" y="166"/>
                </a:lnTo>
                <a:lnTo>
                  <a:pt x="800" y="152"/>
                </a:lnTo>
                <a:lnTo>
                  <a:pt x="806" y="142"/>
                </a:lnTo>
                <a:lnTo>
                  <a:pt x="813" y="131"/>
                </a:lnTo>
                <a:lnTo>
                  <a:pt x="821" y="121"/>
                </a:lnTo>
                <a:lnTo>
                  <a:pt x="828" y="113"/>
                </a:lnTo>
                <a:lnTo>
                  <a:pt x="843" y="98"/>
                </a:lnTo>
                <a:lnTo>
                  <a:pt x="855" y="89"/>
                </a:lnTo>
                <a:lnTo>
                  <a:pt x="868" y="82"/>
                </a:lnTo>
                <a:lnTo>
                  <a:pt x="868" y="82"/>
                </a:lnTo>
                <a:lnTo>
                  <a:pt x="877" y="76"/>
                </a:lnTo>
                <a:lnTo>
                  <a:pt x="886" y="70"/>
                </a:lnTo>
                <a:lnTo>
                  <a:pt x="894" y="64"/>
                </a:lnTo>
                <a:lnTo>
                  <a:pt x="900" y="57"/>
                </a:lnTo>
                <a:lnTo>
                  <a:pt x="904" y="51"/>
                </a:lnTo>
                <a:lnTo>
                  <a:pt x="907" y="43"/>
                </a:lnTo>
                <a:lnTo>
                  <a:pt x="909" y="37"/>
                </a:lnTo>
                <a:lnTo>
                  <a:pt x="909" y="31"/>
                </a:lnTo>
                <a:lnTo>
                  <a:pt x="907" y="25"/>
                </a:lnTo>
                <a:lnTo>
                  <a:pt x="904" y="19"/>
                </a:lnTo>
                <a:lnTo>
                  <a:pt x="900" y="13"/>
                </a:lnTo>
                <a:lnTo>
                  <a:pt x="894" y="9"/>
                </a:lnTo>
                <a:lnTo>
                  <a:pt x="886" y="6"/>
                </a:lnTo>
                <a:lnTo>
                  <a:pt x="877" y="3"/>
                </a:lnTo>
                <a:lnTo>
                  <a:pt x="867" y="1"/>
                </a:lnTo>
                <a:lnTo>
                  <a:pt x="856" y="0"/>
                </a:lnTo>
                <a:lnTo>
                  <a:pt x="0" y="0"/>
                </a:lnTo>
                <a:lnTo>
                  <a:pt x="0" y="1976"/>
                </a:lnTo>
                <a:lnTo>
                  <a:pt x="1979" y="1976"/>
                </a:lnTo>
                <a:lnTo>
                  <a:pt x="1979" y="1522"/>
                </a:lnTo>
                <a:lnTo>
                  <a:pt x="1980" y="1522"/>
                </a:lnTo>
                <a:lnTo>
                  <a:pt x="1980" y="1121"/>
                </a:lnTo>
                <a:lnTo>
                  <a:pt x="1980" y="1121"/>
                </a:lnTo>
                <a:lnTo>
                  <a:pt x="1982" y="1109"/>
                </a:lnTo>
                <a:lnTo>
                  <a:pt x="1983" y="1099"/>
                </a:lnTo>
                <a:lnTo>
                  <a:pt x="1986" y="1090"/>
                </a:lnTo>
                <a:lnTo>
                  <a:pt x="1989" y="1082"/>
                </a:lnTo>
                <a:lnTo>
                  <a:pt x="1994" y="1076"/>
                </a:lnTo>
                <a:lnTo>
                  <a:pt x="2000" y="1072"/>
                </a:lnTo>
                <a:lnTo>
                  <a:pt x="2004" y="1069"/>
                </a:lnTo>
                <a:lnTo>
                  <a:pt x="2010" y="1067"/>
                </a:lnTo>
                <a:lnTo>
                  <a:pt x="2018" y="1067"/>
                </a:lnTo>
                <a:lnTo>
                  <a:pt x="2024" y="1069"/>
                </a:lnTo>
                <a:lnTo>
                  <a:pt x="2031" y="1072"/>
                </a:lnTo>
                <a:lnTo>
                  <a:pt x="2037" y="1076"/>
                </a:lnTo>
                <a:lnTo>
                  <a:pt x="2045" y="1082"/>
                </a:lnTo>
                <a:lnTo>
                  <a:pt x="2051" y="1090"/>
                </a:lnTo>
                <a:lnTo>
                  <a:pt x="2057" y="1099"/>
                </a:lnTo>
                <a:lnTo>
                  <a:pt x="2063" y="1109"/>
                </a:lnTo>
                <a:lnTo>
                  <a:pt x="2063" y="1109"/>
                </a:lnTo>
                <a:lnTo>
                  <a:pt x="2070" y="1121"/>
                </a:lnTo>
                <a:lnTo>
                  <a:pt x="2079" y="1134"/>
                </a:lnTo>
                <a:lnTo>
                  <a:pt x="2093" y="1149"/>
                </a:lnTo>
                <a:lnTo>
                  <a:pt x="2102" y="1157"/>
                </a:lnTo>
                <a:lnTo>
                  <a:pt x="2111" y="1163"/>
                </a:lnTo>
                <a:lnTo>
                  <a:pt x="2121" y="1170"/>
                </a:lnTo>
                <a:lnTo>
                  <a:pt x="2133" y="1176"/>
                </a:lnTo>
                <a:lnTo>
                  <a:pt x="2146" y="1181"/>
                </a:lnTo>
                <a:lnTo>
                  <a:pt x="2160" y="1185"/>
                </a:lnTo>
                <a:lnTo>
                  <a:pt x="2175" y="1188"/>
                </a:lnTo>
                <a:lnTo>
                  <a:pt x="2191" y="1188"/>
                </a:lnTo>
                <a:lnTo>
                  <a:pt x="2191" y="1188"/>
                </a:lnTo>
                <a:lnTo>
                  <a:pt x="2211" y="1188"/>
                </a:lnTo>
                <a:lnTo>
                  <a:pt x="2229" y="1184"/>
                </a:lnTo>
                <a:lnTo>
                  <a:pt x="2247" y="1179"/>
                </a:lnTo>
                <a:lnTo>
                  <a:pt x="2263" y="1170"/>
                </a:lnTo>
                <a:lnTo>
                  <a:pt x="2279" y="1161"/>
                </a:lnTo>
                <a:lnTo>
                  <a:pt x="2294" y="1149"/>
                </a:lnTo>
                <a:lnTo>
                  <a:pt x="2309" y="1136"/>
                </a:lnTo>
                <a:lnTo>
                  <a:pt x="2321" y="1121"/>
                </a:lnTo>
                <a:lnTo>
                  <a:pt x="2333" y="1106"/>
                </a:lnTo>
                <a:lnTo>
                  <a:pt x="2345" y="1088"/>
                </a:lnTo>
                <a:lnTo>
                  <a:pt x="2354" y="1069"/>
                </a:lnTo>
                <a:lnTo>
                  <a:pt x="2362" y="1049"/>
                </a:lnTo>
                <a:lnTo>
                  <a:pt x="2368" y="1028"/>
                </a:lnTo>
                <a:lnTo>
                  <a:pt x="2372" y="1006"/>
                </a:lnTo>
                <a:lnTo>
                  <a:pt x="2375" y="983"/>
                </a:lnTo>
                <a:lnTo>
                  <a:pt x="2377" y="960"/>
                </a:lnTo>
                <a:lnTo>
                  <a:pt x="2377" y="960"/>
                </a:lnTo>
                <a:lnTo>
                  <a:pt x="2375" y="936"/>
                </a:lnTo>
                <a:lnTo>
                  <a:pt x="2372" y="913"/>
                </a:lnTo>
                <a:lnTo>
                  <a:pt x="2368" y="891"/>
                </a:lnTo>
                <a:lnTo>
                  <a:pt x="2362" y="870"/>
                </a:lnTo>
                <a:lnTo>
                  <a:pt x="2354" y="850"/>
                </a:lnTo>
                <a:lnTo>
                  <a:pt x="2345" y="831"/>
                </a:lnTo>
                <a:lnTo>
                  <a:pt x="2333" y="813"/>
                </a:lnTo>
                <a:lnTo>
                  <a:pt x="2321" y="797"/>
                </a:lnTo>
                <a:lnTo>
                  <a:pt x="2309" y="783"/>
                </a:lnTo>
                <a:lnTo>
                  <a:pt x="2294" y="770"/>
                </a:lnTo>
                <a:lnTo>
                  <a:pt x="2279" y="758"/>
                </a:lnTo>
                <a:lnTo>
                  <a:pt x="2263" y="749"/>
                </a:lnTo>
                <a:lnTo>
                  <a:pt x="2247" y="740"/>
                </a:lnTo>
                <a:lnTo>
                  <a:pt x="2229" y="735"/>
                </a:lnTo>
                <a:lnTo>
                  <a:pt x="2211" y="731"/>
                </a:lnTo>
                <a:lnTo>
                  <a:pt x="2191" y="729"/>
                </a:lnTo>
                <a:lnTo>
                  <a:pt x="2191" y="729"/>
                </a:lnTo>
                <a:lnTo>
                  <a:pt x="2175" y="731"/>
                </a:lnTo>
                <a:lnTo>
                  <a:pt x="2160" y="734"/>
                </a:lnTo>
                <a:lnTo>
                  <a:pt x="2146" y="737"/>
                </a:lnTo>
                <a:lnTo>
                  <a:pt x="2133" y="743"/>
                </a:lnTo>
                <a:lnTo>
                  <a:pt x="2121" y="749"/>
                </a:lnTo>
                <a:lnTo>
                  <a:pt x="2111" y="755"/>
                </a:lnTo>
                <a:lnTo>
                  <a:pt x="2102" y="762"/>
                </a:lnTo>
                <a:lnTo>
                  <a:pt x="2093" y="770"/>
                </a:lnTo>
                <a:lnTo>
                  <a:pt x="2079" y="785"/>
                </a:lnTo>
                <a:lnTo>
                  <a:pt x="2070" y="798"/>
                </a:lnTo>
                <a:lnTo>
                  <a:pt x="2063" y="810"/>
                </a:lnTo>
                <a:lnTo>
                  <a:pt x="2063" y="810"/>
                </a:lnTo>
                <a:lnTo>
                  <a:pt x="2057" y="820"/>
                </a:lnTo>
                <a:lnTo>
                  <a:pt x="2051" y="829"/>
                </a:lnTo>
                <a:lnTo>
                  <a:pt x="2045" y="837"/>
                </a:lnTo>
                <a:lnTo>
                  <a:pt x="2037" y="843"/>
                </a:lnTo>
                <a:lnTo>
                  <a:pt x="2031" y="847"/>
                </a:lnTo>
                <a:lnTo>
                  <a:pt x="2024" y="850"/>
                </a:lnTo>
                <a:lnTo>
                  <a:pt x="2018" y="852"/>
                </a:lnTo>
                <a:lnTo>
                  <a:pt x="2010" y="852"/>
                </a:lnTo>
                <a:lnTo>
                  <a:pt x="2004" y="850"/>
                </a:lnTo>
                <a:lnTo>
                  <a:pt x="2000" y="847"/>
                </a:lnTo>
                <a:lnTo>
                  <a:pt x="1994" y="843"/>
                </a:lnTo>
                <a:lnTo>
                  <a:pt x="1989" y="837"/>
                </a:lnTo>
                <a:lnTo>
                  <a:pt x="1986" y="829"/>
                </a:lnTo>
                <a:lnTo>
                  <a:pt x="1983" y="820"/>
                </a:lnTo>
                <a:lnTo>
                  <a:pt x="1982" y="810"/>
                </a:lnTo>
                <a:lnTo>
                  <a:pt x="1980" y="798"/>
                </a:lnTo>
                <a:lnTo>
                  <a:pt x="1980" y="547"/>
                </a:lnTo>
                <a:lnTo>
                  <a:pt x="1979" y="547"/>
                </a:lnTo>
                <a:lnTo>
                  <a:pt x="1979" y="0"/>
                </a:lnTo>
                <a:lnTo>
                  <a:pt x="1178" y="0"/>
                </a:lnTo>
                <a:lnTo>
                  <a:pt x="1178" y="0"/>
                </a:lnTo>
                <a:lnTo>
                  <a:pt x="1166" y="1"/>
                </a:lnTo>
                <a:lnTo>
                  <a:pt x="1155" y="3"/>
                </a:lnTo>
                <a:lnTo>
                  <a:pt x="1146" y="6"/>
                </a:lnTo>
                <a:lnTo>
                  <a:pt x="1140" y="9"/>
                </a:lnTo>
                <a:lnTo>
                  <a:pt x="1134" y="13"/>
                </a:lnTo>
                <a:lnTo>
                  <a:pt x="1130" y="19"/>
                </a:lnTo>
                <a:lnTo>
                  <a:pt x="1127" y="25"/>
                </a:lnTo>
                <a:lnTo>
                  <a:pt x="1125" y="31"/>
                </a:lnTo>
                <a:lnTo>
                  <a:pt x="1125" y="37"/>
                </a:lnTo>
                <a:lnTo>
                  <a:pt x="1125" y="43"/>
                </a:lnTo>
                <a:lnTo>
                  <a:pt x="1128" y="51"/>
                </a:lnTo>
                <a:lnTo>
                  <a:pt x="1133" y="57"/>
                </a:lnTo>
                <a:lnTo>
                  <a:pt x="1139" y="64"/>
                </a:lnTo>
                <a:lnTo>
                  <a:pt x="1146" y="70"/>
                </a:lnTo>
                <a:lnTo>
                  <a:pt x="1155" y="76"/>
                </a:lnTo>
                <a:lnTo>
                  <a:pt x="1166" y="82"/>
                </a:lnTo>
                <a:lnTo>
                  <a:pt x="1166" y="82"/>
                </a:lnTo>
                <a:lnTo>
                  <a:pt x="1178" y="89"/>
                </a:lnTo>
                <a:lnTo>
                  <a:pt x="1191" y="98"/>
                </a:lnTo>
                <a:lnTo>
                  <a:pt x="1206" y="113"/>
                </a:lnTo>
                <a:lnTo>
                  <a:pt x="1214" y="121"/>
                </a:lnTo>
                <a:lnTo>
                  <a:pt x="1221" y="131"/>
                </a:lnTo>
                <a:lnTo>
                  <a:pt x="1227" y="142"/>
                </a:lnTo>
                <a:lnTo>
                  <a:pt x="1233" y="152"/>
                </a:lnTo>
                <a:lnTo>
                  <a:pt x="1239" y="166"/>
                </a:lnTo>
                <a:lnTo>
                  <a:pt x="1242" y="179"/>
                </a:lnTo>
                <a:lnTo>
                  <a:pt x="1245" y="196"/>
                </a:lnTo>
                <a:lnTo>
                  <a:pt x="1247" y="212"/>
                </a:lnTo>
                <a:lnTo>
                  <a:pt x="1247" y="212"/>
                </a:lnTo>
                <a:lnTo>
                  <a:pt x="1245" y="230"/>
                </a:lnTo>
                <a:lnTo>
                  <a:pt x="1242" y="248"/>
                </a:lnTo>
                <a:lnTo>
                  <a:pt x="1236" y="266"/>
                </a:lnTo>
                <a:lnTo>
                  <a:pt x="1229" y="282"/>
                </a:lnTo>
                <a:lnTo>
                  <a:pt x="1218" y="299"/>
                </a:lnTo>
                <a:lnTo>
                  <a:pt x="1206" y="314"/>
                </a:lnTo>
                <a:lnTo>
                  <a:pt x="1194" y="329"/>
                </a:lnTo>
                <a:lnTo>
                  <a:pt x="1179" y="342"/>
                </a:lnTo>
                <a:lnTo>
                  <a:pt x="1163" y="354"/>
                </a:lnTo>
                <a:lnTo>
                  <a:pt x="1145" y="365"/>
                </a:lnTo>
                <a:lnTo>
                  <a:pt x="1125" y="374"/>
                </a:lnTo>
                <a:lnTo>
                  <a:pt x="1106" y="381"/>
                </a:lnTo>
                <a:lnTo>
                  <a:pt x="1085" y="387"/>
                </a:lnTo>
                <a:lnTo>
                  <a:pt x="1063" y="391"/>
                </a:lnTo>
                <a:lnTo>
                  <a:pt x="1040" y="394"/>
                </a:lnTo>
                <a:lnTo>
                  <a:pt x="1016" y="396"/>
                </a:lnTo>
                <a:lnTo>
                  <a:pt x="1016" y="396"/>
                </a:lnTo>
                <a:lnTo>
                  <a:pt x="994" y="394"/>
                </a:lnTo>
                <a:lnTo>
                  <a:pt x="970" y="391"/>
                </a:lnTo>
                <a:lnTo>
                  <a:pt x="949" y="387"/>
                </a:lnTo>
                <a:lnTo>
                  <a:pt x="928" y="381"/>
                </a:lnTo>
                <a:lnTo>
                  <a:pt x="907" y="374"/>
                </a:lnTo>
                <a:lnTo>
                  <a:pt x="888" y="365"/>
                </a:lnTo>
                <a:lnTo>
                  <a:pt x="871" y="354"/>
                </a:lnTo>
                <a:lnTo>
                  <a:pt x="855" y="342"/>
                </a:lnTo>
                <a:lnTo>
                  <a:pt x="840" y="329"/>
                </a:lnTo>
                <a:lnTo>
                  <a:pt x="827" y="314"/>
                </a:lnTo>
                <a:lnTo>
                  <a:pt x="815" y="299"/>
                </a:lnTo>
                <a:lnTo>
                  <a:pt x="806" y="282"/>
                </a:lnTo>
                <a:lnTo>
                  <a:pt x="798" y="266"/>
                </a:lnTo>
                <a:lnTo>
                  <a:pt x="792" y="248"/>
                </a:lnTo>
                <a:lnTo>
                  <a:pt x="789" y="230"/>
                </a:lnTo>
                <a:lnTo>
                  <a:pt x="788" y="212"/>
                </a:lnTo>
                <a:lnTo>
                  <a:pt x="788" y="212"/>
                </a:lnTo>
                <a:close/>
              </a:path>
            </a:pathLst>
          </a:custGeom>
          <a:solidFill>
            <a:srgbClr val="C00000"/>
          </a:solidFill>
          <a:ln w="28575">
            <a:noFill/>
            <a:prstDash val="solid"/>
            <a:round/>
            <a:headEnd/>
            <a:tailEnd/>
          </a:ln>
        </p:spPr>
        <p:txBody>
          <a:bodyPr rIns="324000" anchor="ctr"/>
          <a:lstStyle/>
          <a:p>
            <a:pPr algn="ctr">
              <a:defRPr/>
            </a:pPr>
            <a:r>
              <a:rPr lang="en-US" sz="800" dirty="0" smtClean="0">
                <a:solidFill>
                  <a:schemeClr val="bg2"/>
                </a:solidFill>
                <a:latin typeface="Arial Rounded MT Bold" panose="020F0704030504030204" pitchFamily="34" charset="0"/>
                <a:cs typeface="Arial" charset="0"/>
              </a:rPr>
              <a:t>Determines</a:t>
            </a:r>
            <a:endParaRPr lang="en-US" sz="800" dirty="0">
              <a:solidFill>
                <a:schemeClr val="bg2"/>
              </a:solidFill>
              <a:latin typeface="Arial Rounded MT Bold" panose="020F0704030504030204" pitchFamily="34" charset="0"/>
              <a:cs typeface="Arial" charset="0"/>
            </a:endParaRPr>
          </a:p>
          <a:p>
            <a:pPr algn="ctr">
              <a:defRPr/>
            </a:pPr>
            <a:r>
              <a:rPr lang="en-US" sz="800" dirty="0">
                <a:solidFill>
                  <a:schemeClr val="bg2"/>
                </a:solidFill>
                <a:latin typeface="Arial Rounded MT Bold" panose="020F0704030504030204" pitchFamily="34" charset="0"/>
                <a:cs typeface="Arial" charset="0"/>
              </a:rPr>
              <a:t>Brand Value</a:t>
            </a:r>
            <a:endParaRPr lang="en-GB" sz="800" dirty="0">
              <a:solidFill>
                <a:schemeClr val="bg2"/>
              </a:solidFill>
              <a:latin typeface="Arial Rounded MT Bold" panose="020F0704030504030204" pitchFamily="34" charset="0"/>
              <a:cs typeface="Arial" charset="0"/>
            </a:endParaRPr>
          </a:p>
        </p:txBody>
      </p:sp>
    </p:spTree>
    <p:extLst>
      <p:ext uri="{BB962C8B-B14F-4D97-AF65-F5344CB8AC3E}">
        <p14:creationId xmlns:p14="http://schemas.microsoft.com/office/powerpoint/2010/main" val="1335411057"/>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46037"/>
            <a:ext cx="7466462" cy="715963"/>
          </a:xfrm>
        </p:spPr>
        <p:txBody>
          <a:bodyPr/>
          <a:lstStyle/>
          <a:p>
            <a:r>
              <a:rPr lang="en-US" sz="4000" b="1" dirty="0" smtClean="0"/>
              <a:t>Area score</a:t>
            </a:r>
            <a:endParaRPr lang="en-US" sz="4000" b="1" dirty="0"/>
          </a:p>
        </p:txBody>
      </p:sp>
      <p:sp>
        <p:nvSpPr>
          <p:cNvPr id="3" name="Content Placeholder 2"/>
          <p:cNvSpPr>
            <a:spLocks noGrp="1"/>
          </p:cNvSpPr>
          <p:nvPr>
            <p:ph idx="1"/>
          </p:nvPr>
        </p:nvSpPr>
        <p:spPr>
          <a:xfrm>
            <a:off x="457200" y="1295400"/>
            <a:ext cx="8382000" cy="5105400"/>
          </a:xfrm>
        </p:spPr>
        <p:txBody>
          <a:bodyPr>
            <a:normAutofit/>
          </a:bodyPr>
          <a:lstStyle/>
          <a:p>
            <a:pPr>
              <a:spcBef>
                <a:spcPct val="30000"/>
              </a:spcBef>
              <a:buClr>
                <a:schemeClr val="bg2">
                  <a:lumMod val="50000"/>
                </a:schemeClr>
              </a:buClr>
              <a:buSzPct val="85000"/>
              <a:buFont typeface="Wingdings" panose="05000000000000000000" pitchFamily="2" charset="2"/>
              <a:buChar char="Ø"/>
            </a:pPr>
            <a:r>
              <a:rPr lang="en-US" altLang="en-US" b="1" dirty="0" smtClean="0"/>
              <a:t> Is there a performance pattern displayed by the outlets of a region that could be explained by the conditions of the trade area? </a:t>
            </a:r>
          </a:p>
          <a:p>
            <a:pPr>
              <a:spcBef>
                <a:spcPct val="30000"/>
              </a:spcBef>
              <a:buClr>
                <a:srgbClr val="FF6600"/>
              </a:buClr>
              <a:buSzPct val="85000"/>
              <a:buFont typeface="Wingdings" panose="05000000000000000000" pitchFamily="2" charset="2"/>
              <a:buChar char="v"/>
            </a:pPr>
            <a:endParaRPr lang="en-US" altLang="en-US" b="1" dirty="0" smtClean="0"/>
          </a:p>
          <a:p>
            <a:pPr>
              <a:spcBef>
                <a:spcPct val="30000"/>
              </a:spcBef>
              <a:buClr>
                <a:srgbClr val="FF6600"/>
              </a:buClr>
              <a:buSzPct val="85000"/>
              <a:buFont typeface="Wingdings" panose="05000000000000000000" pitchFamily="2" charset="2"/>
              <a:buChar char="v"/>
            </a:pPr>
            <a:endParaRPr lang="en-US" altLang="en-US" b="1" dirty="0" smtClean="0"/>
          </a:p>
          <a:p>
            <a:pPr>
              <a:spcBef>
                <a:spcPct val="30000"/>
              </a:spcBef>
              <a:buClr>
                <a:srgbClr val="FF6600"/>
              </a:buClr>
              <a:buSzPct val="85000"/>
              <a:buFont typeface="Wingdings" panose="05000000000000000000" pitchFamily="2" charset="2"/>
              <a:buChar char="v"/>
            </a:pPr>
            <a:endParaRPr lang="en-US" altLang="en-US" b="1" dirty="0">
              <a:solidFill>
                <a:schemeClr val="bg1"/>
              </a:solidFill>
            </a:endParaRPr>
          </a:p>
          <a:p>
            <a:pPr>
              <a:spcBef>
                <a:spcPct val="30000"/>
              </a:spcBef>
              <a:buClr>
                <a:srgbClr val="FF6600"/>
              </a:buClr>
              <a:buSzPct val="85000"/>
              <a:buFont typeface="Wingdings" panose="05000000000000000000" pitchFamily="2" charset="2"/>
              <a:buChar char="v"/>
            </a:pPr>
            <a:endParaRPr lang="en-US" altLang="en-US" b="1" dirty="0">
              <a:solidFill>
                <a:schemeClr val="bg1"/>
              </a:solidFill>
            </a:endParaRPr>
          </a:p>
          <a:p>
            <a:pPr>
              <a:spcBef>
                <a:spcPct val="30000"/>
              </a:spcBef>
              <a:buClr>
                <a:srgbClr val="FF6600"/>
              </a:buClr>
              <a:buSzPct val="85000"/>
              <a:buFont typeface="Wingdings" panose="05000000000000000000" pitchFamily="2" charset="2"/>
              <a:buChar char="v"/>
            </a:pPr>
            <a:endParaRPr lang="en-US" altLang="en-US" b="1" dirty="0" smtClean="0">
              <a:solidFill>
                <a:schemeClr val="bg1"/>
              </a:solidFill>
            </a:endParaRPr>
          </a:p>
          <a:p>
            <a:pPr>
              <a:spcBef>
                <a:spcPct val="30000"/>
              </a:spcBef>
              <a:buClr>
                <a:schemeClr val="bg2">
                  <a:lumMod val="50000"/>
                </a:schemeClr>
              </a:buClr>
              <a:buSzPct val="85000"/>
              <a:buFont typeface="Wingdings" panose="05000000000000000000" pitchFamily="2" charset="2"/>
              <a:buChar char="Ø"/>
            </a:pPr>
            <a:endParaRPr lang="en-US" altLang="en-US" b="1" dirty="0"/>
          </a:p>
          <a:p>
            <a:pPr>
              <a:spcBef>
                <a:spcPct val="30000"/>
              </a:spcBef>
              <a:buClr>
                <a:schemeClr val="bg2">
                  <a:lumMod val="50000"/>
                </a:schemeClr>
              </a:buClr>
              <a:buSzPct val="85000"/>
              <a:buFont typeface="Wingdings" panose="05000000000000000000" pitchFamily="2" charset="2"/>
              <a:buChar char="Ø"/>
            </a:pPr>
            <a:r>
              <a:rPr lang="en-US" altLang="en-US" b="1" dirty="0" smtClean="0"/>
              <a:t>This variable is derived statistically using Spatial Autocorrelation</a:t>
            </a:r>
            <a:endParaRPr lang="en-US" altLang="en-US" b="1" dirty="0"/>
          </a:p>
          <a:p>
            <a:endParaRPr lang="en-US" dirty="0"/>
          </a:p>
        </p:txBody>
      </p:sp>
      <p:sp>
        <p:nvSpPr>
          <p:cNvPr id="6" name="Freeform 5"/>
          <p:cNvSpPr>
            <a:spLocks/>
          </p:cNvSpPr>
          <p:nvPr/>
        </p:nvSpPr>
        <p:spPr bwMode="auto">
          <a:xfrm>
            <a:off x="8152263" y="0"/>
            <a:ext cx="915539" cy="762000"/>
          </a:xfrm>
          <a:custGeom>
            <a:avLst/>
            <a:gdLst>
              <a:gd name="T0" fmla="*/ 2145 w 2376"/>
              <a:gd name="T1" fmla="*/ 1136 h 2374"/>
              <a:gd name="T2" fmla="*/ 2092 w 2376"/>
              <a:gd name="T3" fmla="*/ 1169 h 2374"/>
              <a:gd name="T4" fmla="*/ 2056 w 2376"/>
              <a:gd name="T5" fmla="*/ 1218 h 2374"/>
              <a:gd name="T6" fmla="*/ 2023 w 2376"/>
              <a:gd name="T7" fmla="*/ 1248 h 2374"/>
              <a:gd name="T8" fmla="*/ 1993 w 2376"/>
              <a:gd name="T9" fmla="*/ 1241 h 2374"/>
              <a:gd name="T10" fmla="*/ 1979 w 2376"/>
              <a:gd name="T11" fmla="*/ 1198 h 2374"/>
              <a:gd name="T12" fmla="*/ 1102 w 2376"/>
              <a:gd name="T13" fmla="*/ 393 h 2374"/>
              <a:gd name="T14" fmla="*/ 1072 w 2376"/>
              <a:gd name="T15" fmla="*/ 371 h 2374"/>
              <a:gd name="T16" fmla="*/ 1080 w 2376"/>
              <a:gd name="T17" fmla="*/ 338 h 2374"/>
              <a:gd name="T18" fmla="*/ 1113 w 2376"/>
              <a:gd name="T19" fmla="*/ 314 h 2374"/>
              <a:gd name="T20" fmla="*/ 1168 w 2376"/>
              <a:gd name="T21" fmla="*/ 265 h 2374"/>
              <a:gd name="T22" fmla="*/ 1192 w 2376"/>
              <a:gd name="T23" fmla="*/ 200 h 2374"/>
              <a:gd name="T24" fmla="*/ 1183 w 2376"/>
              <a:gd name="T25" fmla="*/ 130 h 2374"/>
              <a:gd name="T26" fmla="*/ 1126 w 2376"/>
              <a:gd name="T27" fmla="*/ 54 h 2374"/>
              <a:gd name="T28" fmla="*/ 1032 w 2376"/>
              <a:gd name="T29" fmla="*/ 9 h 2374"/>
              <a:gd name="T30" fmla="*/ 939 w 2376"/>
              <a:gd name="T31" fmla="*/ 2 h 2374"/>
              <a:gd name="T32" fmla="*/ 835 w 2376"/>
              <a:gd name="T33" fmla="*/ 32 h 2374"/>
              <a:gd name="T34" fmla="*/ 761 w 2376"/>
              <a:gd name="T35" fmla="*/ 97 h 2374"/>
              <a:gd name="T36" fmla="*/ 734 w 2376"/>
              <a:gd name="T37" fmla="*/ 184 h 2374"/>
              <a:gd name="T38" fmla="*/ 746 w 2376"/>
              <a:gd name="T39" fmla="*/ 242 h 2374"/>
              <a:gd name="T40" fmla="*/ 788 w 2376"/>
              <a:gd name="T41" fmla="*/ 296 h 2374"/>
              <a:gd name="T42" fmla="*/ 833 w 2376"/>
              <a:gd name="T43" fmla="*/ 326 h 2374"/>
              <a:gd name="T44" fmla="*/ 855 w 2376"/>
              <a:gd name="T45" fmla="*/ 359 h 2374"/>
              <a:gd name="T46" fmla="*/ 840 w 2376"/>
              <a:gd name="T47" fmla="*/ 386 h 2374"/>
              <a:gd name="T48" fmla="*/ 0 w 2376"/>
              <a:gd name="T49" fmla="*/ 395 h 2374"/>
              <a:gd name="T50" fmla="*/ 24 w 2376"/>
              <a:gd name="T51" fmla="*/ 1250 h 2374"/>
              <a:gd name="T52" fmla="*/ 72 w 2376"/>
              <a:gd name="T53" fmla="*/ 1208 h 2374"/>
              <a:gd name="T54" fmla="*/ 111 w 2376"/>
              <a:gd name="T55" fmla="*/ 1160 h 2374"/>
              <a:gd name="T56" fmla="*/ 169 w 2376"/>
              <a:gd name="T57" fmla="*/ 1132 h 2374"/>
              <a:gd name="T58" fmla="*/ 238 w 2376"/>
              <a:gd name="T59" fmla="*/ 1133 h 2374"/>
              <a:gd name="T60" fmla="*/ 319 w 2376"/>
              <a:gd name="T61" fmla="*/ 1181 h 2374"/>
              <a:gd name="T62" fmla="*/ 371 w 2376"/>
              <a:gd name="T63" fmla="*/ 1268 h 2374"/>
              <a:gd name="T64" fmla="*/ 386 w 2376"/>
              <a:gd name="T65" fmla="*/ 1358 h 2374"/>
              <a:gd name="T66" fmla="*/ 364 w 2376"/>
              <a:gd name="T67" fmla="*/ 1467 h 2374"/>
              <a:gd name="T68" fmla="*/ 304 w 2376"/>
              <a:gd name="T69" fmla="*/ 1547 h 2374"/>
              <a:gd name="T70" fmla="*/ 220 w 2376"/>
              <a:gd name="T71" fmla="*/ 1586 h 2374"/>
              <a:gd name="T72" fmla="*/ 156 w 2376"/>
              <a:gd name="T73" fmla="*/ 1579 h 2374"/>
              <a:gd name="T74" fmla="*/ 102 w 2376"/>
              <a:gd name="T75" fmla="*/ 1547 h 2374"/>
              <a:gd name="T76" fmla="*/ 63 w 2376"/>
              <a:gd name="T77" fmla="*/ 1492 h 2374"/>
              <a:gd name="T78" fmla="*/ 15 w 2376"/>
              <a:gd name="T79" fmla="*/ 1467 h 2374"/>
              <a:gd name="T80" fmla="*/ 1979 w 2376"/>
              <a:gd name="T81" fmla="*/ 1519 h 2374"/>
              <a:gd name="T82" fmla="*/ 1988 w 2376"/>
              <a:gd name="T83" fmla="*/ 1482 h 2374"/>
              <a:gd name="T84" fmla="*/ 2017 w 2376"/>
              <a:gd name="T85" fmla="*/ 1467 h 2374"/>
              <a:gd name="T86" fmla="*/ 2050 w 2376"/>
              <a:gd name="T87" fmla="*/ 1488 h 2374"/>
              <a:gd name="T88" fmla="*/ 2078 w 2376"/>
              <a:gd name="T89" fmla="*/ 1532 h 2374"/>
              <a:gd name="T90" fmla="*/ 2132 w 2376"/>
              <a:gd name="T91" fmla="*/ 1574 h 2374"/>
              <a:gd name="T92" fmla="*/ 2190 w 2376"/>
              <a:gd name="T93" fmla="*/ 1588 h 2374"/>
              <a:gd name="T94" fmla="*/ 2278 w 2376"/>
              <a:gd name="T95" fmla="*/ 1559 h 2374"/>
              <a:gd name="T96" fmla="*/ 2344 w 2376"/>
              <a:gd name="T97" fmla="*/ 1486 h 2374"/>
              <a:gd name="T98" fmla="*/ 2374 w 2376"/>
              <a:gd name="T99" fmla="*/ 1381 h 2374"/>
              <a:gd name="T100" fmla="*/ 2367 w 2376"/>
              <a:gd name="T101" fmla="*/ 1290 h 2374"/>
              <a:gd name="T102" fmla="*/ 2322 w 2376"/>
              <a:gd name="T103" fmla="*/ 1196 h 2374"/>
              <a:gd name="T104" fmla="*/ 2246 w 2376"/>
              <a:gd name="T105" fmla="*/ 1139 h 2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76" h="2374">
                <a:moveTo>
                  <a:pt x="2190" y="1129"/>
                </a:moveTo>
                <a:lnTo>
                  <a:pt x="2190" y="1129"/>
                </a:lnTo>
                <a:lnTo>
                  <a:pt x="2174" y="1129"/>
                </a:lnTo>
                <a:lnTo>
                  <a:pt x="2159" y="1132"/>
                </a:lnTo>
                <a:lnTo>
                  <a:pt x="2145" y="1136"/>
                </a:lnTo>
                <a:lnTo>
                  <a:pt x="2132" y="1141"/>
                </a:lnTo>
                <a:lnTo>
                  <a:pt x="2121" y="1147"/>
                </a:lnTo>
                <a:lnTo>
                  <a:pt x="2110" y="1154"/>
                </a:lnTo>
                <a:lnTo>
                  <a:pt x="2101" y="1162"/>
                </a:lnTo>
                <a:lnTo>
                  <a:pt x="2092" y="1169"/>
                </a:lnTo>
                <a:lnTo>
                  <a:pt x="2078" y="1184"/>
                </a:lnTo>
                <a:lnTo>
                  <a:pt x="2069" y="1196"/>
                </a:lnTo>
                <a:lnTo>
                  <a:pt x="2062" y="1210"/>
                </a:lnTo>
                <a:lnTo>
                  <a:pt x="2062" y="1210"/>
                </a:lnTo>
                <a:lnTo>
                  <a:pt x="2056" y="1218"/>
                </a:lnTo>
                <a:lnTo>
                  <a:pt x="2050" y="1227"/>
                </a:lnTo>
                <a:lnTo>
                  <a:pt x="2044" y="1235"/>
                </a:lnTo>
                <a:lnTo>
                  <a:pt x="2036" y="1241"/>
                </a:lnTo>
                <a:lnTo>
                  <a:pt x="2030" y="1245"/>
                </a:lnTo>
                <a:lnTo>
                  <a:pt x="2023" y="1248"/>
                </a:lnTo>
                <a:lnTo>
                  <a:pt x="2017" y="1250"/>
                </a:lnTo>
                <a:lnTo>
                  <a:pt x="2009" y="1250"/>
                </a:lnTo>
                <a:lnTo>
                  <a:pt x="2003" y="1248"/>
                </a:lnTo>
                <a:lnTo>
                  <a:pt x="1999" y="1245"/>
                </a:lnTo>
                <a:lnTo>
                  <a:pt x="1993" y="1241"/>
                </a:lnTo>
                <a:lnTo>
                  <a:pt x="1988" y="1235"/>
                </a:lnTo>
                <a:lnTo>
                  <a:pt x="1985" y="1227"/>
                </a:lnTo>
                <a:lnTo>
                  <a:pt x="1982" y="1218"/>
                </a:lnTo>
                <a:lnTo>
                  <a:pt x="1981" y="1208"/>
                </a:lnTo>
                <a:lnTo>
                  <a:pt x="1979" y="1198"/>
                </a:lnTo>
                <a:lnTo>
                  <a:pt x="1979" y="395"/>
                </a:lnTo>
                <a:lnTo>
                  <a:pt x="1125" y="395"/>
                </a:lnTo>
                <a:lnTo>
                  <a:pt x="1125" y="395"/>
                </a:lnTo>
                <a:lnTo>
                  <a:pt x="1113" y="395"/>
                </a:lnTo>
                <a:lnTo>
                  <a:pt x="1102" y="393"/>
                </a:lnTo>
                <a:lnTo>
                  <a:pt x="1093" y="390"/>
                </a:lnTo>
                <a:lnTo>
                  <a:pt x="1086" y="386"/>
                </a:lnTo>
                <a:lnTo>
                  <a:pt x="1080" y="381"/>
                </a:lnTo>
                <a:lnTo>
                  <a:pt x="1075" y="377"/>
                </a:lnTo>
                <a:lnTo>
                  <a:pt x="1072" y="371"/>
                </a:lnTo>
                <a:lnTo>
                  <a:pt x="1071" y="365"/>
                </a:lnTo>
                <a:lnTo>
                  <a:pt x="1071" y="359"/>
                </a:lnTo>
                <a:lnTo>
                  <a:pt x="1072" y="351"/>
                </a:lnTo>
                <a:lnTo>
                  <a:pt x="1075" y="345"/>
                </a:lnTo>
                <a:lnTo>
                  <a:pt x="1080" y="338"/>
                </a:lnTo>
                <a:lnTo>
                  <a:pt x="1086" y="332"/>
                </a:lnTo>
                <a:lnTo>
                  <a:pt x="1093" y="326"/>
                </a:lnTo>
                <a:lnTo>
                  <a:pt x="1102" y="319"/>
                </a:lnTo>
                <a:lnTo>
                  <a:pt x="1113" y="314"/>
                </a:lnTo>
                <a:lnTo>
                  <a:pt x="1113" y="314"/>
                </a:lnTo>
                <a:lnTo>
                  <a:pt x="1125" y="307"/>
                </a:lnTo>
                <a:lnTo>
                  <a:pt x="1138" y="296"/>
                </a:lnTo>
                <a:lnTo>
                  <a:pt x="1153" y="283"/>
                </a:lnTo>
                <a:lnTo>
                  <a:pt x="1160" y="275"/>
                </a:lnTo>
                <a:lnTo>
                  <a:pt x="1168" y="265"/>
                </a:lnTo>
                <a:lnTo>
                  <a:pt x="1174" y="254"/>
                </a:lnTo>
                <a:lnTo>
                  <a:pt x="1180" y="242"/>
                </a:lnTo>
                <a:lnTo>
                  <a:pt x="1186" y="230"/>
                </a:lnTo>
                <a:lnTo>
                  <a:pt x="1189" y="215"/>
                </a:lnTo>
                <a:lnTo>
                  <a:pt x="1192" y="200"/>
                </a:lnTo>
                <a:lnTo>
                  <a:pt x="1193" y="184"/>
                </a:lnTo>
                <a:lnTo>
                  <a:pt x="1193" y="184"/>
                </a:lnTo>
                <a:lnTo>
                  <a:pt x="1192" y="166"/>
                </a:lnTo>
                <a:lnTo>
                  <a:pt x="1187" y="147"/>
                </a:lnTo>
                <a:lnTo>
                  <a:pt x="1183" y="130"/>
                </a:lnTo>
                <a:lnTo>
                  <a:pt x="1174" y="112"/>
                </a:lnTo>
                <a:lnTo>
                  <a:pt x="1165" y="97"/>
                </a:lnTo>
                <a:lnTo>
                  <a:pt x="1153" y="81"/>
                </a:lnTo>
                <a:lnTo>
                  <a:pt x="1141" y="67"/>
                </a:lnTo>
                <a:lnTo>
                  <a:pt x="1126" y="54"/>
                </a:lnTo>
                <a:lnTo>
                  <a:pt x="1110" y="42"/>
                </a:lnTo>
                <a:lnTo>
                  <a:pt x="1092" y="32"/>
                </a:lnTo>
                <a:lnTo>
                  <a:pt x="1072" y="23"/>
                </a:lnTo>
                <a:lnTo>
                  <a:pt x="1053" y="15"/>
                </a:lnTo>
                <a:lnTo>
                  <a:pt x="1032" y="9"/>
                </a:lnTo>
                <a:lnTo>
                  <a:pt x="1009" y="3"/>
                </a:lnTo>
                <a:lnTo>
                  <a:pt x="987" y="2"/>
                </a:lnTo>
                <a:lnTo>
                  <a:pt x="963" y="0"/>
                </a:lnTo>
                <a:lnTo>
                  <a:pt x="963" y="0"/>
                </a:lnTo>
                <a:lnTo>
                  <a:pt x="939" y="2"/>
                </a:lnTo>
                <a:lnTo>
                  <a:pt x="917" y="3"/>
                </a:lnTo>
                <a:lnTo>
                  <a:pt x="894" y="9"/>
                </a:lnTo>
                <a:lnTo>
                  <a:pt x="873" y="15"/>
                </a:lnTo>
                <a:lnTo>
                  <a:pt x="854" y="23"/>
                </a:lnTo>
                <a:lnTo>
                  <a:pt x="835" y="32"/>
                </a:lnTo>
                <a:lnTo>
                  <a:pt x="817" y="42"/>
                </a:lnTo>
                <a:lnTo>
                  <a:pt x="802" y="54"/>
                </a:lnTo>
                <a:lnTo>
                  <a:pt x="787" y="67"/>
                </a:lnTo>
                <a:lnTo>
                  <a:pt x="773" y="81"/>
                </a:lnTo>
                <a:lnTo>
                  <a:pt x="761" y="97"/>
                </a:lnTo>
                <a:lnTo>
                  <a:pt x="752" y="112"/>
                </a:lnTo>
                <a:lnTo>
                  <a:pt x="745" y="130"/>
                </a:lnTo>
                <a:lnTo>
                  <a:pt x="739" y="147"/>
                </a:lnTo>
                <a:lnTo>
                  <a:pt x="734" y="166"/>
                </a:lnTo>
                <a:lnTo>
                  <a:pt x="734" y="184"/>
                </a:lnTo>
                <a:lnTo>
                  <a:pt x="734" y="184"/>
                </a:lnTo>
                <a:lnTo>
                  <a:pt x="734" y="200"/>
                </a:lnTo>
                <a:lnTo>
                  <a:pt x="737" y="215"/>
                </a:lnTo>
                <a:lnTo>
                  <a:pt x="742" y="230"/>
                </a:lnTo>
                <a:lnTo>
                  <a:pt x="746" y="242"/>
                </a:lnTo>
                <a:lnTo>
                  <a:pt x="752" y="254"/>
                </a:lnTo>
                <a:lnTo>
                  <a:pt x="760" y="265"/>
                </a:lnTo>
                <a:lnTo>
                  <a:pt x="766" y="275"/>
                </a:lnTo>
                <a:lnTo>
                  <a:pt x="775" y="283"/>
                </a:lnTo>
                <a:lnTo>
                  <a:pt x="788" y="296"/>
                </a:lnTo>
                <a:lnTo>
                  <a:pt x="802" y="307"/>
                </a:lnTo>
                <a:lnTo>
                  <a:pt x="814" y="314"/>
                </a:lnTo>
                <a:lnTo>
                  <a:pt x="814" y="314"/>
                </a:lnTo>
                <a:lnTo>
                  <a:pt x="824" y="319"/>
                </a:lnTo>
                <a:lnTo>
                  <a:pt x="833" y="326"/>
                </a:lnTo>
                <a:lnTo>
                  <a:pt x="840" y="332"/>
                </a:lnTo>
                <a:lnTo>
                  <a:pt x="846" y="338"/>
                </a:lnTo>
                <a:lnTo>
                  <a:pt x="851" y="345"/>
                </a:lnTo>
                <a:lnTo>
                  <a:pt x="854" y="351"/>
                </a:lnTo>
                <a:lnTo>
                  <a:pt x="855" y="359"/>
                </a:lnTo>
                <a:lnTo>
                  <a:pt x="855" y="365"/>
                </a:lnTo>
                <a:lnTo>
                  <a:pt x="854" y="371"/>
                </a:lnTo>
                <a:lnTo>
                  <a:pt x="851" y="377"/>
                </a:lnTo>
                <a:lnTo>
                  <a:pt x="846" y="381"/>
                </a:lnTo>
                <a:lnTo>
                  <a:pt x="840" y="386"/>
                </a:lnTo>
                <a:lnTo>
                  <a:pt x="833" y="390"/>
                </a:lnTo>
                <a:lnTo>
                  <a:pt x="824" y="393"/>
                </a:lnTo>
                <a:lnTo>
                  <a:pt x="814" y="395"/>
                </a:lnTo>
                <a:lnTo>
                  <a:pt x="802" y="395"/>
                </a:lnTo>
                <a:lnTo>
                  <a:pt x="0" y="395"/>
                </a:lnTo>
                <a:lnTo>
                  <a:pt x="0" y="1236"/>
                </a:lnTo>
                <a:lnTo>
                  <a:pt x="0" y="1236"/>
                </a:lnTo>
                <a:lnTo>
                  <a:pt x="8" y="1244"/>
                </a:lnTo>
                <a:lnTo>
                  <a:pt x="15" y="1248"/>
                </a:lnTo>
                <a:lnTo>
                  <a:pt x="24" y="1250"/>
                </a:lnTo>
                <a:lnTo>
                  <a:pt x="35" y="1247"/>
                </a:lnTo>
                <a:lnTo>
                  <a:pt x="45" y="1242"/>
                </a:lnTo>
                <a:lnTo>
                  <a:pt x="54" y="1235"/>
                </a:lnTo>
                <a:lnTo>
                  <a:pt x="63" y="1223"/>
                </a:lnTo>
                <a:lnTo>
                  <a:pt x="72" y="1208"/>
                </a:lnTo>
                <a:lnTo>
                  <a:pt x="72" y="1208"/>
                </a:lnTo>
                <a:lnTo>
                  <a:pt x="80" y="1196"/>
                </a:lnTo>
                <a:lnTo>
                  <a:pt x="89" y="1183"/>
                </a:lnTo>
                <a:lnTo>
                  <a:pt x="102" y="1168"/>
                </a:lnTo>
                <a:lnTo>
                  <a:pt x="111" y="1160"/>
                </a:lnTo>
                <a:lnTo>
                  <a:pt x="120" y="1153"/>
                </a:lnTo>
                <a:lnTo>
                  <a:pt x="130" y="1147"/>
                </a:lnTo>
                <a:lnTo>
                  <a:pt x="142" y="1141"/>
                </a:lnTo>
                <a:lnTo>
                  <a:pt x="156" y="1135"/>
                </a:lnTo>
                <a:lnTo>
                  <a:pt x="169" y="1132"/>
                </a:lnTo>
                <a:lnTo>
                  <a:pt x="184" y="1129"/>
                </a:lnTo>
                <a:lnTo>
                  <a:pt x="201" y="1127"/>
                </a:lnTo>
                <a:lnTo>
                  <a:pt x="201" y="1127"/>
                </a:lnTo>
                <a:lnTo>
                  <a:pt x="220" y="1129"/>
                </a:lnTo>
                <a:lnTo>
                  <a:pt x="238" y="1133"/>
                </a:lnTo>
                <a:lnTo>
                  <a:pt x="256" y="1138"/>
                </a:lnTo>
                <a:lnTo>
                  <a:pt x="272" y="1147"/>
                </a:lnTo>
                <a:lnTo>
                  <a:pt x="289" y="1156"/>
                </a:lnTo>
                <a:lnTo>
                  <a:pt x="304" y="1168"/>
                </a:lnTo>
                <a:lnTo>
                  <a:pt x="319" y="1181"/>
                </a:lnTo>
                <a:lnTo>
                  <a:pt x="331" y="1195"/>
                </a:lnTo>
                <a:lnTo>
                  <a:pt x="343" y="1211"/>
                </a:lnTo>
                <a:lnTo>
                  <a:pt x="353" y="1229"/>
                </a:lnTo>
                <a:lnTo>
                  <a:pt x="364" y="1248"/>
                </a:lnTo>
                <a:lnTo>
                  <a:pt x="371" y="1268"/>
                </a:lnTo>
                <a:lnTo>
                  <a:pt x="377" y="1289"/>
                </a:lnTo>
                <a:lnTo>
                  <a:pt x="382" y="1311"/>
                </a:lnTo>
                <a:lnTo>
                  <a:pt x="385" y="1334"/>
                </a:lnTo>
                <a:lnTo>
                  <a:pt x="386" y="1358"/>
                </a:lnTo>
                <a:lnTo>
                  <a:pt x="386" y="1358"/>
                </a:lnTo>
                <a:lnTo>
                  <a:pt x="385" y="1381"/>
                </a:lnTo>
                <a:lnTo>
                  <a:pt x="382" y="1404"/>
                </a:lnTo>
                <a:lnTo>
                  <a:pt x="377" y="1426"/>
                </a:lnTo>
                <a:lnTo>
                  <a:pt x="371" y="1447"/>
                </a:lnTo>
                <a:lnTo>
                  <a:pt x="364" y="1467"/>
                </a:lnTo>
                <a:lnTo>
                  <a:pt x="353" y="1486"/>
                </a:lnTo>
                <a:lnTo>
                  <a:pt x="343" y="1504"/>
                </a:lnTo>
                <a:lnTo>
                  <a:pt x="331" y="1519"/>
                </a:lnTo>
                <a:lnTo>
                  <a:pt x="319" y="1534"/>
                </a:lnTo>
                <a:lnTo>
                  <a:pt x="304" y="1547"/>
                </a:lnTo>
                <a:lnTo>
                  <a:pt x="289" y="1559"/>
                </a:lnTo>
                <a:lnTo>
                  <a:pt x="272" y="1568"/>
                </a:lnTo>
                <a:lnTo>
                  <a:pt x="256" y="1577"/>
                </a:lnTo>
                <a:lnTo>
                  <a:pt x="238" y="1582"/>
                </a:lnTo>
                <a:lnTo>
                  <a:pt x="220" y="1586"/>
                </a:lnTo>
                <a:lnTo>
                  <a:pt x="201" y="1586"/>
                </a:lnTo>
                <a:lnTo>
                  <a:pt x="201" y="1586"/>
                </a:lnTo>
                <a:lnTo>
                  <a:pt x="184" y="1586"/>
                </a:lnTo>
                <a:lnTo>
                  <a:pt x="169" y="1583"/>
                </a:lnTo>
                <a:lnTo>
                  <a:pt x="156" y="1579"/>
                </a:lnTo>
                <a:lnTo>
                  <a:pt x="142" y="1574"/>
                </a:lnTo>
                <a:lnTo>
                  <a:pt x="130" y="1568"/>
                </a:lnTo>
                <a:lnTo>
                  <a:pt x="120" y="1561"/>
                </a:lnTo>
                <a:lnTo>
                  <a:pt x="111" y="1555"/>
                </a:lnTo>
                <a:lnTo>
                  <a:pt x="102" y="1547"/>
                </a:lnTo>
                <a:lnTo>
                  <a:pt x="89" y="1532"/>
                </a:lnTo>
                <a:lnTo>
                  <a:pt x="80" y="1519"/>
                </a:lnTo>
                <a:lnTo>
                  <a:pt x="72" y="1507"/>
                </a:lnTo>
                <a:lnTo>
                  <a:pt x="72" y="1507"/>
                </a:lnTo>
                <a:lnTo>
                  <a:pt x="63" y="1492"/>
                </a:lnTo>
                <a:lnTo>
                  <a:pt x="54" y="1480"/>
                </a:lnTo>
                <a:lnTo>
                  <a:pt x="45" y="1473"/>
                </a:lnTo>
                <a:lnTo>
                  <a:pt x="35" y="1467"/>
                </a:lnTo>
                <a:lnTo>
                  <a:pt x="24" y="1465"/>
                </a:lnTo>
                <a:lnTo>
                  <a:pt x="15" y="1467"/>
                </a:lnTo>
                <a:lnTo>
                  <a:pt x="8" y="1471"/>
                </a:lnTo>
                <a:lnTo>
                  <a:pt x="0" y="1479"/>
                </a:lnTo>
                <a:lnTo>
                  <a:pt x="0" y="2374"/>
                </a:lnTo>
                <a:lnTo>
                  <a:pt x="1979" y="2374"/>
                </a:lnTo>
                <a:lnTo>
                  <a:pt x="1979" y="1519"/>
                </a:lnTo>
                <a:lnTo>
                  <a:pt x="1979" y="1519"/>
                </a:lnTo>
                <a:lnTo>
                  <a:pt x="1981" y="1507"/>
                </a:lnTo>
                <a:lnTo>
                  <a:pt x="1982" y="1497"/>
                </a:lnTo>
                <a:lnTo>
                  <a:pt x="1985" y="1488"/>
                </a:lnTo>
                <a:lnTo>
                  <a:pt x="1988" y="1482"/>
                </a:lnTo>
                <a:lnTo>
                  <a:pt x="1993" y="1476"/>
                </a:lnTo>
                <a:lnTo>
                  <a:pt x="1999" y="1471"/>
                </a:lnTo>
                <a:lnTo>
                  <a:pt x="2003" y="1468"/>
                </a:lnTo>
                <a:lnTo>
                  <a:pt x="2009" y="1467"/>
                </a:lnTo>
                <a:lnTo>
                  <a:pt x="2017" y="1467"/>
                </a:lnTo>
                <a:lnTo>
                  <a:pt x="2023" y="1467"/>
                </a:lnTo>
                <a:lnTo>
                  <a:pt x="2030" y="1470"/>
                </a:lnTo>
                <a:lnTo>
                  <a:pt x="2036" y="1474"/>
                </a:lnTo>
                <a:lnTo>
                  <a:pt x="2044" y="1480"/>
                </a:lnTo>
                <a:lnTo>
                  <a:pt x="2050" y="1488"/>
                </a:lnTo>
                <a:lnTo>
                  <a:pt x="2056" y="1497"/>
                </a:lnTo>
                <a:lnTo>
                  <a:pt x="2062" y="1507"/>
                </a:lnTo>
                <a:lnTo>
                  <a:pt x="2062" y="1507"/>
                </a:lnTo>
                <a:lnTo>
                  <a:pt x="2069" y="1519"/>
                </a:lnTo>
                <a:lnTo>
                  <a:pt x="2078" y="1532"/>
                </a:lnTo>
                <a:lnTo>
                  <a:pt x="2092" y="1547"/>
                </a:lnTo>
                <a:lnTo>
                  <a:pt x="2101" y="1555"/>
                </a:lnTo>
                <a:lnTo>
                  <a:pt x="2110" y="1562"/>
                </a:lnTo>
                <a:lnTo>
                  <a:pt x="2121" y="1568"/>
                </a:lnTo>
                <a:lnTo>
                  <a:pt x="2132" y="1574"/>
                </a:lnTo>
                <a:lnTo>
                  <a:pt x="2145" y="1580"/>
                </a:lnTo>
                <a:lnTo>
                  <a:pt x="2159" y="1583"/>
                </a:lnTo>
                <a:lnTo>
                  <a:pt x="2174" y="1586"/>
                </a:lnTo>
                <a:lnTo>
                  <a:pt x="2190" y="1588"/>
                </a:lnTo>
                <a:lnTo>
                  <a:pt x="2190" y="1588"/>
                </a:lnTo>
                <a:lnTo>
                  <a:pt x="2210" y="1586"/>
                </a:lnTo>
                <a:lnTo>
                  <a:pt x="2228" y="1583"/>
                </a:lnTo>
                <a:lnTo>
                  <a:pt x="2246" y="1577"/>
                </a:lnTo>
                <a:lnTo>
                  <a:pt x="2262" y="1570"/>
                </a:lnTo>
                <a:lnTo>
                  <a:pt x="2278" y="1559"/>
                </a:lnTo>
                <a:lnTo>
                  <a:pt x="2293" y="1547"/>
                </a:lnTo>
                <a:lnTo>
                  <a:pt x="2308" y="1535"/>
                </a:lnTo>
                <a:lnTo>
                  <a:pt x="2322" y="1520"/>
                </a:lnTo>
                <a:lnTo>
                  <a:pt x="2332" y="1504"/>
                </a:lnTo>
                <a:lnTo>
                  <a:pt x="2344" y="1486"/>
                </a:lnTo>
                <a:lnTo>
                  <a:pt x="2353" y="1467"/>
                </a:lnTo>
                <a:lnTo>
                  <a:pt x="2361" y="1447"/>
                </a:lnTo>
                <a:lnTo>
                  <a:pt x="2367" y="1426"/>
                </a:lnTo>
                <a:lnTo>
                  <a:pt x="2371" y="1404"/>
                </a:lnTo>
                <a:lnTo>
                  <a:pt x="2374" y="1381"/>
                </a:lnTo>
                <a:lnTo>
                  <a:pt x="2376" y="1358"/>
                </a:lnTo>
                <a:lnTo>
                  <a:pt x="2376" y="1358"/>
                </a:lnTo>
                <a:lnTo>
                  <a:pt x="2374" y="1335"/>
                </a:lnTo>
                <a:lnTo>
                  <a:pt x="2371" y="1311"/>
                </a:lnTo>
                <a:lnTo>
                  <a:pt x="2367" y="1290"/>
                </a:lnTo>
                <a:lnTo>
                  <a:pt x="2361" y="1269"/>
                </a:lnTo>
                <a:lnTo>
                  <a:pt x="2353" y="1248"/>
                </a:lnTo>
                <a:lnTo>
                  <a:pt x="2344" y="1229"/>
                </a:lnTo>
                <a:lnTo>
                  <a:pt x="2332" y="1213"/>
                </a:lnTo>
                <a:lnTo>
                  <a:pt x="2322" y="1196"/>
                </a:lnTo>
                <a:lnTo>
                  <a:pt x="2308" y="1181"/>
                </a:lnTo>
                <a:lnTo>
                  <a:pt x="2293" y="1168"/>
                </a:lnTo>
                <a:lnTo>
                  <a:pt x="2278" y="1156"/>
                </a:lnTo>
                <a:lnTo>
                  <a:pt x="2262" y="1147"/>
                </a:lnTo>
                <a:lnTo>
                  <a:pt x="2246" y="1139"/>
                </a:lnTo>
                <a:lnTo>
                  <a:pt x="2228" y="1133"/>
                </a:lnTo>
                <a:lnTo>
                  <a:pt x="2210" y="1130"/>
                </a:lnTo>
                <a:lnTo>
                  <a:pt x="2190" y="1129"/>
                </a:lnTo>
                <a:lnTo>
                  <a:pt x="2190" y="1129"/>
                </a:lnTo>
                <a:close/>
              </a:path>
            </a:pathLst>
          </a:custGeom>
          <a:solidFill>
            <a:srgbClr val="0070C0"/>
          </a:solidFill>
          <a:ln w="28575">
            <a:noFill/>
            <a:prstDash val="solid"/>
            <a:round/>
            <a:headEnd/>
            <a:tailEnd/>
          </a:ln>
        </p:spPr>
        <p:txBody>
          <a:bodyPr lIns="36000" tIns="324000" anchor="ctr"/>
          <a:lstStyle/>
          <a:p>
            <a:pPr algn="ctr">
              <a:defRPr/>
            </a:pPr>
            <a:r>
              <a:rPr lang="en-US" sz="900" dirty="0" smtClean="0">
                <a:latin typeface="Arial Rounded MT Bold" panose="020F0704030504030204" pitchFamily="34" charset="0"/>
                <a:cs typeface="Arial" charset="0"/>
              </a:rPr>
              <a:t>Identifies</a:t>
            </a:r>
            <a:endParaRPr lang="en-US" sz="900" dirty="0">
              <a:latin typeface="Arial Rounded MT Bold" panose="020F0704030504030204" pitchFamily="34" charset="0"/>
              <a:cs typeface="Arial" charset="0"/>
            </a:endParaRPr>
          </a:p>
          <a:p>
            <a:pPr algn="ctr">
              <a:defRPr/>
            </a:pPr>
            <a:r>
              <a:rPr lang="en-US" sz="900" dirty="0">
                <a:latin typeface="Arial Rounded MT Bold" panose="020F0704030504030204" pitchFamily="34" charset="0"/>
                <a:cs typeface="Arial" charset="0"/>
              </a:rPr>
              <a:t>Local Area </a:t>
            </a:r>
            <a:endParaRPr lang="en-US" sz="900" dirty="0" smtClean="0">
              <a:latin typeface="Arial Rounded MT Bold" panose="020F0704030504030204" pitchFamily="34" charset="0"/>
              <a:cs typeface="Arial" charset="0"/>
            </a:endParaRPr>
          </a:p>
          <a:p>
            <a:pPr algn="ctr">
              <a:defRPr/>
            </a:pPr>
            <a:r>
              <a:rPr lang="en-US" sz="900" dirty="0" smtClean="0">
                <a:latin typeface="Arial Rounded MT Bold" panose="020F0704030504030204" pitchFamily="34" charset="0"/>
                <a:cs typeface="Arial" charset="0"/>
              </a:rPr>
              <a:t>Patterns</a:t>
            </a:r>
            <a:endParaRPr lang="en-GB" sz="900" dirty="0">
              <a:latin typeface="Arial Rounded MT Bold" panose="020F0704030504030204" pitchFamily="34" charset="0"/>
              <a:cs typeface="Arial" charset="0"/>
            </a:endParaRPr>
          </a:p>
        </p:txBody>
      </p:sp>
      <p:pic>
        <p:nvPicPr>
          <p:cNvPr id="4" name="Picture 2"/>
          <p:cNvPicPr>
            <a:picLocks noChangeAspect="1" noChangeArrowheads="1"/>
          </p:cNvPicPr>
          <p:nvPr/>
        </p:nvPicPr>
        <p:blipFill>
          <a:blip r:embed="rId3" cstate="screen"/>
          <a:stretch>
            <a:fillRect/>
          </a:stretch>
        </p:blipFill>
        <p:spPr bwMode="auto">
          <a:xfrm>
            <a:off x="3725482" y="2286000"/>
            <a:ext cx="4884548" cy="3051120"/>
          </a:xfrm>
          <a:prstGeom prst="rect">
            <a:avLst/>
          </a:prstGeom>
          <a:noFill/>
          <a:ln w="9525">
            <a:noFill/>
            <a:miter lim="800000"/>
            <a:headEnd/>
            <a:tailEnd/>
          </a:ln>
        </p:spPr>
      </p:pic>
    </p:spTree>
    <p:extLst>
      <p:ext uri="{BB962C8B-B14F-4D97-AF65-F5344CB8AC3E}">
        <p14:creationId xmlns:p14="http://schemas.microsoft.com/office/powerpoint/2010/main" val="10249708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Area score example: </a:t>
            </a:r>
            <a:r>
              <a:rPr lang="en-US" dirty="0" err="1" smtClean="0"/>
              <a:t>luanda</a:t>
            </a:r>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8696" y="1066800"/>
            <a:ext cx="8051904"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73828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a:r>
              <a:rPr lang="en-US" sz="3600" b="1" dirty="0" smtClean="0"/>
              <a:t>Area Score</a:t>
            </a:r>
          </a:p>
        </p:txBody>
      </p:sp>
      <p:sp>
        <p:nvSpPr>
          <p:cNvPr id="29699" name="Rectangle 3"/>
          <p:cNvSpPr>
            <a:spLocks noGrp="1" noChangeArrowheads="1"/>
          </p:cNvSpPr>
          <p:nvPr>
            <p:ph idx="1"/>
          </p:nvPr>
        </p:nvSpPr>
        <p:spPr>
          <a:xfrm>
            <a:off x="457200" y="1371601"/>
            <a:ext cx="8229600" cy="2362200"/>
          </a:xfrm>
        </p:spPr>
        <p:txBody>
          <a:bodyPr>
            <a:normAutofit lnSpcReduction="10000"/>
          </a:bodyPr>
          <a:lstStyle/>
          <a:p>
            <a:r>
              <a:rPr lang="en-US" dirty="0" smtClean="0"/>
              <a:t> </a:t>
            </a:r>
            <a:r>
              <a:rPr lang="en-US" sz="2800" dirty="0" smtClean="0">
                <a:solidFill>
                  <a:schemeClr val="tx2">
                    <a:lumMod val="75000"/>
                  </a:schemeClr>
                </a:solidFill>
              </a:rPr>
              <a:t>What factors can generate area patterns?</a:t>
            </a:r>
          </a:p>
          <a:p>
            <a:pPr lvl="1">
              <a:buFont typeface="Wingdings" pitchFamily="2" charset="2"/>
              <a:buChar char="ü"/>
            </a:pPr>
            <a:r>
              <a:rPr lang="en-US" dirty="0">
                <a:solidFill>
                  <a:schemeClr val="bg2">
                    <a:lumMod val="25000"/>
                  </a:schemeClr>
                </a:solidFill>
              </a:rPr>
              <a:t> </a:t>
            </a:r>
            <a:r>
              <a:rPr lang="en-US" b="1" dirty="0">
                <a:solidFill>
                  <a:schemeClr val="bg2">
                    <a:lumMod val="50000"/>
                  </a:schemeClr>
                </a:solidFill>
              </a:rPr>
              <a:t>High crime </a:t>
            </a:r>
            <a:r>
              <a:rPr lang="en-US" b="1" dirty="0" smtClean="0">
                <a:solidFill>
                  <a:schemeClr val="bg2">
                    <a:lumMod val="50000"/>
                  </a:schemeClr>
                </a:solidFill>
              </a:rPr>
              <a:t>areas</a:t>
            </a:r>
          </a:p>
          <a:p>
            <a:pPr lvl="1">
              <a:buFont typeface="Wingdings" pitchFamily="2" charset="2"/>
              <a:buChar char="ü"/>
            </a:pPr>
            <a:r>
              <a:rPr lang="en-US" b="1" dirty="0" smtClean="0">
                <a:solidFill>
                  <a:schemeClr val="bg2">
                    <a:lumMod val="50000"/>
                  </a:schemeClr>
                </a:solidFill>
              </a:rPr>
              <a:t> Tourist locations</a:t>
            </a:r>
          </a:p>
          <a:p>
            <a:pPr lvl="1">
              <a:buFont typeface="Wingdings" pitchFamily="2" charset="2"/>
              <a:buChar char="ü"/>
            </a:pPr>
            <a:r>
              <a:rPr lang="en-US" b="1" dirty="0" smtClean="0">
                <a:solidFill>
                  <a:schemeClr val="bg2">
                    <a:lumMod val="50000"/>
                  </a:schemeClr>
                </a:solidFill>
              </a:rPr>
              <a:t> Industrial areas</a:t>
            </a:r>
          </a:p>
          <a:p>
            <a:pPr lvl="1">
              <a:buFont typeface="Wingdings" pitchFamily="2" charset="2"/>
              <a:buChar char="ü"/>
            </a:pPr>
            <a:r>
              <a:rPr lang="en-US" b="1" dirty="0" smtClean="0">
                <a:solidFill>
                  <a:schemeClr val="bg2">
                    <a:lumMod val="50000"/>
                  </a:schemeClr>
                </a:solidFill>
              </a:rPr>
              <a:t> Operational restrictions</a:t>
            </a:r>
          </a:p>
          <a:p>
            <a:pPr lvl="1">
              <a:buFont typeface="Wingdings" pitchFamily="2" charset="2"/>
              <a:buChar char="ü"/>
            </a:pPr>
            <a:r>
              <a:rPr lang="en-US" b="1" dirty="0" smtClean="0">
                <a:solidFill>
                  <a:schemeClr val="bg2">
                    <a:lumMod val="50000"/>
                  </a:schemeClr>
                </a:solidFill>
              </a:rPr>
              <a:t> Price sinks</a:t>
            </a:r>
          </a:p>
          <a:p>
            <a:pPr lvl="1">
              <a:buFont typeface="Wingdings" pitchFamily="2" charset="2"/>
              <a:buChar char="ü"/>
            </a:pPr>
            <a:endParaRPr lang="en-US" dirty="0" smtClean="0">
              <a:solidFill>
                <a:schemeClr val="bg2">
                  <a:lumMod val="25000"/>
                </a:schemeClr>
              </a:solidFill>
            </a:endParaRPr>
          </a:p>
          <a:p>
            <a:endParaRPr lang="en-US" dirty="0" smtClean="0"/>
          </a:p>
        </p:txBody>
      </p:sp>
      <p:pic>
        <p:nvPicPr>
          <p:cNvPr id="29700" name="Picture 4" descr="AUTOCRR2"/>
          <p:cNvPicPr>
            <a:picLocks noChangeAspect="1" noChangeArrowheads="1"/>
          </p:cNvPicPr>
          <p:nvPr/>
        </p:nvPicPr>
        <p:blipFill>
          <a:blip r:embed="rId3" cstate="print"/>
          <a:srcRect l="6189" t="36974" r="48460" b="31403"/>
          <a:stretch>
            <a:fillRect/>
          </a:stretch>
        </p:blipFill>
        <p:spPr bwMode="auto">
          <a:xfrm>
            <a:off x="4837615" y="1905000"/>
            <a:ext cx="3849187" cy="1674685"/>
          </a:xfrm>
          <a:prstGeom prst="rect">
            <a:avLst/>
          </a:prstGeom>
          <a:noFill/>
          <a:ln w="9525">
            <a:noFill/>
            <a:miter lim="800000"/>
            <a:headEnd/>
            <a:tailEnd/>
          </a:ln>
        </p:spPr>
      </p:pic>
      <p:sp>
        <p:nvSpPr>
          <p:cNvPr id="2" name="TextBox 1"/>
          <p:cNvSpPr txBox="1"/>
          <p:nvPr/>
        </p:nvSpPr>
        <p:spPr>
          <a:xfrm>
            <a:off x="304800" y="3886200"/>
            <a:ext cx="8686800" cy="1600438"/>
          </a:xfrm>
          <a:prstGeom prst="rect">
            <a:avLst/>
          </a:prstGeom>
          <a:noFill/>
        </p:spPr>
        <p:txBody>
          <a:bodyPr wrap="square" rtlCol="0">
            <a:spAutoFit/>
          </a:bodyPr>
          <a:lstStyle/>
          <a:p>
            <a:r>
              <a:rPr lang="en-US" sz="2800" dirty="0">
                <a:solidFill>
                  <a:schemeClr val="tx2">
                    <a:lumMod val="75000"/>
                  </a:schemeClr>
                </a:solidFill>
              </a:rPr>
              <a:t>These patterns need not be cause and effect oriented, simply consistent... </a:t>
            </a:r>
          </a:p>
          <a:p>
            <a:pPr lvl="1"/>
            <a:r>
              <a:rPr lang="en-US" sz="2400" b="1" dirty="0">
                <a:solidFill>
                  <a:schemeClr val="bg2">
                    <a:lumMod val="50000"/>
                  </a:schemeClr>
                </a:solidFill>
              </a:rPr>
              <a:t>and therefore predictable</a:t>
            </a:r>
          </a:p>
          <a:p>
            <a:endParaRPr lang="en-US" dirty="0"/>
          </a:p>
        </p:txBody>
      </p:sp>
      <p:sp>
        <p:nvSpPr>
          <p:cNvPr id="6" name="Freeform 5"/>
          <p:cNvSpPr>
            <a:spLocks/>
          </p:cNvSpPr>
          <p:nvPr/>
        </p:nvSpPr>
        <p:spPr bwMode="auto">
          <a:xfrm>
            <a:off x="8152263" y="0"/>
            <a:ext cx="915539" cy="762000"/>
          </a:xfrm>
          <a:custGeom>
            <a:avLst/>
            <a:gdLst>
              <a:gd name="T0" fmla="*/ 2145 w 2376"/>
              <a:gd name="T1" fmla="*/ 1136 h 2374"/>
              <a:gd name="T2" fmla="*/ 2092 w 2376"/>
              <a:gd name="T3" fmla="*/ 1169 h 2374"/>
              <a:gd name="T4" fmla="*/ 2056 w 2376"/>
              <a:gd name="T5" fmla="*/ 1218 h 2374"/>
              <a:gd name="T6" fmla="*/ 2023 w 2376"/>
              <a:gd name="T7" fmla="*/ 1248 h 2374"/>
              <a:gd name="T8" fmla="*/ 1993 w 2376"/>
              <a:gd name="T9" fmla="*/ 1241 h 2374"/>
              <a:gd name="T10" fmla="*/ 1979 w 2376"/>
              <a:gd name="T11" fmla="*/ 1198 h 2374"/>
              <a:gd name="T12" fmla="*/ 1102 w 2376"/>
              <a:gd name="T13" fmla="*/ 393 h 2374"/>
              <a:gd name="T14" fmla="*/ 1072 w 2376"/>
              <a:gd name="T15" fmla="*/ 371 h 2374"/>
              <a:gd name="T16" fmla="*/ 1080 w 2376"/>
              <a:gd name="T17" fmla="*/ 338 h 2374"/>
              <a:gd name="T18" fmla="*/ 1113 w 2376"/>
              <a:gd name="T19" fmla="*/ 314 h 2374"/>
              <a:gd name="T20" fmla="*/ 1168 w 2376"/>
              <a:gd name="T21" fmla="*/ 265 h 2374"/>
              <a:gd name="T22" fmla="*/ 1192 w 2376"/>
              <a:gd name="T23" fmla="*/ 200 h 2374"/>
              <a:gd name="T24" fmla="*/ 1183 w 2376"/>
              <a:gd name="T25" fmla="*/ 130 h 2374"/>
              <a:gd name="T26" fmla="*/ 1126 w 2376"/>
              <a:gd name="T27" fmla="*/ 54 h 2374"/>
              <a:gd name="T28" fmla="*/ 1032 w 2376"/>
              <a:gd name="T29" fmla="*/ 9 h 2374"/>
              <a:gd name="T30" fmla="*/ 939 w 2376"/>
              <a:gd name="T31" fmla="*/ 2 h 2374"/>
              <a:gd name="T32" fmla="*/ 835 w 2376"/>
              <a:gd name="T33" fmla="*/ 32 h 2374"/>
              <a:gd name="T34" fmla="*/ 761 w 2376"/>
              <a:gd name="T35" fmla="*/ 97 h 2374"/>
              <a:gd name="T36" fmla="*/ 734 w 2376"/>
              <a:gd name="T37" fmla="*/ 184 h 2374"/>
              <a:gd name="T38" fmla="*/ 746 w 2376"/>
              <a:gd name="T39" fmla="*/ 242 h 2374"/>
              <a:gd name="T40" fmla="*/ 788 w 2376"/>
              <a:gd name="T41" fmla="*/ 296 h 2374"/>
              <a:gd name="T42" fmla="*/ 833 w 2376"/>
              <a:gd name="T43" fmla="*/ 326 h 2374"/>
              <a:gd name="T44" fmla="*/ 855 w 2376"/>
              <a:gd name="T45" fmla="*/ 359 h 2374"/>
              <a:gd name="T46" fmla="*/ 840 w 2376"/>
              <a:gd name="T47" fmla="*/ 386 h 2374"/>
              <a:gd name="T48" fmla="*/ 0 w 2376"/>
              <a:gd name="T49" fmla="*/ 395 h 2374"/>
              <a:gd name="T50" fmla="*/ 24 w 2376"/>
              <a:gd name="T51" fmla="*/ 1250 h 2374"/>
              <a:gd name="T52" fmla="*/ 72 w 2376"/>
              <a:gd name="T53" fmla="*/ 1208 h 2374"/>
              <a:gd name="T54" fmla="*/ 111 w 2376"/>
              <a:gd name="T55" fmla="*/ 1160 h 2374"/>
              <a:gd name="T56" fmla="*/ 169 w 2376"/>
              <a:gd name="T57" fmla="*/ 1132 h 2374"/>
              <a:gd name="T58" fmla="*/ 238 w 2376"/>
              <a:gd name="T59" fmla="*/ 1133 h 2374"/>
              <a:gd name="T60" fmla="*/ 319 w 2376"/>
              <a:gd name="T61" fmla="*/ 1181 h 2374"/>
              <a:gd name="T62" fmla="*/ 371 w 2376"/>
              <a:gd name="T63" fmla="*/ 1268 h 2374"/>
              <a:gd name="T64" fmla="*/ 386 w 2376"/>
              <a:gd name="T65" fmla="*/ 1358 h 2374"/>
              <a:gd name="T66" fmla="*/ 364 w 2376"/>
              <a:gd name="T67" fmla="*/ 1467 h 2374"/>
              <a:gd name="T68" fmla="*/ 304 w 2376"/>
              <a:gd name="T69" fmla="*/ 1547 h 2374"/>
              <a:gd name="T70" fmla="*/ 220 w 2376"/>
              <a:gd name="T71" fmla="*/ 1586 h 2374"/>
              <a:gd name="T72" fmla="*/ 156 w 2376"/>
              <a:gd name="T73" fmla="*/ 1579 h 2374"/>
              <a:gd name="T74" fmla="*/ 102 w 2376"/>
              <a:gd name="T75" fmla="*/ 1547 h 2374"/>
              <a:gd name="T76" fmla="*/ 63 w 2376"/>
              <a:gd name="T77" fmla="*/ 1492 h 2374"/>
              <a:gd name="T78" fmla="*/ 15 w 2376"/>
              <a:gd name="T79" fmla="*/ 1467 h 2374"/>
              <a:gd name="T80" fmla="*/ 1979 w 2376"/>
              <a:gd name="T81" fmla="*/ 1519 h 2374"/>
              <a:gd name="T82" fmla="*/ 1988 w 2376"/>
              <a:gd name="T83" fmla="*/ 1482 h 2374"/>
              <a:gd name="T84" fmla="*/ 2017 w 2376"/>
              <a:gd name="T85" fmla="*/ 1467 h 2374"/>
              <a:gd name="T86" fmla="*/ 2050 w 2376"/>
              <a:gd name="T87" fmla="*/ 1488 h 2374"/>
              <a:gd name="T88" fmla="*/ 2078 w 2376"/>
              <a:gd name="T89" fmla="*/ 1532 h 2374"/>
              <a:gd name="T90" fmla="*/ 2132 w 2376"/>
              <a:gd name="T91" fmla="*/ 1574 h 2374"/>
              <a:gd name="T92" fmla="*/ 2190 w 2376"/>
              <a:gd name="T93" fmla="*/ 1588 h 2374"/>
              <a:gd name="T94" fmla="*/ 2278 w 2376"/>
              <a:gd name="T95" fmla="*/ 1559 h 2374"/>
              <a:gd name="T96" fmla="*/ 2344 w 2376"/>
              <a:gd name="T97" fmla="*/ 1486 h 2374"/>
              <a:gd name="T98" fmla="*/ 2374 w 2376"/>
              <a:gd name="T99" fmla="*/ 1381 h 2374"/>
              <a:gd name="T100" fmla="*/ 2367 w 2376"/>
              <a:gd name="T101" fmla="*/ 1290 h 2374"/>
              <a:gd name="T102" fmla="*/ 2322 w 2376"/>
              <a:gd name="T103" fmla="*/ 1196 h 2374"/>
              <a:gd name="T104" fmla="*/ 2246 w 2376"/>
              <a:gd name="T105" fmla="*/ 1139 h 2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76" h="2374">
                <a:moveTo>
                  <a:pt x="2190" y="1129"/>
                </a:moveTo>
                <a:lnTo>
                  <a:pt x="2190" y="1129"/>
                </a:lnTo>
                <a:lnTo>
                  <a:pt x="2174" y="1129"/>
                </a:lnTo>
                <a:lnTo>
                  <a:pt x="2159" y="1132"/>
                </a:lnTo>
                <a:lnTo>
                  <a:pt x="2145" y="1136"/>
                </a:lnTo>
                <a:lnTo>
                  <a:pt x="2132" y="1141"/>
                </a:lnTo>
                <a:lnTo>
                  <a:pt x="2121" y="1147"/>
                </a:lnTo>
                <a:lnTo>
                  <a:pt x="2110" y="1154"/>
                </a:lnTo>
                <a:lnTo>
                  <a:pt x="2101" y="1162"/>
                </a:lnTo>
                <a:lnTo>
                  <a:pt x="2092" y="1169"/>
                </a:lnTo>
                <a:lnTo>
                  <a:pt x="2078" y="1184"/>
                </a:lnTo>
                <a:lnTo>
                  <a:pt x="2069" y="1196"/>
                </a:lnTo>
                <a:lnTo>
                  <a:pt x="2062" y="1210"/>
                </a:lnTo>
                <a:lnTo>
                  <a:pt x="2062" y="1210"/>
                </a:lnTo>
                <a:lnTo>
                  <a:pt x="2056" y="1218"/>
                </a:lnTo>
                <a:lnTo>
                  <a:pt x="2050" y="1227"/>
                </a:lnTo>
                <a:lnTo>
                  <a:pt x="2044" y="1235"/>
                </a:lnTo>
                <a:lnTo>
                  <a:pt x="2036" y="1241"/>
                </a:lnTo>
                <a:lnTo>
                  <a:pt x="2030" y="1245"/>
                </a:lnTo>
                <a:lnTo>
                  <a:pt x="2023" y="1248"/>
                </a:lnTo>
                <a:lnTo>
                  <a:pt x="2017" y="1250"/>
                </a:lnTo>
                <a:lnTo>
                  <a:pt x="2009" y="1250"/>
                </a:lnTo>
                <a:lnTo>
                  <a:pt x="2003" y="1248"/>
                </a:lnTo>
                <a:lnTo>
                  <a:pt x="1999" y="1245"/>
                </a:lnTo>
                <a:lnTo>
                  <a:pt x="1993" y="1241"/>
                </a:lnTo>
                <a:lnTo>
                  <a:pt x="1988" y="1235"/>
                </a:lnTo>
                <a:lnTo>
                  <a:pt x="1985" y="1227"/>
                </a:lnTo>
                <a:lnTo>
                  <a:pt x="1982" y="1218"/>
                </a:lnTo>
                <a:lnTo>
                  <a:pt x="1981" y="1208"/>
                </a:lnTo>
                <a:lnTo>
                  <a:pt x="1979" y="1198"/>
                </a:lnTo>
                <a:lnTo>
                  <a:pt x="1979" y="395"/>
                </a:lnTo>
                <a:lnTo>
                  <a:pt x="1125" y="395"/>
                </a:lnTo>
                <a:lnTo>
                  <a:pt x="1125" y="395"/>
                </a:lnTo>
                <a:lnTo>
                  <a:pt x="1113" y="395"/>
                </a:lnTo>
                <a:lnTo>
                  <a:pt x="1102" y="393"/>
                </a:lnTo>
                <a:lnTo>
                  <a:pt x="1093" y="390"/>
                </a:lnTo>
                <a:lnTo>
                  <a:pt x="1086" y="386"/>
                </a:lnTo>
                <a:lnTo>
                  <a:pt x="1080" y="381"/>
                </a:lnTo>
                <a:lnTo>
                  <a:pt x="1075" y="377"/>
                </a:lnTo>
                <a:lnTo>
                  <a:pt x="1072" y="371"/>
                </a:lnTo>
                <a:lnTo>
                  <a:pt x="1071" y="365"/>
                </a:lnTo>
                <a:lnTo>
                  <a:pt x="1071" y="359"/>
                </a:lnTo>
                <a:lnTo>
                  <a:pt x="1072" y="351"/>
                </a:lnTo>
                <a:lnTo>
                  <a:pt x="1075" y="345"/>
                </a:lnTo>
                <a:lnTo>
                  <a:pt x="1080" y="338"/>
                </a:lnTo>
                <a:lnTo>
                  <a:pt x="1086" y="332"/>
                </a:lnTo>
                <a:lnTo>
                  <a:pt x="1093" y="326"/>
                </a:lnTo>
                <a:lnTo>
                  <a:pt x="1102" y="319"/>
                </a:lnTo>
                <a:lnTo>
                  <a:pt x="1113" y="314"/>
                </a:lnTo>
                <a:lnTo>
                  <a:pt x="1113" y="314"/>
                </a:lnTo>
                <a:lnTo>
                  <a:pt x="1125" y="307"/>
                </a:lnTo>
                <a:lnTo>
                  <a:pt x="1138" y="296"/>
                </a:lnTo>
                <a:lnTo>
                  <a:pt x="1153" y="283"/>
                </a:lnTo>
                <a:lnTo>
                  <a:pt x="1160" y="275"/>
                </a:lnTo>
                <a:lnTo>
                  <a:pt x="1168" y="265"/>
                </a:lnTo>
                <a:lnTo>
                  <a:pt x="1174" y="254"/>
                </a:lnTo>
                <a:lnTo>
                  <a:pt x="1180" y="242"/>
                </a:lnTo>
                <a:lnTo>
                  <a:pt x="1186" y="230"/>
                </a:lnTo>
                <a:lnTo>
                  <a:pt x="1189" y="215"/>
                </a:lnTo>
                <a:lnTo>
                  <a:pt x="1192" y="200"/>
                </a:lnTo>
                <a:lnTo>
                  <a:pt x="1193" y="184"/>
                </a:lnTo>
                <a:lnTo>
                  <a:pt x="1193" y="184"/>
                </a:lnTo>
                <a:lnTo>
                  <a:pt x="1192" y="166"/>
                </a:lnTo>
                <a:lnTo>
                  <a:pt x="1187" y="147"/>
                </a:lnTo>
                <a:lnTo>
                  <a:pt x="1183" y="130"/>
                </a:lnTo>
                <a:lnTo>
                  <a:pt x="1174" y="112"/>
                </a:lnTo>
                <a:lnTo>
                  <a:pt x="1165" y="97"/>
                </a:lnTo>
                <a:lnTo>
                  <a:pt x="1153" y="81"/>
                </a:lnTo>
                <a:lnTo>
                  <a:pt x="1141" y="67"/>
                </a:lnTo>
                <a:lnTo>
                  <a:pt x="1126" y="54"/>
                </a:lnTo>
                <a:lnTo>
                  <a:pt x="1110" y="42"/>
                </a:lnTo>
                <a:lnTo>
                  <a:pt x="1092" y="32"/>
                </a:lnTo>
                <a:lnTo>
                  <a:pt x="1072" y="23"/>
                </a:lnTo>
                <a:lnTo>
                  <a:pt x="1053" y="15"/>
                </a:lnTo>
                <a:lnTo>
                  <a:pt x="1032" y="9"/>
                </a:lnTo>
                <a:lnTo>
                  <a:pt x="1009" y="3"/>
                </a:lnTo>
                <a:lnTo>
                  <a:pt x="987" y="2"/>
                </a:lnTo>
                <a:lnTo>
                  <a:pt x="963" y="0"/>
                </a:lnTo>
                <a:lnTo>
                  <a:pt x="963" y="0"/>
                </a:lnTo>
                <a:lnTo>
                  <a:pt x="939" y="2"/>
                </a:lnTo>
                <a:lnTo>
                  <a:pt x="917" y="3"/>
                </a:lnTo>
                <a:lnTo>
                  <a:pt x="894" y="9"/>
                </a:lnTo>
                <a:lnTo>
                  <a:pt x="873" y="15"/>
                </a:lnTo>
                <a:lnTo>
                  <a:pt x="854" y="23"/>
                </a:lnTo>
                <a:lnTo>
                  <a:pt x="835" y="32"/>
                </a:lnTo>
                <a:lnTo>
                  <a:pt x="817" y="42"/>
                </a:lnTo>
                <a:lnTo>
                  <a:pt x="802" y="54"/>
                </a:lnTo>
                <a:lnTo>
                  <a:pt x="787" y="67"/>
                </a:lnTo>
                <a:lnTo>
                  <a:pt x="773" y="81"/>
                </a:lnTo>
                <a:lnTo>
                  <a:pt x="761" y="97"/>
                </a:lnTo>
                <a:lnTo>
                  <a:pt x="752" y="112"/>
                </a:lnTo>
                <a:lnTo>
                  <a:pt x="745" y="130"/>
                </a:lnTo>
                <a:lnTo>
                  <a:pt x="739" y="147"/>
                </a:lnTo>
                <a:lnTo>
                  <a:pt x="734" y="166"/>
                </a:lnTo>
                <a:lnTo>
                  <a:pt x="734" y="184"/>
                </a:lnTo>
                <a:lnTo>
                  <a:pt x="734" y="184"/>
                </a:lnTo>
                <a:lnTo>
                  <a:pt x="734" y="200"/>
                </a:lnTo>
                <a:lnTo>
                  <a:pt x="737" y="215"/>
                </a:lnTo>
                <a:lnTo>
                  <a:pt x="742" y="230"/>
                </a:lnTo>
                <a:lnTo>
                  <a:pt x="746" y="242"/>
                </a:lnTo>
                <a:lnTo>
                  <a:pt x="752" y="254"/>
                </a:lnTo>
                <a:lnTo>
                  <a:pt x="760" y="265"/>
                </a:lnTo>
                <a:lnTo>
                  <a:pt x="766" y="275"/>
                </a:lnTo>
                <a:lnTo>
                  <a:pt x="775" y="283"/>
                </a:lnTo>
                <a:lnTo>
                  <a:pt x="788" y="296"/>
                </a:lnTo>
                <a:lnTo>
                  <a:pt x="802" y="307"/>
                </a:lnTo>
                <a:lnTo>
                  <a:pt x="814" y="314"/>
                </a:lnTo>
                <a:lnTo>
                  <a:pt x="814" y="314"/>
                </a:lnTo>
                <a:lnTo>
                  <a:pt x="824" y="319"/>
                </a:lnTo>
                <a:lnTo>
                  <a:pt x="833" y="326"/>
                </a:lnTo>
                <a:lnTo>
                  <a:pt x="840" y="332"/>
                </a:lnTo>
                <a:lnTo>
                  <a:pt x="846" y="338"/>
                </a:lnTo>
                <a:lnTo>
                  <a:pt x="851" y="345"/>
                </a:lnTo>
                <a:lnTo>
                  <a:pt x="854" y="351"/>
                </a:lnTo>
                <a:lnTo>
                  <a:pt x="855" y="359"/>
                </a:lnTo>
                <a:lnTo>
                  <a:pt x="855" y="365"/>
                </a:lnTo>
                <a:lnTo>
                  <a:pt x="854" y="371"/>
                </a:lnTo>
                <a:lnTo>
                  <a:pt x="851" y="377"/>
                </a:lnTo>
                <a:lnTo>
                  <a:pt x="846" y="381"/>
                </a:lnTo>
                <a:lnTo>
                  <a:pt x="840" y="386"/>
                </a:lnTo>
                <a:lnTo>
                  <a:pt x="833" y="390"/>
                </a:lnTo>
                <a:lnTo>
                  <a:pt x="824" y="393"/>
                </a:lnTo>
                <a:lnTo>
                  <a:pt x="814" y="395"/>
                </a:lnTo>
                <a:lnTo>
                  <a:pt x="802" y="395"/>
                </a:lnTo>
                <a:lnTo>
                  <a:pt x="0" y="395"/>
                </a:lnTo>
                <a:lnTo>
                  <a:pt x="0" y="1236"/>
                </a:lnTo>
                <a:lnTo>
                  <a:pt x="0" y="1236"/>
                </a:lnTo>
                <a:lnTo>
                  <a:pt x="8" y="1244"/>
                </a:lnTo>
                <a:lnTo>
                  <a:pt x="15" y="1248"/>
                </a:lnTo>
                <a:lnTo>
                  <a:pt x="24" y="1250"/>
                </a:lnTo>
                <a:lnTo>
                  <a:pt x="35" y="1247"/>
                </a:lnTo>
                <a:lnTo>
                  <a:pt x="45" y="1242"/>
                </a:lnTo>
                <a:lnTo>
                  <a:pt x="54" y="1235"/>
                </a:lnTo>
                <a:lnTo>
                  <a:pt x="63" y="1223"/>
                </a:lnTo>
                <a:lnTo>
                  <a:pt x="72" y="1208"/>
                </a:lnTo>
                <a:lnTo>
                  <a:pt x="72" y="1208"/>
                </a:lnTo>
                <a:lnTo>
                  <a:pt x="80" y="1196"/>
                </a:lnTo>
                <a:lnTo>
                  <a:pt x="89" y="1183"/>
                </a:lnTo>
                <a:lnTo>
                  <a:pt x="102" y="1168"/>
                </a:lnTo>
                <a:lnTo>
                  <a:pt x="111" y="1160"/>
                </a:lnTo>
                <a:lnTo>
                  <a:pt x="120" y="1153"/>
                </a:lnTo>
                <a:lnTo>
                  <a:pt x="130" y="1147"/>
                </a:lnTo>
                <a:lnTo>
                  <a:pt x="142" y="1141"/>
                </a:lnTo>
                <a:lnTo>
                  <a:pt x="156" y="1135"/>
                </a:lnTo>
                <a:lnTo>
                  <a:pt x="169" y="1132"/>
                </a:lnTo>
                <a:lnTo>
                  <a:pt x="184" y="1129"/>
                </a:lnTo>
                <a:lnTo>
                  <a:pt x="201" y="1127"/>
                </a:lnTo>
                <a:lnTo>
                  <a:pt x="201" y="1127"/>
                </a:lnTo>
                <a:lnTo>
                  <a:pt x="220" y="1129"/>
                </a:lnTo>
                <a:lnTo>
                  <a:pt x="238" y="1133"/>
                </a:lnTo>
                <a:lnTo>
                  <a:pt x="256" y="1138"/>
                </a:lnTo>
                <a:lnTo>
                  <a:pt x="272" y="1147"/>
                </a:lnTo>
                <a:lnTo>
                  <a:pt x="289" y="1156"/>
                </a:lnTo>
                <a:lnTo>
                  <a:pt x="304" y="1168"/>
                </a:lnTo>
                <a:lnTo>
                  <a:pt x="319" y="1181"/>
                </a:lnTo>
                <a:lnTo>
                  <a:pt x="331" y="1195"/>
                </a:lnTo>
                <a:lnTo>
                  <a:pt x="343" y="1211"/>
                </a:lnTo>
                <a:lnTo>
                  <a:pt x="353" y="1229"/>
                </a:lnTo>
                <a:lnTo>
                  <a:pt x="364" y="1248"/>
                </a:lnTo>
                <a:lnTo>
                  <a:pt x="371" y="1268"/>
                </a:lnTo>
                <a:lnTo>
                  <a:pt x="377" y="1289"/>
                </a:lnTo>
                <a:lnTo>
                  <a:pt x="382" y="1311"/>
                </a:lnTo>
                <a:lnTo>
                  <a:pt x="385" y="1334"/>
                </a:lnTo>
                <a:lnTo>
                  <a:pt x="386" y="1358"/>
                </a:lnTo>
                <a:lnTo>
                  <a:pt x="386" y="1358"/>
                </a:lnTo>
                <a:lnTo>
                  <a:pt x="385" y="1381"/>
                </a:lnTo>
                <a:lnTo>
                  <a:pt x="382" y="1404"/>
                </a:lnTo>
                <a:lnTo>
                  <a:pt x="377" y="1426"/>
                </a:lnTo>
                <a:lnTo>
                  <a:pt x="371" y="1447"/>
                </a:lnTo>
                <a:lnTo>
                  <a:pt x="364" y="1467"/>
                </a:lnTo>
                <a:lnTo>
                  <a:pt x="353" y="1486"/>
                </a:lnTo>
                <a:lnTo>
                  <a:pt x="343" y="1504"/>
                </a:lnTo>
                <a:lnTo>
                  <a:pt x="331" y="1519"/>
                </a:lnTo>
                <a:lnTo>
                  <a:pt x="319" y="1534"/>
                </a:lnTo>
                <a:lnTo>
                  <a:pt x="304" y="1547"/>
                </a:lnTo>
                <a:lnTo>
                  <a:pt x="289" y="1559"/>
                </a:lnTo>
                <a:lnTo>
                  <a:pt x="272" y="1568"/>
                </a:lnTo>
                <a:lnTo>
                  <a:pt x="256" y="1577"/>
                </a:lnTo>
                <a:lnTo>
                  <a:pt x="238" y="1582"/>
                </a:lnTo>
                <a:lnTo>
                  <a:pt x="220" y="1586"/>
                </a:lnTo>
                <a:lnTo>
                  <a:pt x="201" y="1586"/>
                </a:lnTo>
                <a:lnTo>
                  <a:pt x="201" y="1586"/>
                </a:lnTo>
                <a:lnTo>
                  <a:pt x="184" y="1586"/>
                </a:lnTo>
                <a:lnTo>
                  <a:pt x="169" y="1583"/>
                </a:lnTo>
                <a:lnTo>
                  <a:pt x="156" y="1579"/>
                </a:lnTo>
                <a:lnTo>
                  <a:pt x="142" y="1574"/>
                </a:lnTo>
                <a:lnTo>
                  <a:pt x="130" y="1568"/>
                </a:lnTo>
                <a:lnTo>
                  <a:pt x="120" y="1561"/>
                </a:lnTo>
                <a:lnTo>
                  <a:pt x="111" y="1555"/>
                </a:lnTo>
                <a:lnTo>
                  <a:pt x="102" y="1547"/>
                </a:lnTo>
                <a:lnTo>
                  <a:pt x="89" y="1532"/>
                </a:lnTo>
                <a:lnTo>
                  <a:pt x="80" y="1519"/>
                </a:lnTo>
                <a:lnTo>
                  <a:pt x="72" y="1507"/>
                </a:lnTo>
                <a:lnTo>
                  <a:pt x="72" y="1507"/>
                </a:lnTo>
                <a:lnTo>
                  <a:pt x="63" y="1492"/>
                </a:lnTo>
                <a:lnTo>
                  <a:pt x="54" y="1480"/>
                </a:lnTo>
                <a:lnTo>
                  <a:pt x="45" y="1473"/>
                </a:lnTo>
                <a:lnTo>
                  <a:pt x="35" y="1467"/>
                </a:lnTo>
                <a:lnTo>
                  <a:pt x="24" y="1465"/>
                </a:lnTo>
                <a:lnTo>
                  <a:pt x="15" y="1467"/>
                </a:lnTo>
                <a:lnTo>
                  <a:pt x="8" y="1471"/>
                </a:lnTo>
                <a:lnTo>
                  <a:pt x="0" y="1479"/>
                </a:lnTo>
                <a:lnTo>
                  <a:pt x="0" y="2374"/>
                </a:lnTo>
                <a:lnTo>
                  <a:pt x="1979" y="2374"/>
                </a:lnTo>
                <a:lnTo>
                  <a:pt x="1979" y="1519"/>
                </a:lnTo>
                <a:lnTo>
                  <a:pt x="1979" y="1519"/>
                </a:lnTo>
                <a:lnTo>
                  <a:pt x="1981" y="1507"/>
                </a:lnTo>
                <a:lnTo>
                  <a:pt x="1982" y="1497"/>
                </a:lnTo>
                <a:lnTo>
                  <a:pt x="1985" y="1488"/>
                </a:lnTo>
                <a:lnTo>
                  <a:pt x="1988" y="1482"/>
                </a:lnTo>
                <a:lnTo>
                  <a:pt x="1993" y="1476"/>
                </a:lnTo>
                <a:lnTo>
                  <a:pt x="1999" y="1471"/>
                </a:lnTo>
                <a:lnTo>
                  <a:pt x="2003" y="1468"/>
                </a:lnTo>
                <a:lnTo>
                  <a:pt x="2009" y="1467"/>
                </a:lnTo>
                <a:lnTo>
                  <a:pt x="2017" y="1467"/>
                </a:lnTo>
                <a:lnTo>
                  <a:pt x="2023" y="1467"/>
                </a:lnTo>
                <a:lnTo>
                  <a:pt x="2030" y="1470"/>
                </a:lnTo>
                <a:lnTo>
                  <a:pt x="2036" y="1474"/>
                </a:lnTo>
                <a:lnTo>
                  <a:pt x="2044" y="1480"/>
                </a:lnTo>
                <a:lnTo>
                  <a:pt x="2050" y="1488"/>
                </a:lnTo>
                <a:lnTo>
                  <a:pt x="2056" y="1497"/>
                </a:lnTo>
                <a:lnTo>
                  <a:pt x="2062" y="1507"/>
                </a:lnTo>
                <a:lnTo>
                  <a:pt x="2062" y="1507"/>
                </a:lnTo>
                <a:lnTo>
                  <a:pt x="2069" y="1519"/>
                </a:lnTo>
                <a:lnTo>
                  <a:pt x="2078" y="1532"/>
                </a:lnTo>
                <a:lnTo>
                  <a:pt x="2092" y="1547"/>
                </a:lnTo>
                <a:lnTo>
                  <a:pt x="2101" y="1555"/>
                </a:lnTo>
                <a:lnTo>
                  <a:pt x="2110" y="1562"/>
                </a:lnTo>
                <a:lnTo>
                  <a:pt x="2121" y="1568"/>
                </a:lnTo>
                <a:lnTo>
                  <a:pt x="2132" y="1574"/>
                </a:lnTo>
                <a:lnTo>
                  <a:pt x="2145" y="1580"/>
                </a:lnTo>
                <a:lnTo>
                  <a:pt x="2159" y="1583"/>
                </a:lnTo>
                <a:lnTo>
                  <a:pt x="2174" y="1586"/>
                </a:lnTo>
                <a:lnTo>
                  <a:pt x="2190" y="1588"/>
                </a:lnTo>
                <a:lnTo>
                  <a:pt x="2190" y="1588"/>
                </a:lnTo>
                <a:lnTo>
                  <a:pt x="2210" y="1586"/>
                </a:lnTo>
                <a:lnTo>
                  <a:pt x="2228" y="1583"/>
                </a:lnTo>
                <a:lnTo>
                  <a:pt x="2246" y="1577"/>
                </a:lnTo>
                <a:lnTo>
                  <a:pt x="2262" y="1570"/>
                </a:lnTo>
                <a:lnTo>
                  <a:pt x="2278" y="1559"/>
                </a:lnTo>
                <a:lnTo>
                  <a:pt x="2293" y="1547"/>
                </a:lnTo>
                <a:lnTo>
                  <a:pt x="2308" y="1535"/>
                </a:lnTo>
                <a:lnTo>
                  <a:pt x="2322" y="1520"/>
                </a:lnTo>
                <a:lnTo>
                  <a:pt x="2332" y="1504"/>
                </a:lnTo>
                <a:lnTo>
                  <a:pt x="2344" y="1486"/>
                </a:lnTo>
                <a:lnTo>
                  <a:pt x="2353" y="1467"/>
                </a:lnTo>
                <a:lnTo>
                  <a:pt x="2361" y="1447"/>
                </a:lnTo>
                <a:lnTo>
                  <a:pt x="2367" y="1426"/>
                </a:lnTo>
                <a:lnTo>
                  <a:pt x="2371" y="1404"/>
                </a:lnTo>
                <a:lnTo>
                  <a:pt x="2374" y="1381"/>
                </a:lnTo>
                <a:lnTo>
                  <a:pt x="2376" y="1358"/>
                </a:lnTo>
                <a:lnTo>
                  <a:pt x="2376" y="1358"/>
                </a:lnTo>
                <a:lnTo>
                  <a:pt x="2374" y="1335"/>
                </a:lnTo>
                <a:lnTo>
                  <a:pt x="2371" y="1311"/>
                </a:lnTo>
                <a:lnTo>
                  <a:pt x="2367" y="1290"/>
                </a:lnTo>
                <a:lnTo>
                  <a:pt x="2361" y="1269"/>
                </a:lnTo>
                <a:lnTo>
                  <a:pt x="2353" y="1248"/>
                </a:lnTo>
                <a:lnTo>
                  <a:pt x="2344" y="1229"/>
                </a:lnTo>
                <a:lnTo>
                  <a:pt x="2332" y="1213"/>
                </a:lnTo>
                <a:lnTo>
                  <a:pt x="2322" y="1196"/>
                </a:lnTo>
                <a:lnTo>
                  <a:pt x="2308" y="1181"/>
                </a:lnTo>
                <a:lnTo>
                  <a:pt x="2293" y="1168"/>
                </a:lnTo>
                <a:lnTo>
                  <a:pt x="2278" y="1156"/>
                </a:lnTo>
                <a:lnTo>
                  <a:pt x="2262" y="1147"/>
                </a:lnTo>
                <a:lnTo>
                  <a:pt x="2246" y="1139"/>
                </a:lnTo>
                <a:lnTo>
                  <a:pt x="2228" y="1133"/>
                </a:lnTo>
                <a:lnTo>
                  <a:pt x="2210" y="1130"/>
                </a:lnTo>
                <a:lnTo>
                  <a:pt x="2190" y="1129"/>
                </a:lnTo>
                <a:lnTo>
                  <a:pt x="2190" y="1129"/>
                </a:lnTo>
                <a:close/>
              </a:path>
            </a:pathLst>
          </a:custGeom>
          <a:solidFill>
            <a:srgbClr val="0070C0"/>
          </a:solidFill>
          <a:ln w="28575">
            <a:noFill/>
            <a:prstDash val="solid"/>
            <a:round/>
            <a:headEnd/>
            <a:tailEnd/>
          </a:ln>
        </p:spPr>
        <p:txBody>
          <a:bodyPr lIns="36000" tIns="324000" anchor="ctr"/>
          <a:lstStyle/>
          <a:p>
            <a:pPr algn="ctr">
              <a:defRPr/>
            </a:pPr>
            <a:r>
              <a:rPr lang="en-US" sz="900" dirty="0" smtClean="0">
                <a:latin typeface="Arial Rounded MT Bold" panose="020F0704030504030204" pitchFamily="34" charset="0"/>
                <a:cs typeface="Arial" charset="0"/>
              </a:rPr>
              <a:t>Identifies</a:t>
            </a:r>
            <a:endParaRPr lang="en-US" sz="900" dirty="0">
              <a:latin typeface="Arial Rounded MT Bold" panose="020F0704030504030204" pitchFamily="34" charset="0"/>
              <a:cs typeface="Arial" charset="0"/>
            </a:endParaRPr>
          </a:p>
          <a:p>
            <a:pPr algn="ctr">
              <a:defRPr/>
            </a:pPr>
            <a:r>
              <a:rPr lang="en-US" sz="900" dirty="0">
                <a:latin typeface="Arial Rounded MT Bold" panose="020F0704030504030204" pitchFamily="34" charset="0"/>
                <a:cs typeface="Arial" charset="0"/>
              </a:rPr>
              <a:t>Local Area </a:t>
            </a:r>
            <a:endParaRPr lang="en-US" sz="900" dirty="0" smtClean="0">
              <a:latin typeface="Arial Rounded MT Bold" panose="020F0704030504030204" pitchFamily="34" charset="0"/>
              <a:cs typeface="Arial" charset="0"/>
            </a:endParaRPr>
          </a:p>
          <a:p>
            <a:pPr algn="ctr">
              <a:defRPr/>
            </a:pPr>
            <a:r>
              <a:rPr lang="en-US" sz="900" dirty="0" smtClean="0">
                <a:latin typeface="Arial Rounded MT Bold" panose="020F0704030504030204" pitchFamily="34" charset="0"/>
                <a:cs typeface="Arial" charset="0"/>
              </a:rPr>
              <a:t>Patterns</a:t>
            </a:r>
            <a:endParaRPr lang="en-GB" sz="900" dirty="0">
              <a:latin typeface="Arial Rounded MT Bold" panose="020F0704030504030204" pitchFamily="34" charset="0"/>
              <a:cs typeface="Arial" charset="0"/>
            </a:endParaRPr>
          </a:p>
        </p:txBody>
      </p:sp>
    </p:spTree>
    <p:extLst>
      <p:ext uri="{BB962C8B-B14F-4D97-AF65-F5344CB8AC3E}">
        <p14:creationId xmlns:p14="http://schemas.microsoft.com/office/powerpoint/2010/main" val="37785518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69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69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69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69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699">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70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152400"/>
            <a:ext cx="7543800" cy="609600"/>
          </a:xfrm>
        </p:spPr>
        <p:txBody>
          <a:bodyPr>
            <a:noAutofit/>
          </a:bodyPr>
          <a:lstStyle/>
          <a:p>
            <a:pPr algn="ctr"/>
            <a:r>
              <a:rPr lang="en-US" b="1" dirty="0" smtClean="0"/>
              <a:t/>
            </a:r>
            <a:br>
              <a:rPr lang="en-US" b="1" dirty="0" smtClean="0"/>
            </a:br>
            <a:r>
              <a:rPr lang="en-US" b="1" dirty="0" smtClean="0"/>
              <a:t>Factors that May Impact Area Score</a:t>
            </a:r>
            <a:br>
              <a:rPr lang="en-US" b="1" dirty="0" smtClean="0"/>
            </a:br>
            <a:endParaRPr lang="en-US" b="1" dirty="0" smtClean="0"/>
          </a:p>
        </p:txBody>
      </p:sp>
      <p:sp>
        <p:nvSpPr>
          <p:cNvPr id="30723" name="Rectangle 3"/>
          <p:cNvSpPr>
            <a:spLocks noGrp="1" noChangeArrowheads="1"/>
          </p:cNvSpPr>
          <p:nvPr>
            <p:ph idx="1"/>
          </p:nvPr>
        </p:nvSpPr>
        <p:spPr>
          <a:xfrm>
            <a:off x="733426" y="1490714"/>
            <a:ext cx="8159852" cy="4605287"/>
          </a:xfrm>
        </p:spPr>
        <p:txBody>
          <a:bodyPr>
            <a:noAutofit/>
          </a:bodyPr>
          <a:lstStyle/>
          <a:p>
            <a:pPr marL="381000" indent="-381000">
              <a:buFont typeface="Wingdings" pitchFamily="2" charset="2"/>
              <a:buAutoNum type="arabicPeriod"/>
            </a:pPr>
            <a:r>
              <a:rPr lang="en-US" sz="2000" dirty="0" smtClean="0">
                <a:cs typeface="Times New Roman" pitchFamily="18" charset="0"/>
              </a:rPr>
              <a:t>Areas of high crime (customer may be uncomfortable at that site)</a:t>
            </a:r>
          </a:p>
          <a:p>
            <a:pPr marL="381000" indent="-381000">
              <a:buFont typeface="Wingdings" pitchFamily="2" charset="2"/>
              <a:buAutoNum type="arabicPeriod"/>
            </a:pPr>
            <a:r>
              <a:rPr lang="en-US" sz="2000" dirty="0" smtClean="0">
                <a:cs typeface="Times New Roman" pitchFamily="18" charset="0"/>
              </a:rPr>
              <a:t>Sites located near a state line (tax difference issues) </a:t>
            </a:r>
          </a:p>
          <a:p>
            <a:pPr marL="381000" indent="-381000">
              <a:buFont typeface="Wingdings" pitchFamily="2" charset="2"/>
              <a:buAutoNum type="arabicPeriod"/>
            </a:pPr>
            <a:r>
              <a:rPr lang="en-US" sz="2000" dirty="0" smtClean="0">
                <a:cs typeface="Times New Roman" pitchFamily="18" charset="0"/>
              </a:rPr>
              <a:t>Going to work vs. Going home locations</a:t>
            </a:r>
          </a:p>
          <a:p>
            <a:pPr marL="381000" indent="-381000">
              <a:buFont typeface="Wingdings" pitchFamily="2" charset="2"/>
              <a:buAutoNum type="arabicPeriod"/>
            </a:pPr>
            <a:r>
              <a:rPr lang="en-US" sz="2000" dirty="0" smtClean="0">
                <a:cs typeface="Times New Roman" pitchFamily="18" charset="0"/>
              </a:rPr>
              <a:t>Highly transient area</a:t>
            </a:r>
          </a:p>
          <a:p>
            <a:pPr marL="381000" indent="-381000">
              <a:buFont typeface="Wingdings" pitchFamily="2" charset="2"/>
              <a:buAutoNum type="arabicPeriod"/>
            </a:pPr>
            <a:r>
              <a:rPr lang="en-US" sz="2000" dirty="0" smtClean="0">
                <a:cs typeface="Times New Roman" pitchFamily="18" charset="0"/>
              </a:rPr>
              <a:t>Compensation for lack of, or discrepancy in demographic or traffic data</a:t>
            </a:r>
          </a:p>
          <a:p>
            <a:pPr marL="381000" indent="-381000">
              <a:buFont typeface="Wingdings" pitchFamily="2" charset="2"/>
              <a:buAutoNum type="arabicPeriod"/>
            </a:pPr>
            <a:r>
              <a:rPr lang="en-US" sz="2000" dirty="0" smtClean="0">
                <a:cs typeface="Times New Roman" pitchFamily="18" charset="0"/>
              </a:rPr>
              <a:t>Synergy of retail offerings at the stations</a:t>
            </a:r>
          </a:p>
          <a:p>
            <a:pPr marL="381000" indent="-381000">
              <a:buFont typeface="Wingdings" pitchFamily="2" charset="2"/>
              <a:buAutoNum type="arabicPeriod"/>
            </a:pPr>
            <a:r>
              <a:rPr lang="en-US" sz="2000" dirty="0" smtClean="0">
                <a:cs typeface="Times New Roman" pitchFamily="18" charset="0"/>
              </a:rPr>
              <a:t>Presence of alternative product segments (c-store, car wash, etc.)</a:t>
            </a:r>
          </a:p>
          <a:p>
            <a:pPr marL="381000" indent="-381000">
              <a:buFont typeface="Wingdings" pitchFamily="2" charset="2"/>
              <a:buAutoNum type="arabicPeriod"/>
            </a:pPr>
            <a:r>
              <a:rPr lang="en-US" sz="2000" dirty="0" smtClean="0">
                <a:cs typeface="Times New Roman" pitchFamily="18" charset="0"/>
              </a:rPr>
              <a:t>Customer segmentation (prevalence of a specific consumer group)</a:t>
            </a:r>
          </a:p>
          <a:p>
            <a:pPr marL="381000" indent="-381000">
              <a:buFont typeface="Wingdings" pitchFamily="2" charset="2"/>
              <a:buAutoNum type="arabicPeriod"/>
            </a:pPr>
            <a:r>
              <a:rPr lang="en-US" sz="2000" dirty="0" smtClean="0">
                <a:cs typeface="Times New Roman" pitchFamily="18" charset="0"/>
              </a:rPr>
              <a:t>Level of the nearby consumer’s expenditure and number of transactions at the station</a:t>
            </a:r>
          </a:p>
          <a:p>
            <a:pPr marL="381000" indent="-381000">
              <a:buFont typeface="+mj-lt"/>
              <a:buAutoNum type="arabicPeriod"/>
            </a:pPr>
            <a:r>
              <a:rPr lang="en-US" sz="2000" dirty="0" smtClean="0">
                <a:cs typeface="Times New Roman" pitchFamily="18" charset="0"/>
              </a:rPr>
              <a:t> Drive times within the trade area</a:t>
            </a:r>
          </a:p>
          <a:p>
            <a:pPr marL="381000" indent="-381000">
              <a:buFont typeface="Wingdings" pitchFamily="2" charset="2"/>
              <a:buAutoNum type="arabicPeriod"/>
            </a:pPr>
            <a:r>
              <a:rPr lang="en-US" sz="2000" dirty="0" smtClean="0">
                <a:cs typeface="Times New Roman" pitchFamily="18" charset="0"/>
              </a:rPr>
              <a:t> Leftovers of Back Side of demand </a:t>
            </a:r>
          </a:p>
          <a:p>
            <a:pPr marL="381000" indent="-381000"/>
            <a:endParaRPr lang="en-US" sz="2000" dirty="0" smtClean="0"/>
          </a:p>
        </p:txBody>
      </p:sp>
      <p:sp>
        <p:nvSpPr>
          <p:cNvPr id="4" name="Freeform 3"/>
          <p:cNvSpPr>
            <a:spLocks/>
          </p:cNvSpPr>
          <p:nvPr/>
        </p:nvSpPr>
        <p:spPr bwMode="auto">
          <a:xfrm>
            <a:off x="8076063" y="0"/>
            <a:ext cx="915539" cy="762000"/>
          </a:xfrm>
          <a:custGeom>
            <a:avLst/>
            <a:gdLst>
              <a:gd name="T0" fmla="*/ 2145 w 2376"/>
              <a:gd name="T1" fmla="*/ 1136 h 2374"/>
              <a:gd name="T2" fmla="*/ 2092 w 2376"/>
              <a:gd name="T3" fmla="*/ 1169 h 2374"/>
              <a:gd name="T4" fmla="*/ 2056 w 2376"/>
              <a:gd name="T5" fmla="*/ 1218 h 2374"/>
              <a:gd name="T6" fmla="*/ 2023 w 2376"/>
              <a:gd name="T7" fmla="*/ 1248 h 2374"/>
              <a:gd name="T8" fmla="*/ 1993 w 2376"/>
              <a:gd name="T9" fmla="*/ 1241 h 2374"/>
              <a:gd name="T10" fmla="*/ 1979 w 2376"/>
              <a:gd name="T11" fmla="*/ 1198 h 2374"/>
              <a:gd name="T12" fmla="*/ 1102 w 2376"/>
              <a:gd name="T13" fmla="*/ 393 h 2374"/>
              <a:gd name="T14" fmla="*/ 1072 w 2376"/>
              <a:gd name="T15" fmla="*/ 371 h 2374"/>
              <a:gd name="T16" fmla="*/ 1080 w 2376"/>
              <a:gd name="T17" fmla="*/ 338 h 2374"/>
              <a:gd name="T18" fmla="*/ 1113 w 2376"/>
              <a:gd name="T19" fmla="*/ 314 h 2374"/>
              <a:gd name="T20" fmla="*/ 1168 w 2376"/>
              <a:gd name="T21" fmla="*/ 265 h 2374"/>
              <a:gd name="T22" fmla="*/ 1192 w 2376"/>
              <a:gd name="T23" fmla="*/ 200 h 2374"/>
              <a:gd name="T24" fmla="*/ 1183 w 2376"/>
              <a:gd name="T25" fmla="*/ 130 h 2374"/>
              <a:gd name="T26" fmla="*/ 1126 w 2376"/>
              <a:gd name="T27" fmla="*/ 54 h 2374"/>
              <a:gd name="T28" fmla="*/ 1032 w 2376"/>
              <a:gd name="T29" fmla="*/ 9 h 2374"/>
              <a:gd name="T30" fmla="*/ 939 w 2376"/>
              <a:gd name="T31" fmla="*/ 2 h 2374"/>
              <a:gd name="T32" fmla="*/ 835 w 2376"/>
              <a:gd name="T33" fmla="*/ 32 h 2374"/>
              <a:gd name="T34" fmla="*/ 761 w 2376"/>
              <a:gd name="T35" fmla="*/ 97 h 2374"/>
              <a:gd name="T36" fmla="*/ 734 w 2376"/>
              <a:gd name="T37" fmla="*/ 184 h 2374"/>
              <a:gd name="T38" fmla="*/ 746 w 2376"/>
              <a:gd name="T39" fmla="*/ 242 h 2374"/>
              <a:gd name="T40" fmla="*/ 788 w 2376"/>
              <a:gd name="T41" fmla="*/ 296 h 2374"/>
              <a:gd name="T42" fmla="*/ 833 w 2376"/>
              <a:gd name="T43" fmla="*/ 326 h 2374"/>
              <a:gd name="T44" fmla="*/ 855 w 2376"/>
              <a:gd name="T45" fmla="*/ 359 h 2374"/>
              <a:gd name="T46" fmla="*/ 840 w 2376"/>
              <a:gd name="T47" fmla="*/ 386 h 2374"/>
              <a:gd name="T48" fmla="*/ 0 w 2376"/>
              <a:gd name="T49" fmla="*/ 395 h 2374"/>
              <a:gd name="T50" fmla="*/ 24 w 2376"/>
              <a:gd name="T51" fmla="*/ 1250 h 2374"/>
              <a:gd name="T52" fmla="*/ 72 w 2376"/>
              <a:gd name="T53" fmla="*/ 1208 h 2374"/>
              <a:gd name="T54" fmla="*/ 111 w 2376"/>
              <a:gd name="T55" fmla="*/ 1160 h 2374"/>
              <a:gd name="T56" fmla="*/ 169 w 2376"/>
              <a:gd name="T57" fmla="*/ 1132 h 2374"/>
              <a:gd name="T58" fmla="*/ 238 w 2376"/>
              <a:gd name="T59" fmla="*/ 1133 h 2374"/>
              <a:gd name="T60" fmla="*/ 319 w 2376"/>
              <a:gd name="T61" fmla="*/ 1181 h 2374"/>
              <a:gd name="T62" fmla="*/ 371 w 2376"/>
              <a:gd name="T63" fmla="*/ 1268 h 2374"/>
              <a:gd name="T64" fmla="*/ 386 w 2376"/>
              <a:gd name="T65" fmla="*/ 1358 h 2374"/>
              <a:gd name="T66" fmla="*/ 364 w 2376"/>
              <a:gd name="T67" fmla="*/ 1467 h 2374"/>
              <a:gd name="T68" fmla="*/ 304 w 2376"/>
              <a:gd name="T69" fmla="*/ 1547 h 2374"/>
              <a:gd name="T70" fmla="*/ 220 w 2376"/>
              <a:gd name="T71" fmla="*/ 1586 h 2374"/>
              <a:gd name="T72" fmla="*/ 156 w 2376"/>
              <a:gd name="T73" fmla="*/ 1579 h 2374"/>
              <a:gd name="T74" fmla="*/ 102 w 2376"/>
              <a:gd name="T75" fmla="*/ 1547 h 2374"/>
              <a:gd name="T76" fmla="*/ 63 w 2376"/>
              <a:gd name="T77" fmla="*/ 1492 h 2374"/>
              <a:gd name="T78" fmla="*/ 15 w 2376"/>
              <a:gd name="T79" fmla="*/ 1467 h 2374"/>
              <a:gd name="T80" fmla="*/ 1979 w 2376"/>
              <a:gd name="T81" fmla="*/ 1519 h 2374"/>
              <a:gd name="T82" fmla="*/ 1988 w 2376"/>
              <a:gd name="T83" fmla="*/ 1482 h 2374"/>
              <a:gd name="T84" fmla="*/ 2017 w 2376"/>
              <a:gd name="T85" fmla="*/ 1467 h 2374"/>
              <a:gd name="T86" fmla="*/ 2050 w 2376"/>
              <a:gd name="T87" fmla="*/ 1488 h 2374"/>
              <a:gd name="T88" fmla="*/ 2078 w 2376"/>
              <a:gd name="T89" fmla="*/ 1532 h 2374"/>
              <a:gd name="T90" fmla="*/ 2132 w 2376"/>
              <a:gd name="T91" fmla="*/ 1574 h 2374"/>
              <a:gd name="T92" fmla="*/ 2190 w 2376"/>
              <a:gd name="T93" fmla="*/ 1588 h 2374"/>
              <a:gd name="T94" fmla="*/ 2278 w 2376"/>
              <a:gd name="T95" fmla="*/ 1559 h 2374"/>
              <a:gd name="T96" fmla="*/ 2344 w 2376"/>
              <a:gd name="T97" fmla="*/ 1486 h 2374"/>
              <a:gd name="T98" fmla="*/ 2374 w 2376"/>
              <a:gd name="T99" fmla="*/ 1381 h 2374"/>
              <a:gd name="T100" fmla="*/ 2367 w 2376"/>
              <a:gd name="T101" fmla="*/ 1290 h 2374"/>
              <a:gd name="T102" fmla="*/ 2322 w 2376"/>
              <a:gd name="T103" fmla="*/ 1196 h 2374"/>
              <a:gd name="T104" fmla="*/ 2246 w 2376"/>
              <a:gd name="T105" fmla="*/ 1139 h 2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376" h="2374">
                <a:moveTo>
                  <a:pt x="2190" y="1129"/>
                </a:moveTo>
                <a:lnTo>
                  <a:pt x="2190" y="1129"/>
                </a:lnTo>
                <a:lnTo>
                  <a:pt x="2174" y="1129"/>
                </a:lnTo>
                <a:lnTo>
                  <a:pt x="2159" y="1132"/>
                </a:lnTo>
                <a:lnTo>
                  <a:pt x="2145" y="1136"/>
                </a:lnTo>
                <a:lnTo>
                  <a:pt x="2132" y="1141"/>
                </a:lnTo>
                <a:lnTo>
                  <a:pt x="2121" y="1147"/>
                </a:lnTo>
                <a:lnTo>
                  <a:pt x="2110" y="1154"/>
                </a:lnTo>
                <a:lnTo>
                  <a:pt x="2101" y="1162"/>
                </a:lnTo>
                <a:lnTo>
                  <a:pt x="2092" y="1169"/>
                </a:lnTo>
                <a:lnTo>
                  <a:pt x="2078" y="1184"/>
                </a:lnTo>
                <a:lnTo>
                  <a:pt x="2069" y="1196"/>
                </a:lnTo>
                <a:lnTo>
                  <a:pt x="2062" y="1210"/>
                </a:lnTo>
                <a:lnTo>
                  <a:pt x="2062" y="1210"/>
                </a:lnTo>
                <a:lnTo>
                  <a:pt x="2056" y="1218"/>
                </a:lnTo>
                <a:lnTo>
                  <a:pt x="2050" y="1227"/>
                </a:lnTo>
                <a:lnTo>
                  <a:pt x="2044" y="1235"/>
                </a:lnTo>
                <a:lnTo>
                  <a:pt x="2036" y="1241"/>
                </a:lnTo>
                <a:lnTo>
                  <a:pt x="2030" y="1245"/>
                </a:lnTo>
                <a:lnTo>
                  <a:pt x="2023" y="1248"/>
                </a:lnTo>
                <a:lnTo>
                  <a:pt x="2017" y="1250"/>
                </a:lnTo>
                <a:lnTo>
                  <a:pt x="2009" y="1250"/>
                </a:lnTo>
                <a:lnTo>
                  <a:pt x="2003" y="1248"/>
                </a:lnTo>
                <a:lnTo>
                  <a:pt x="1999" y="1245"/>
                </a:lnTo>
                <a:lnTo>
                  <a:pt x="1993" y="1241"/>
                </a:lnTo>
                <a:lnTo>
                  <a:pt x="1988" y="1235"/>
                </a:lnTo>
                <a:lnTo>
                  <a:pt x="1985" y="1227"/>
                </a:lnTo>
                <a:lnTo>
                  <a:pt x="1982" y="1218"/>
                </a:lnTo>
                <a:lnTo>
                  <a:pt x="1981" y="1208"/>
                </a:lnTo>
                <a:lnTo>
                  <a:pt x="1979" y="1198"/>
                </a:lnTo>
                <a:lnTo>
                  <a:pt x="1979" y="395"/>
                </a:lnTo>
                <a:lnTo>
                  <a:pt x="1125" y="395"/>
                </a:lnTo>
                <a:lnTo>
                  <a:pt x="1125" y="395"/>
                </a:lnTo>
                <a:lnTo>
                  <a:pt x="1113" y="395"/>
                </a:lnTo>
                <a:lnTo>
                  <a:pt x="1102" y="393"/>
                </a:lnTo>
                <a:lnTo>
                  <a:pt x="1093" y="390"/>
                </a:lnTo>
                <a:lnTo>
                  <a:pt x="1086" y="386"/>
                </a:lnTo>
                <a:lnTo>
                  <a:pt x="1080" y="381"/>
                </a:lnTo>
                <a:lnTo>
                  <a:pt x="1075" y="377"/>
                </a:lnTo>
                <a:lnTo>
                  <a:pt x="1072" y="371"/>
                </a:lnTo>
                <a:lnTo>
                  <a:pt x="1071" y="365"/>
                </a:lnTo>
                <a:lnTo>
                  <a:pt x="1071" y="359"/>
                </a:lnTo>
                <a:lnTo>
                  <a:pt x="1072" y="351"/>
                </a:lnTo>
                <a:lnTo>
                  <a:pt x="1075" y="345"/>
                </a:lnTo>
                <a:lnTo>
                  <a:pt x="1080" y="338"/>
                </a:lnTo>
                <a:lnTo>
                  <a:pt x="1086" y="332"/>
                </a:lnTo>
                <a:lnTo>
                  <a:pt x="1093" y="326"/>
                </a:lnTo>
                <a:lnTo>
                  <a:pt x="1102" y="319"/>
                </a:lnTo>
                <a:lnTo>
                  <a:pt x="1113" y="314"/>
                </a:lnTo>
                <a:lnTo>
                  <a:pt x="1113" y="314"/>
                </a:lnTo>
                <a:lnTo>
                  <a:pt x="1125" y="307"/>
                </a:lnTo>
                <a:lnTo>
                  <a:pt x="1138" y="296"/>
                </a:lnTo>
                <a:lnTo>
                  <a:pt x="1153" y="283"/>
                </a:lnTo>
                <a:lnTo>
                  <a:pt x="1160" y="275"/>
                </a:lnTo>
                <a:lnTo>
                  <a:pt x="1168" y="265"/>
                </a:lnTo>
                <a:lnTo>
                  <a:pt x="1174" y="254"/>
                </a:lnTo>
                <a:lnTo>
                  <a:pt x="1180" y="242"/>
                </a:lnTo>
                <a:lnTo>
                  <a:pt x="1186" y="230"/>
                </a:lnTo>
                <a:lnTo>
                  <a:pt x="1189" y="215"/>
                </a:lnTo>
                <a:lnTo>
                  <a:pt x="1192" y="200"/>
                </a:lnTo>
                <a:lnTo>
                  <a:pt x="1193" y="184"/>
                </a:lnTo>
                <a:lnTo>
                  <a:pt x="1193" y="184"/>
                </a:lnTo>
                <a:lnTo>
                  <a:pt x="1192" y="166"/>
                </a:lnTo>
                <a:lnTo>
                  <a:pt x="1187" y="147"/>
                </a:lnTo>
                <a:lnTo>
                  <a:pt x="1183" y="130"/>
                </a:lnTo>
                <a:lnTo>
                  <a:pt x="1174" y="112"/>
                </a:lnTo>
                <a:lnTo>
                  <a:pt x="1165" y="97"/>
                </a:lnTo>
                <a:lnTo>
                  <a:pt x="1153" y="81"/>
                </a:lnTo>
                <a:lnTo>
                  <a:pt x="1141" y="67"/>
                </a:lnTo>
                <a:lnTo>
                  <a:pt x="1126" y="54"/>
                </a:lnTo>
                <a:lnTo>
                  <a:pt x="1110" y="42"/>
                </a:lnTo>
                <a:lnTo>
                  <a:pt x="1092" y="32"/>
                </a:lnTo>
                <a:lnTo>
                  <a:pt x="1072" y="23"/>
                </a:lnTo>
                <a:lnTo>
                  <a:pt x="1053" y="15"/>
                </a:lnTo>
                <a:lnTo>
                  <a:pt x="1032" y="9"/>
                </a:lnTo>
                <a:lnTo>
                  <a:pt x="1009" y="3"/>
                </a:lnTo>
                <a:lnTo>
                  <a:pt x="987" y="2"/>
                </a:lnTo>
                <a:lnTo>
                  <a:pt x="963" y="0"/>
                </a:lnTo>
                <a:lnTo>
                  <a:pt x="963" y="0"/>
                </a:lnTo>
                <a:lnTo>
                  <a:pt x="939" y="2"/>
                </a:lnTo>
                <a:lnTo>
                  <a:pt x="917" y="3"/>
                </a:lnTo>
                <a:lnTo>
                  <a:pt x="894" y="9"/>
                </a:lnTo>
                <a:lnTo>
                  <a:pt x="873" y="15"/>
                </a:lnTo>
                <a:lnTo>
                  <a:pt x="854" y="23"/>
                </a:lnTo>
                <a:lnTo>
                  <a:pt x="835" y="32"/>
                </a:lnTo>
                <a:lnTo>
                  <a:pt x="817" y="42"/>
                </a:lnTo>
                <a:lnTo>
                  <a:pt x="802" y="54"/>
                </a:lnTo>
                <a:lnTo>
                  <a:pt x="787" y="67"/>
                </a:lnTo>
                <a:lnTo>
                  <a:pt x="773" y="81"/>
                </a:lnTo>
                <a:lnTo>
                  <a:pt x="761" y="97"/>
                </a:lnTo>
                <a:lnTo>
                  <a:pt x="752" y="112"/>
                </a:lnTo>
                <a:lnTo>
                  <a:pt x="745" y="130"/>
                </a:lnTo>
                <a:lnTo>
                  <a:pt x="739" y="147"/>
                </a:lnTo>
                <a:lnTo>
                  <a:pt x="734" y="166"/>
                </a:lnTo>
                <a:lnTo>
                  <a:pt x="734" y="184"/>
                </a:lnTo>
                <a:lnTo>
                  <a:pt x="734" y="184"/>
                </a:lnTo>
                <a:lnTo>
                  <a:pt x="734" y="200"/>
                </a:lnTo>
                <a:lnTo>
                  <a:pt x="737" y="215"/>
                </a:lnTo>
                <a:lnTo>
                  <a:pt x="742" y="230"/>
                </a:lnTo>
                <a:lnTo>
                  <a:pt x="746" y="242"/>
                </a:lnTo>
                <a:lnTo>
                  <a:pt x="752" y="254"/>
                </a:lnTo>
                <a:lnTo>
                  <a:pt x="760" y="265"/>
                </a:lnTo>
                <a:lnTo>
                  <a:pt x="766" y="275"/>
                </a:lnTo>
                <a:lnTo>
                  <a:pt x="775" y="283"/>
                </a:lnTo>
                <a:lnTo>
                  <a:pt x="788" y="296"/>
                </a:lnTo>
                <a:lnTo>
                  <a:pt x="802" y="307"/>
                </a:lnTo>
                <a:lnTo>
                  <a:pt x="814" y="314"/>
                </a:lnTo>
                <a:lnTo>
                  <a:pt x="814" y="314"/>
                </a:lnTo>
                <a:lnTo>
                  <a:pt x="824" y="319"/>
                </a:lnTo>
                <a:lnTo>
                  <a:pt x="833" y="326"/>
                </a:lnTo>
                <a:lnTo>
                  <a:pt x="840" y="332"/>
                </a:lnTo>
                <a:lnTo>
                  <a:pt x="846" y="338"/>
                </a:lnTo>
                <a:lnTo>
                  <a:pt x="851" y="345"/>
                </a:lnTo>
                <a:lnTo>
                  <a:pt x="854" y="351"/>
                </a:lnTo>
                <a:lnTo>
                  <a:pt x="855" y="359"/>
                </a:lnTo>
                <a:lnTo>
                  <a:pt x="855" y="365"/>
                </a:lnTo>
                <a:lnTo>
                  <a:pt x="854" y="371"/>
                </a:lnTo>
                <a:lnTo>
                  <a:pt x="851" y="377"/>
                </a:lnTo>
                <a:lnTo>
                  <a:pt x="846" y="381"/>
                </a:lnTo>
                <a:lnTo>
                  <a:pt x="840" y="386"/>
                </a:lnTo>
                <a:lnTo>
                  <a:pt x="833" y="390"/>
                </a:lnTo>
                <a:lnTo>
                  <a:pt x="824" y="393"/>
                </a:lnTo>
                <a:lnTo>
                  <a:pt x="814" y="395"/>
                </a:lnTo>
                <a:lnTo>
                  <a:pt x="802" y="395"/>
                </a:lnTo>
                <a:lnTo>
                  <a:pt x="0" y="395"/>
                </a:lnTo>
                <a:lnTo>
                  <a:pt x="0" y="1236"/>
                </a:lnTo>
                <a:lnTo>
                  <a:pt x="0" y="1236"/>
                </a:lnTo>
                <a:lnTo>
                  <a:pt x="8" y="1244"/>
                </a:lnTo>
                <a:lnTo>
                  <a:pt x="15" y="1248"/>
                </a:lnTo>
                <a:lnTo>
                  <a:pt x="24" y="1250"/>
                </a:lnTo>
                <a:lnTo>
                  <a:pt x="35" y="1247"/>
                </a:lnTo>
                <a:lnTo>
                  <a:pt x="45" y="1242"/>
                </a:lnTo>
                <a:lnTo>
                  <a:pt x="54" y="1235"/>
                </a:lnTo>
                <a:lnTo>
                  <a:pt x="63" y="1223"/>
                </a:lnTo>
                <a:lnTo>
                  <a:pt x="72" y="1208"/>
                </a:lnTo>
                <a:lnTo>
                  <a:pt x="72" y="1208"/>
                </a:lnTo>
                <a:lnTo>
                  <a:pt x="80" y="1196"/>
                </a:lnTo>
                <a:lnTo>
                  <a:pt x="89" y="1183"/>
                </a:lnTo>
                <a:lnTo>
                  <a:pt x="102" y="1168"/>
                </a:lnTo>
                <a:lnTo>
                  <a:pt x="111" y="1160"/>
                </a:lnTo>
                <a:lnTo>
                  <a:pt x="120" y="1153"/>
                </a:lnTo>
                <a:lnTo>
                  <a:pt x="130" y="1147"/>
                </a:lnTo>
                <a:lnTo>
                  <a:pt x="142" y="1141"/>
                </a:lnTo>
                <a:lnTo>
                  <a:pt x="156" y="1135"/>
                </a:lnTo>
                <a:lnTo>
                  <a:pt x="169" y="1132"/>
                </a:lnTo>
                <a:lnTo>
                  <a:pt x="184" y="1129"/>
                </a:lnTo>
                <a:lnTo>
                  <a:pt x="201" y="1127"/>
                </a:lnTo>
                <a:lnTo>
                  <a:pt x="201" y="1127"/>
                </a:lnTo>
                <a:lnTo>
                  <a:pt x="220" y="1129"/>
                </a:lnTo>
                <a:lnTo>
                  <a:pt x="238" y="1133"/>
                </a:lnTo>
                <a:lnTo>
                  <a:pt x="256" y="1138"/>
                </a:lnTo>
                <a:lnTo>
                  <a:pt x="272" y="1147"/>
                </a:lnTo>
                <a:lnTo>
                  <a:pt x="289" y="1156"/>
                </a:lnTo>
                <a:lnTo>
                  <a:pt x="304" y="1168"/>
                </a:lnTo>
                <a:lnTo>
                  <a:pt x="319" y="1181"/>
                </a:lnTo>
                <a:lnTo>
                  <a:pt x="331" y="1195"/>
                </a:lnTo>
                <a:lnTo>
                  <a:pt x="343" y="1211"/>
                </a:lnTo>
                <a:lnTo>
                  <a:pt x="353" y="1229"/>
                </a:lnTo>
                <a:lnTo>
                  <a:pt x="364" y="1248"/>
                </a:lnTo>
                <a:lnTo>
                  <a:pt x="371" y="1268"/>
                </a:lnTo>
                <a:lnTo>
                  <a:pt x="377" y="1289"/>
                </a:lnTo>
                <a:lnTo>
                  <a:pt x="382" y="1311"/>
                </a:lnTo>
                <a:lnTo>
                  <a:pt x="385" y="1334"/>
                </a:lnTo>
                <a:lnTo>
                  <a:pt x="386" y="1358"/>
                </a:lnTo>
                <a:lnTo>
                  <a:pt x="386" y="1358"/>
                </a:lnTo>
                <a:lnTo>
                  <a:pt x="385" y="1381"/>
                </a:lnTo>
                <a:lnTo>
                  <a:pt x="382" y="1404"/>
                </a:lnTo>
                <a:lnTo>
                  <a:pt x="377" y="1426"/>
                </a:lnTo>
                <a:lnTo>
                  <a:pt x="371" y="1447"/>
                </a:lnTo>
                <a:lnTo>
                  <a:pt x="364" y="1467"/>
                </a:lnTo>
                <a:lnTo>
                  <a:pt x="353" y="1486"/>
                </a:lnTo>
                <a:lnTo>
                  <a:pt x="343" y="1504"/>
                </a:lnTo>
                <a:lnTo>
                  <a:pt x="331" y="1519"/>
                </a:lnTo>
                <a:lnTo>
                  <a:pt x="319" y="1534"/>
                </a:lnTo>
                <a:lnTo>
                  <a:pt x="304" y="1547"/>
                </a:lnTo>
                <a:lnTo>
                  <a:pt x="289" y="1559"/>
                </a:lnTo>
                <a:lnTo>
                  <a:pt x="272" y="1568"/>
                </a:lnTo>
                <a:lnTo>
                  <a:pt x="256" y="1577"/>
                </a:lnTo>
                <a:lnTo>
                  <a:pt x="238" y="1582"/>
                </a:lnTo>
                <a:lnTo>
                  <a:pt x="220" y="1586"/>
                </a:lnTo>
                <a:lnTo>
                  <a:pt x="201" y="1586"/>
                </a:lnTo>
                <a:lnTo>
                  <a:pt x="201" y="1586"/>
                </a:lnTo>
                <a:lnTo>
                  <a:pt x="184" y="1586"/>
                </a:lnTo>
                <a:lnTo>
                  <a:pt x="169" y="1583"/>
                </a:lnTo>
                <a:lnTo>
                  <a:pt x="156" y="1579"/>
                </a:lnTo>
                <a:lnTo>
                  <a:pt x="142" y="1574"/>
                </a:lnTo>
                <a:lnTo>
                  <a:pt x="130" y="1568"/>
                </a:lnTo>
                <a:lnTo>
                  <a:pt x="120" y="1561"/>
                </a:lnTo>
                <a:lnTo>
                  <a:pt x="111" y="1555"/>
                </a:lnTo>
                <a:lnTo>
                  <a:pt x="102" y="1547"/>
                </a:lnTo>
                <a:lnTo>
                  <a:pt x="89" y="1532"/>
                </a:lnTo>
                <a:lnTo>
                  <a:pt x="80" y="1519"/>
                </a:lnTo>
                <a:lnTo>
                  <a:pt x="72" y="1507"/>
                </a:lnTo>
                <a:lnTo>
                  <a:pt x="72" y="1507"/>
                </a:lnTo>
                <a:lnTo>
                  <a:pt x="63" y="1492"/>
                </a:lnTo>
                <a:lnTo>
                  <a:pt x="54" y="1480"/>
                </a:lnTo>
                <a:lnTo>
                  <a:pt x="45" y="1473"/>
                </a:lnTo>
                <a:lnTo>
                  <a:pt x="35" y="1467"/>
                </a:lnTo>
                <a:lnTo>
                  <a:pt x="24" y="1465"/>
                </a:lnTo>
                <a:lnTo>
                  <a:pt x="15" y="1467"/>
                </a:lnTo>
                <a:lnTo>
                  <a:pt x="8" y="1471"/>
                </a:lnTo>
                <a:lnTo>
                  <a:pt x="0" y="1479"/>
                </a:lnTo>
                <a:lnTo>
                  <a:pt x="0" y="2374"/>
                </a:lnTo>
                <a:lnTo>
                  <a:pt x="1979" y="2374"/>
                </a:lnTo>
                <a:lnTo>
                  <a:pt x="1979" y="1519"/>
                </a:lnTo>
                <a:lnTo>
                  <a:pt x="1979" y="1519"/>
                </a:lnTo>
                <a:lnTo>
                  <a:pt x="1981" y="1507"/>
                </a:lnTo>
                <a:lnTo>
                  <a:pt x="1982" y="1497"/>
                </a:lnTo>
                <a:lnTo>
                  <a:pt x="1985" y="1488"/>
                </a:lnTo>
                <a:lnTo>
                  <a:pt x="1988" y="1482"/>
                </a:lnTo>
                <a:lnTo>
                  <a:pt x="1993" y="1476"/>
                </a:lnTo>
                <a:lnTo>
                  <a:pt x="1999" y="1471"/>
                </a:lnTo>
                <a:lnTo>
                  <a:pt x="2003" y="1468"/>
                </a:lnTo>
                <a:lnTo>
                  <a:pt x="2009" y="1467"/>
                </a:lnTo>
                <a:lnTo>
                  <a:pt x="2017" y="1467"/>
                </a:lnTo>
                <a:lnTo>
                  <a:pt x="2023" y="1467"/>
                </a:lnTo>
                <a:lnTo>
                  <a:pt x="2030" y="1470"/>
                </a:lnTo>
                <a:lnTo>
                  <a:pt x="2036" y="1474"/>
                </a:lnTo>
                <a:lnTo>
                  <a:pt x="2044" y="1480"/>
                </a:lnTo>
                <a:lnTo>
                  <a:pt x="2050" y="1488"/>
                </a:lnTo>
                <a:lnTo>
                  <a:pt x="2056" y="1497"/>
                </a:lnTo>
                <a:lnTo>
                  <a:pt x="2062" y="1507"/>
                </a:lnTo>
                <a:lnTo>
                  <a:pt x="2062" y="1507"/>
                </a:lnTo>
                <a:lnTo>
                  <a:pt x="2069" y="1519"/>
                </a:lnTo>
                <a:lnTo>
                  <a:pt x="2078" y="1532"/>
                </a:lnTo>
                <a:lnTo>
                  <a:pt x="2092" y="1547"/>
                </a:lnTo>
                <a:lnTo>
                  <a:pt x="2101" y="1555"/>
                </a:lnTo>
                <a:lnTo>
                  <a:pt x="2110" y="1562"/>
                </a:lnTo>
                <a:lnTo>
                  <a:pt x="2121" y="1568"/>
                </a:lnTo>
                <a:lnTo>
                  <a:pt x="2132" y="1574"/>
                </a:lnTo>
                <a:lnTo>
                  <a:pt x="2145" y="1580"/>
                </a:lnTo>
                <a:lnTo>
                  <a:pt x="2159" y="1583"/>
                </a:lnTo>
                <a:lnTo>
                  <a:pt x="2174" y="1586"/>
                </a:lnTo>
                <a:lnTo>
                  <a:pt x="2190" y="1588"/>
                </a:lnTo>
                <a:lnTo>
                  <a:pt x="2190" y="1588"/>
                </a:lnTo>
                <a:lnTo>
                  <a:pt x="2210" y="1586"/>
                </a:lnTo>
                <a:lnTo>
                  <a:pt x="2228" y="1583"/>
                </a:lnTo>
                <a:lnTo>
                  <a:pt x="2246" y="1577"/>
                </a:lnTo>
                <a:lnTo>
                  <a:pt x="2262" y="1570"/>
                </a:lnTo>
                <a:lnTo>
                  <a:pt x="2278" y="1559"/>
                </a:lnTo>
                <a:lnTo>
                  <a:pt x="2293" y="1547"/>
                </a:lnTo>
                <a:lnTo>
                  <a:pt x="2308" y="1535"/>
                </a:lnTo>
                <a:lnTo>
                  <a:pt x="2322" y="1520"/>
                </a:lnTo>
                <a:lnTo>
                  <a:pt x="2332" y="1504"/>
                </a:lnTo>
                <a:lnTo>
                  <a:pt x="2344" y="1486"/>
                </a:lnTo>
                <a:lnTo>
                  <a:pt x="2353" y="1467"/>
                </a:lnTo>
                <a:lnTo>
                  <a:pt x="2361" y="1447"/>
                </a:lnTo>
                <a:lnTo>
                  <a:pt x="2367" y="1426"/>
                </a:lnTo>
                <a:lnTo>
                  <a:pt x="2371" y="1404"/>
                </a:lnTo>
                <a:lnTo>
                  <a:pt x="2374" y="1381"/>
                </a:lnTo>
                <a:lnTo>
                  <a:pt x="2376" y="1358"/>
                </a:lnTo>
                <a:lnTo>
                  <a:pt x="2376" y="1358"/>
                </a:lnTo>
                <a:lnTo>
                  <a:pt x="2374" y="1335"/>
                </a:lnTo>
                <a:lnTo>
                  <a:pt x="2371" y="1311"/>
                </a:lnTo>
                <a:lnTo>
                  <a:pt x="2367" y="1290"/>
                </a:lnTo>
                <a:lnTo>
                  <a:pt x="2361" y="1269"/>
                </a:lnTo>
                <a:lnTo>
                  <a:pt x="2353" y="1248"/>
                </a:lnTo>
                <a:lnTo>
                  <a:pt x="2344" y="1229"/>
                </a:lnTo>
                <a:lnTo>
                  <a:pt x="2332" y="1213"/>
                </a:lnTo>
                <a:lnTo>
                  <a:pt x="2322" y="1196"/>
                </a:lnTo>
                <a:lnTo>
                  <a:pt x="2308" y="1181"/>
                </a:lnTo>
                <a:lnTo>
                  <a:pt x="2293" y="1168"/>
                </a:lnTo>
                <a:lnTo>
                  <a:pt x="2278" y="1156"/>
                </a:lnTo>
                <a:lnTo>
                  <a:pt x="2262" y="1147"/>
                </a:lnTo>
                <a:lnTo>
                  <a:pt x="2246" y="1139"/>
                </a:lnTo>
                <a:lnTo>
                  <a:pt x="2228" y="1133"/>
                </a:lnTo>
                <a:lnTo>
                  <a:pt x="2210" y="1130"/>
                </a:lnTo>
                <a:lnTo>
                  <a:pt x="2190" y="1129"/>
                </a:lnTo>
                <a:lnTo>
                  <a:pt x="2190" y="1129"/>
                </a:lnTo>
                <a:close/>
              </a:path>
            </a:pathLst>
          </a:custGeom>
          <a:solidFill>
            <a:srgbClr val="0070C0"/>
          </a:solidFill>
          <a:ln w="28575">
            <a:noFill/>
            <a:prstDash val="solid"/>
            <a:round/>
            <a:headEnd/>
            <a:tailEnd/>
          </a:ln>
        </p:spPr>
        <p:txBody>
          <a:bodyPr lIns="36000" tIns="324000" anchor="ctr"/>
          <a:lstStyle/>
          <a:p>
            <a:pPr algn="ctr">
              <a:defRPr/>
            </a:pPr>
            <a:r>
              <a:rPr lang="en-US" sz="900" dirty="0" smtClean="0">
                <a:latin typeface="Arial Rounded MT Bold" panose="020F0704030504030204" pitchFamily="34" charset="0"/>
                <a:cs typeface="Arial" charset="0"/>
              </a:rPr>
              <a:t>Identifies</a:t>
            </a:r>
            <a:endParaRPr lang="en-US" sz="900" dirty="0">
              <a:latin typeface="Arial Rounded MT Bold" panose="020F0704030504030204" pitchFamily="34" charset="0"/>
              <a:cs typeface="Arial" charset="0"/>
            </a:endParaRPr>
          </a:p>
          <a:p>
            <a:pPr algn="ctr">
              <a:defRPr/>
            </a:pPr>
            <a:r>
              <a:rPr lang="en-US" sz="900" dirty="0">
                <a:latin typeface="Arial Rounded MT Bold" panose="020F0704030504030204" pitchFamily="34" charset="0"/>
                <a:cs typeface="Arial" charset="0"/>
              </a:rPr>
              <a:t>Local Area </a:t>
            </a:r>
            <a:endParaRPr lang="en-US" sz="900" dirty="0" smtClean="0">
              <a:latin typeface="Arial Rounded MT Bold" panose="020F0704030504030204" pitchFamily="34" charset="0"/>
              <a:cs typeface="Arial" charset="0"/>
            </a:endParaRPr>
          </a:p>
          <a:p>
            <a:pPr algn="ctr">
              <a:defRPr/>
            </a:pPr>
            <a:r>
              <a:rPr lang="en-US" sz="900" dirty="0" smtClean="0">
                <a:latin typeface="Arial Rounded MT Bold" panose="020F0704030504030204" pitchFamily="34" charset="0"/>
                <a:cs typeface="Arial" charset="0"/>
              </a:rPr>
              <a:t>Patterns</a:t>
            </a:r>
            <a:endParaRPr lang="en-GB" sz="900" dirty="0">
              <a:latin typeface="Arial Rounded MT Bold" panose="020F0704030504030204" pitchFamily="34" charset="0"/>
              <a:cs typeface="Arial" charset="0"/>
            </a:endParaRPr>
          </a:p>
        </p:txBody>
      </p:sp>
    </p:spTree>
    <p:extLst>
      <p:ext uri="{BB962C8B-B14F-4D97-AF65-F5344CB8AC3E}">
        <p14:creationId xmlns:p14="http://schemas.microsoft.com/office/powerpoint/2010/main" val="1183150212"/>
      </p:ext>
    </p:extLst>
  </p:cSld>
  <p:clrMapOvr>
    <a:masterClrMapping/>
  </p:clrMapOvr>
  <p:transition>
    <p:blinds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6037"/>
            <a:ext cx="7391400" cy="715963"/>
          </a:xfrm>
        </p:spPr>
        <p:txBody>
          <a:bodyPr/>
          <a:lstStyle/>
          <a:p>
            <a:r>
              <a:rPr lang="en-US" b="1" dirty="0" smtClean="0"/>
              <a:t>Final step:  operation scores</a:t>
            </a:r>
            <a:endParaRPr lang="en-US" dirty="0"/>
          </a:p>
        </p:txBody>
      </p:sp>
      <p:sp>
        <p:nvSpPr>
          <p:cNvPr id="3" name="Content Placeholder 2"/>
          <p:cNvSpPr>
            <a:spLocks noGrp="1"/>
          </p:cNvSpPr>
          <p:nvPr>
            <p:ph idx="1"/>
          </p:nvPr>
        </p:nvSpPr>
        <p:spPr/>
        <p:txBody>
          <a:bodyPr>
            <a:normAutofit/>
          </a:bodyPr>
          <a:lstStyle/>
          <a:p>
            <a:r>
              <a:rPr lang="en-US" dirty="0" smtClean="0"/>
              <a:t>During this phase the model calculates the effect of the contribution of the outlet’s operation or intangibles.</a:t>
            </a:r>
          </a:p>
          <a:p>
            <a:pPr lvl="1"/>
            <a:r>
              <a:rPr lang="en-US" b="1" dirty="0" smtClean="0">
                <a:solidFill>
                  <a:schemeClr val="bg2">
                    <a:lumMod val="50000"/>
                  </a:schemeClr>
                </a:solidFill>
              </a:rPr>
              <a:t>This </a:t>
            </a:r>
            <a:r>
              <a:rPr lang="en-US" b="1" dirty="0">
                <a:solidFill>
                  <a:schemeClr val="bg2">
                    <a:lumMod val="50000"/>
                  </a:schemeClr>
                </a:solidFill>
              </a:rPr>
              <a:t>score is outlet </a:t>
            </a:r>
            <a:r>
              <a:rPr lang="en-US" b="1" dirty="0" smtClean="0">
                <a:solidFill>
                  <a:schemeClr val="bg2">
                    <a:lumMod val="50000"/>
                  </a:schemeClr>
                </a:solidFill>
              </a:rPr>
              <a:t>specific</a:t>
            </a:r>
            <a:r>
              <a:rPr lang="en-US" dirty="0" smtClean="0">
                <a:solidFill>
                  <a:schemeClr val="bg2">
                    <a:lumMod val="50000"/>
                  </a:schemeClr>
                </a:solidFill>
              </a:rPr>
              <a:t>.</a:t>
            </a:r>
            <a:endParaRPr lang="en-US" dirty="0">
              <a:solidFill>
                <a:schemeClr val="bg2">
                  <a:lumMod val="50000"/>
                </a:schemeClr>
              </a:solidFill>
            </a:endParaRPr>
          </a:p>
          <a:p>
            <a:pPr marL="0" indent="0">
              <a:buNone/>
            </a:pPr>
            <a:endParaRPr lang="en-US" dirty="0" smtClean="0"/>
          </a:p>
          <a:p>
            <a:r>
              <a:rPr lang="en-US" dirty="0" smtClean="0"/>
              <a:t>If all factors have been modeled whatever difference may still exist should be attributed to operations and/or intangible characteristics if the outlet</a:t>
            </a:r>
          </a:p>
          <a:p>
            <a:endParaRPr lang="en-US" dirty="0"/>
          </a:p>
          <a:p>
            <a:r>
              <a:rPr lang="en-US" dirty="0" smtClean="0"/>
              <a:t>The outlet scores exhibits a normal distribution </a:t>
            </a:r>
          </a:p>
          <a:p>
            <a:pPr lvl="1"/>
            <a:r>
              <a:rPr lang="en-US" b="1" dirty="0" smtClean="0">
                <a:solidFill>
                  <a:schemeClr val="bg2">
                    <a:lumMod val="50000"/>
                  </a:schemeClr>
                </a:solidFill>
              </a:rPr>
              <a:t>60% of outlets present average operations.</a:t>
            </a:r>
            <a:endParaRPr lang="en-US" b="1" dirty="0">
              <a:solidFill>
                <a:schemeClr val="bg2">
                  <a:lumMod val="50000"/>
                </a:schemeClr>
              </a:solidFill>
            </a:endParaRPr>
          </a:p>
        </p:txBody>
      </p:sp>
      <p:sp>
        <p:nvSpPr>
          <p:cNvPr id="4" name="Freeform 13"/>
          <p:cNvSpPr>
            <a:spLocks/>
          </p:cNvSpPr>
          <p:nvPr/>
        </p:nvSpPr>
        <p:spPr bwMode="auto">
          <a:xfrm>
            <a:off x="8229600" y="0"/>
            <a:ext cx="765022" cy="838200"/>
          </a:xfrm>
          <a:custGeom>
            <a:avLst/>
            <a:gdLst>
              <a:gd name="T0" fmla="*/ 179 w 1976"/>
              <a:gd name="T1" fmla="*/ 1584 h 2375"/>
              <a:gd name="T2" fmla="*/ 130 w 1976"/>
              <a:gd name="T3" fmla="*/ 1563 h 2375"/>
              <a:gd name="T4" fmla="*/ 88 w 1976"/>
              <a:gd name="T5" fmla="*/ 1520 h 2375"/>
              <a:gd name="T6" fmla="*/ 70 w 1976"/>
              <a:gd name="T7" fmla="*/ 1489 h 2375"/>
              <a:gd name="T8" fmla="*/ 43 w 1976"/>
              <a:gd name="T9" fmla="*/ 1468 h 2375"/>
              <a:gd name="T10" fmla="*/ 18 w 1976"/>
              <a:gd name="T11" fmla="*/ 1472 h 2375"/>
              <a:gd name="T12" fmla="*/ 1 w 1976"/>
              <a:gd name="T13" fmla="*/ 1498 h 2375"/>
              <a:gd name="T14" fmla="*/ 1976 w 1976"/>
              <a:gd name="T15" fmla="*/ 2375 h 2375"/>
              <a:gd name="T16" fmla="*/ 1120 w 1976"/>
              <a:gd name="T17" fmla="*/ 394 h 2375"/>
              <a:gd name="T18" fmla="*/ 1088 w 1976"/>
              <a:gd name="T19" fmla="*/ 390 h 2375"/>
              <a:gd name="T20" fmla="*/ 1069 w 1976"/>
              <a:gd name="T21" fmla="*/ 370 h 2375"/>
              <a:gd name="T22" fmla="*/ 1070 w 1976"/>
              <a:gd name="T23" fmla="*/ 345 h 2375"/>
              <a:gd name="T24" fmla="*/ 1097 w 1976"/>
              <a:gd name="T25" fmla="*/ 318 h 2375"/>
              <a:gd name="T26" fmla="*/ 1133 w 1976"/>
              <a:gd name="T27" fmla="*/ 296 h 2375"/>
              <a:gd name="T28" fmla="*/ 1169 w 1976"/>
              <a:gd name="T29" fmla="*/ 254 h 2375"/>
              <a:gd name="T30" fmla="*/ 1187 w 1976"/>
              <a:gd name="T31" fmla="*/ 200 h 2375"/>
              <a:gd name="T32" fmla="*/ 1184 w 1976"/>
              <a:gd name="T33" fmla="*/ 146 h 2375"/>
              <a:gd name="T34" fmla="*/ 1149 w 1976"/>
              <a:gd name="T35" fmla="*/ 80 h 2375"/>
              <a:gd name="T36" fmla="*/ 1087 w 1976"/>
              <a:gd name="T37" fmla="*/ 31 h 2375"/>
              <a:gd name="T38" fmla="*/ 1004 w 1976"/>
              <a:gd name="T39" fmla="*/ 3 h 2375"/>
              <a:gd name="T40" fmla="*/ 936 w 1976"/>
              <a:gd name="T41" fmla="*/ 1 h 2375"/>
              <a:gd name="T42" fmla="*/ 849 w 1976"/>
              <a:gd name="T43" fmla="*/ 22 h 2375"/>
              <a:gd name="T44" fmla="*/ 782 w 1976"/>
              <a:gd name="T45" fmla="*/ 67 h 2375"/>
              <a:gd name="T46" fmla="*/ 740 w 1976"/>
              <a:gd name="T47" fmla="*/ 130 h 2375"/>
              <a:gd name="T48" fmla="*/ 729 w 1976"/>
              <a:gd name="T49" fmla="*/ 184 h 2375"/>
              <a:gd name="T50" fmla="*/ 741 w 1976"/>
              <a:gd name="T51" fmla="*/ 242 h 2375"/>
              <a:gd name="T52" fmla="*/ 770 w 1976"/>
              <a:gd name="T53" fmla="*/ 282 h 2375"/>
              <a:gd name="T54" fmla="*/ 810 w 1976"/>
              <a:gd name="T55" fmla="*/ 314 h 2375"/>
              <a:gd name="T56" fmla="*/ 841 w 1976"/>
              <a:gd name="T57" fmla="*/ 338 h 2375"/>
              <a:gd name="T58" fmla="*/ 850 w 1976"/>
              <a:gd name="T59" fmla="*/ 364 h 2375"/>
              <a:gd name="T60" fmla="*/ 836 w 1976"/>
              <a:gd name="T61" fmla="*/ 385 h 2375"/>
              <a:gd name="T62" fmla="*/ 798 w 1976"/>
              <a:gd name="T63" fmla="*/ 394 h 2375"/>
              <a:gd name="T64" fmla="*/ 0 w 1976"/>
              <a:gd name="T65" fmla="*/ 1199 h 2375"/>
              <a:gd name="T66" fmla="*/ 4 w 1976"/>
              <a:gd name="T67" fmla="*/ 1228 h 2375"/>
              <a:gd name="T68" fmla="*/ 24 w 1976"/>
              <a:gd name="T69" fmla="*/ 1249 h 2375"/>
              <a:gd name="T70" fmla="*/ 49 w 1976"/>
              <a:gd name="T71" fmla="*/ 1246 h 2375"/>
              <a:gd name="T72" fmla="*/ 76 w 1976"/>
              <a:gd name="T73" fmla="*/ 1219 h 2375"/>
              <a:gd name="T74" fmla="*/ 99 w 1976"/>
              <a:gd name="T75" fmla="*/ 1185 h 2375"/>
              <a:gd name="T76" fmla="*/ 140 w 1976"/>
              <a:gd name="T77" fmla="*/ 1148 h 2375"/>
              <a:gd name="T78" fmla="*/ 194 w 1976"/>
              <a:gd name="T79" fmla="*/ 1130 h 2375"/>
              <a:gd name="T80" fmla="*/ 248 w 1976"/>
              <a:gd name="T81" fmla="*/ 1134 h 2375"/>
              <a:gd name="T82" fmla="*/ 314 w 1976"/>
              <a:gd name="T83" fmla="*/ 1169 h 2375"/>
              <a:gd name="T84" fmla="*/ 363 w 1976"/>
              <a:gd name="T85" fmla="*/ 1230 h 2375"/>
              <a:gd name="T86" fmla="*/ 392 w 1976"/>
              <a:gd name="T87" fmla="*/ 1312 h 2375"/>
              <a:gd name="T88" fmla="*/ 393 w 1976"/>
              <a:gd name="T89" fmla="*/ 1382 h 2375"/>
              <a:gd name="T90" fmla="*/ 372 w 1976"/>
              <a:gd name="T91" fmla="*/ 1468 h 2375"/>
              <a:gd name="T92" fmla="*/ 327 w 1976"/>
              <a:gd name="T93" fmla="*/ 1536 h 2375"/>
              <a:gd name="T94" fmla="*/ 265 w 1976"/>
              <a:gd name="T95" fmla="*/ 1578 h 2375"/>
              <a:gd name="T96" fmla="*/ 211 w 1976"/>
              <a:gd name="T97" fmla="*/ 1589 h 2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6" h="2375">
                <a:moveTo>
                  <a:pt x="211" y="1589"/>
                </a:moveTo>
                <a:lnTo>
                  <a:pt x="211" y="1589"/>
                </a:lnTo>
                <a:lnTo>
                  <a:pt x="194" y="1587"/>
                </a:lnTo>
                <a:lnTo>
                  <a:pt x="179" y="1584"/>
                </a:lnTo>
                <a:lnTo>
                  <a:pt x="164" y="1581"/>
                </a:lnTo>
                <a:lnTo>
                  <a:pt x="152" y="1575"/>
                </a:lnTo>
                <a:lnTo>
                  <a:pt x="140" y="1569"/>
                </a:lnTo>
                <a:lnTo>
                  <a:pt x="130" y="1563"/>
                </a:lnTo>
                <a:lnTo>
                  <a:pt x="121" y="1556"/>
                </a:lnTo>
                <a:lnTo>
                  <a:pt x="112" y="1548"/>
                </a:lnTo>
                <a:lnTo>
                  <a:pt x="99" y="1533"/>
                </a:lnTo>
                <a:lnTo>
                  <a:pt x="88" y="1520"/>
                </a:lnTo>
                <a:lnTo>
                  <a:pt x="81" y="1508"/>
                </a:lnTo>
                <a:lnTo>
                  <a:pt x="81" y="1508"/>
                </a:lnTo>
                <a:lnTo>
                  <a:pt x="76" y="1498"/>
                </a:lnTo>
                <a:lnTo>
                  <a:pt x="70" y="1489"/>
                </a:lnTo>
                <a:lnTo>
                  <a:pt x="63" y="1481"/>
                </a:lnTo>
                <a:lnTo>
                  <a:pt x="57" y="1475"/>
                </a:lnTo>
                <a:lnTo>
                  <a:pt x="49" y="1471"/>
                </a:lnTo>
                <a:lnTo>
                  <a:pt x="43" y="1468"/>
                </a:lnTo>
                <a:lnTo>
                  <a:pt x="36" y="1468"/>
                </a:lnTo>
                <a:lnTo>
                  <a:pt x="30" y="1468"/>
                </a:lnTo>
                <a:lnTo>
                  <a:pt x="24" y="1469"/>
                </a:lnTo>
                <a:lnTo>
                  <a:pt x="18" y="1472"/>
                </a:lnTo>
                <a:lnTo>
                  <a:pt x="13" y="1477"/>
                </a:lnTo>
                <a:lnTo>
                  <a:pt x="9" y="1483"/>
                </a:lnTo>
                <a:lnTo>
                  <a:pt x="4" y="1489"/>
                </a:lnTo>
                <a:lnTo>
                  <a:pt x="1" y="1498"/>
                </a:lnTo>
                <a:lnTo>
                  <a:pt x="0" y="1508"/>
                </a:lnTo>
                <a:lnTo>
                  <a:pt x="0" y="1520"/>
                </a:lnTo>
                <a:lnTo>
                  <a:pt x="0" y="2375"/>
                </a:lnTo>
                <a:lnTo>
                  <a:pt x="1976" y="2375"/>
                </a:lnTo>
                <a:lnTo>
                  <a:pt x="1976" y="396"/>
                </a:lnTo>
                <a:lnTo>
                  <a:pt x="1522" y="396"/>
                </a:lnTo>
                <a:lnTo>
                  <a:pt x="1522" y="394"/>
                </a:lnTo>
                <a:lnTo>
                  <a:pt x="1120" y="394"/>
                </a:lnTo>
                <a:lnTo>
                  <a:pt x="1120" y="394"/>
                </a:lnTo>
                <a:lnTo>
                  <a:pt x="1108" y="394"/>
                </a:lnTo>
                <a:lnTo>
                  <a:pt x="1097" y="393"/>
                </a:lnTo>
                <a:lnTo>
                  <a:pt x="1088" y="390"/>
                </a:lnTo>
                <a:lnTo>
                  <a:pt x="1082" y="385"/>
                </a:lnTo>
                <a:lnTo>
                  <a:pt x="1076" y="381"/>
                </a:lnTo>
                <a:lnTo>
                  <a:pt x="1072" y="376"/>
                </a:lnTo>
                <a:lnTo>
                  <a:pt x="1069" y="370"/>
                </a:lnTo>
                <a:lnTo>
                  <a:pt x="1067" y="364"/>
                </a:lnTo>
                <a:lnTo>
                  <a:pt x="1067" y="358"/>
                </a:lnTo>
                <a:lnTo>
                  <a:pt x="1067" y="351"/>
                </a:lnTo>
                <a:lnTo>
                  <a:pt x="1070" y="345"/>
                </a:lnTo>
                <a:lnTo>
                  <a:pt x="1075" y="338"/>
                </a:lnTo>
                <a:lnTo>
                  <a:pt x="1081" y="332"/>
                </a:lnTo>
                <a:lnTo>
                  <a:pt x="1088" y="324"/>
                </a:lnTo>
                <a:lnTo>
                  <a:pt x="1097" y="318"/>
                </a:lnTo>
                <a:lnTo>
                  <a:pt x="1108" y="314"/>
                </a:lnTo>
                <a:lnTo>
                  <a:pt x="1108" y="314"/>
                </a:lnTo>
                <a:lnTo>
                  <a:pt x="1120" y="306"/>
                </a:lnTo>
                <a:lnTo>
                  <a:pt x="1133" y="296"/>
                </a:lnTo>
                <a:lnTo>
                  <a:pt x="1148" y="282"/>
                </a:lnTo>
                <a:lnTo>
                  <a:pt x="1155" y="273"/>
                </a:lnTo>
                <a:lnTo>
                  <a:pt x="1163" y="264"/>
                </a:lnTo>
                <a:lnTo>
                  <a:pt x="1169" y="254"/>
                </a:lnTo>
                <a:lnTo>
                  <a:pt x="1175" y="242"/>
                </a:lnTo>
                <a:lnTo>
                  <a:pt x="1181" y="230"/>
                </a:lnTo>
                <a:lnTo>
                  <a:pt x="1184" y="215"/>
                </a:lnTo>
                <a:lnTo>
                  <a:pt x="1187" y="200"/>
                </a:lnTo>
                <a:lnTo>
                  <a:pt x="1188" y="184"/>
                </a:lnTo>
                <a:lnTo>
                  <a:pt x="1188" y="184"/>
                </a:lnTo>
                <a:lnTo>
                  <a:pt x="1187" y="166"/>
                </a:lnTo>
                <a:lnTo>
                  <a:pt x="1184" y="146"/>
                </a:lnTo>
                <a:lnTo>
                  <a:pt x="1178" y="130"/>
                </a:lnTo>
                <a:lnTo>
                  <a:pt x="1170" y="112"/>
                </a:lnTo>
                <a:lnTo>
                  <a:pt x="1160" y="95"/>
                </a:lnTo>
                <a:lnTo>
                  <a:pt x="1149" y="80"/>
                </a:lnTo>
                <a:lnTo>
                  <a:pt x="1136" y="67"/>
                </a:lnTo>
                <a:lnTo>
                  <a:pt x="1121" y="53"/>
                </a:lnTo>
                <a:lnTo>
                  <a:pt x="1105" y="42"/>
                </a:lnTo>
                <a:lnTo>
                  <a:pt x="1087" y="31"/>
                </a:lnTo>
                <a:lnTo>
                  <a:pt x="1067" y="22"/>
                </a:lnTo>
                <a:lnTo>
                  <a:pt x="1048" y="15"/>
                </a:lnTo>
                <a:lnTo>
                  <a:pt x="1027" y="7"/>
                </a:lnTo>
                <a:lnTo>
                  <a:pt x="1004" y="3"/>
                </a:lnTo>
                <a:lnTo>
                  <a:pt x="982" y="1"/>
                </a:lnTo>
                <a:lnTo>
                  <a:pt x="958" y="0"/>
                </a:lnTo>
                <a:lnTo>
                  <a:pt x="958" y="0"/>
                </a:lnTo>
                <a:lnTo>
                  <a:pt x="936" y="1"/>
                </a:lnTo>
                <a:lnTo>
                  <a:pt x="912" y="3"/>
                </a:lnTo>
                <a:lnTo>
                  <a:pt x="891" y="7"/>
                </a:lnTo>
                <a:lnTo>
                  <a:pt x="870" y="15"/>
                </a:lnTo>
                <a:lnTo>
                  <a:pt x="849" y="22"/>
                </a:lnTo>
                <a:lnTo>
                  <a:pt x="830" y="31"/>
                </a:lnTo>
                <a:lnTo>
                  <a:pt x="813" y="42"/>
                </a:lnTo>
                <a:lnTo>
                  <a:pt x="797" y="53"/>
                </a:lnTo>
                <a:lnTo>
                  <a:pt x="782" y="67"/>
                </a:lnTo>
                <a:lnTo>
                  <a:pt x="768" y="80"/>
                </a:lnTo>
                <a:lnTo>
                  <a:pt x="756" y="95"/>
                </a:lnTo>
                <a:lnTo>
                  <a:pt x="747" y="112"/>
                </a:lnTo>
                <a:lnTo>
                  <a:pt x="740" y="130"/>
                </a:lnTo>
                <a:lnTo>
                  <a:pt x="734" y="146"/>
                </a:lnTo>
                <a:lnTo>
                  <a:pt x="731" y="166"/>
                </a:lnTo>
                <a:lnTo>
                  <a:pt x="729" y="184"/>
                </a:lnTo>
                <a:lnTo>
                  <a:pt x="729" y="184"/>
                </a:lnTo>
                <a:lnTo>
                  <a:pt x="729" y="200"/>
                </a:lnTo>
                <a:lnTo>
                  <a:pt x="732" y="215"/>
                </a:lnTo>
                <a:lnTo>
                  <a:pt x="737" y="230"/>
                </a:lnTo>
                <a:lnTo>
                  <a:pt x="741" y="242"/>
                </a:lnTo>
                <a:lnTo>
                  <a:pt x="747" y="254"/>
                </a:lnTo>
                <a:lnTo>
                  <a:pt x="755" y="264"/>
                </a:lnTo>
                <a:lnTo>
                  <a:pt x="762" y="273"/>
                </a:lnTo>
                <a:lnTo>
                  <a:pt x="770" y="282"/>
                </a:lnTo>
                <a:lnTo>
                  <a:pt x="785" y="296"/>
                </a:lnTo>
                <a:lnTo>
                  <a:pt x="797" y="306"/>
                </a:lnTo>
                <a:lnTo>
                  <a:pt x="810" y="314"/>
                </a:lnTo>
                <a:lnTo>
                  <a:pt x="810" y="314"/>
                </a:lnTo>
                <a:lnTo>
                  <a:pt x="819" y="318"/>
                </a:lnTo>
                <a:lnTo>
                  <a:pt x="828" y="324"/>
                </a:lnTo>
                <a:lnTo>
                  <a:pt x="836" y="332"/>
                </a:lnTo>
                <a:lnTo>
                  <a:pt x="841" y="338"/>
                </a:lnTo>
                <a:lnTo>
                  <a:pt x="846" y="345"/>
                </a:lnTo>
                <a:lnTo>
                  <a:pt x="849" y="351"/>
                </a:lnTo>
                <a:lnTo>
                  <a:pt x="850" y="358"/>
                </a:lnTo>
                <a:lnTo>
                  <a:pt x="850" y="364"/>
                </a:lnTo>
                <a:lnTo>
                  <a:pt x="849" y="370"/>
                </a:lnTo>
                <a:lnTo>
                  <a:pt x="846" y="376"/>
                </a:lnTo>
                <a:lnTo>
                  <a:pt x="841" y="381"/>
                </a:lnTo>
                <a:lnTo>
                  <a:pt x="836" y="385"/>
                </a:lnTo>
                <a:lnTo>
                  <a:pt x="828" y="390"/>
                </a:lnTo>
                <a:lnTo>
                  <a:pt x="819" y="393"/>
                </a:lnTo>
                <a:lnTo>
                  <a:pt x="809" y="394"/>
                </a:lnTo>
                <a:lnTo>
                  <a:pt x="798" y="394"/>
                </a:lnTo>
                <a:lnTo>
                  <a:pt x="547" y="394"/>
                </a:lnTo>
                <a:lnTo>
                  <a:pt x="547" y="396"/>
                </a:lnTo>
                <a:lnTo>
                  <a:pt x="0" y="396"/>
                </a:lnTo>
                <a:lnTo>
                  <a:pt x="0" y="1199"/>
                </a:lnTo>
                <a:lnTo>
                  <a:pt x="0" y="1199"/>
                </a:lnTo>
                <a:lnTo>
                  <a:pt x="0" y="1209"/>
                </a:lnTo>
                <a:lnTo>
                  <a:pt x="1" y="1219"/>
                </a:lnTo>
                <a:lnTo>
                  <a:pt x="4" y="1228"/>
                </a:lnTo>
                <a:lnTo>
                  <a:pt x="9" y="1236"/>
                </a:lnTo>
                <a:lnTo>
                  <a:pt x="13" y="1242"/>
                </a:lnTo>
                <a:lnTo>
                  <a:pt x="18" y="1246"/>
                </a:lnTo>
                <a:lnTo>
                  <a:pt x="24" y="1249"/>
                </a:lnTo>
                <a:lnTo>
                  <a:pt x="30" y="1251"/>
                </a:lnTo>
                <a:lnTo>
                  <a:pt x="36" y="1251"/>
                </a:lnTo>
                <a:lnTo>
                  <a:pt x="43" y="1249"/>
                </a:lnTo>
                <a:lnTo>
                  <a:pt x="49" y="1246"/>
                </a:lnTo>
                <a:lnTo>
                  <a:pt x="57" y="1242"/>
                </a:lnTo>
                <a:lnTo>
                  <a:pt x="63" y="1236"/>
                </a:lnTo>
                <a:lnTo>
                  <a:pt x="70" y="1228"/>
                </a:lnTo>
                <a:lnTo>
                  <a:pt x="76" y="1219"/>
                </a:lnTo>
                <a:lnTo>
                  <a:pt x="81" y="1211"/>
                </a:lnTo>
                <a:lnTo>
                  <a:pt x="81" y="1211"/>
                </a:lnTo>
                <a:lnTo>
                  <a:pt x="88" y="1197"/>
                </a:lnTo>
                <a:lnTo>
                  <a:pt x="99" y="1185"/>
                </a:lnTo>
                <a:lnTo>
                  <a:pt x="112" y="1170"/>
                </a:lnTo>
                <a:lnTo>
                  <a:pt x="121" y="1163"/>
                </a:lnTo>
                <a:lnTo>
                  <a:pt x="130" y="1155"/>
                </a:lnTo>
                <a:lnTo>
                  <a:pt x="140" y="1148"/>
                </a:lnTo>
                <a:lnTo>
                  <a:pt x="152" y="1142"/>
                </a:lnTo>
                <a:lnTo>
                  <a:pt x="164" y="1137"/>
                </a:lnTo>
                <a:lnTo>
                  <a:pt x="179" y="1133"/>
                </a:lnTo>
                <a:lnTo>
                  <a:pt x="194" y="1130"/>
                </a:lnTo>
                <a:lnTo>
                  <a:pt x="211" y="1130"/>
                </a:lnTo>
                <a:lnTo>
                  <a:pt x="211" y="1130"/>
                </a:lnTo>
                <a:lnTo>
                  <a:pt x="229" y="1131"/>
                </a:lnTo>
                <a:lnTo>
                  <a:pt x="248" y="1134"/>
                </a:lnTo>
                <a:lnTo>
                  <a:pt x="265" y="1140"/>
                </a:lnTo>
                <a:lnTo>
                  <a:pt x="282" y="1148"/>
                </a:lnTo>
                <a:lnTo>
                  <a:pt x="299" y="1157"/>
                </a:lnTo>
                <a:lnTo>
                  <a:pt x="314" y="1169"/>
                </a:lnTo>
                <a:lnTo>
                  <a:pt x="327" y="1182"/>
                </a:lnTo>
                <a:lnTo>
                  <a:pt x="341" y="1197"/>
                </a:lnTo>
                <a:lnTo>
                  <a:pt x="353" y="1214"/>
                </a:lnTo>
                <a:lnTo>
                  <a:pt x="363" y="1230"/>
                </a:lnTo>
                <a:lnTo>
                  <a:pt x="372" y="1249"/>
                </a:lnTo>
                <a:lnTo>
                  <a:pt x="380" y="1270"/>
                </a:lnTo>
                <a:lnTo>
                  <a:pt x="387" y="1291"/>
                </a:lnTo>
                <a:lnTo>
                  <a:pt x="392" y="1312"/>
                </a:lnTo>
                <a:lnTo>
                  <a:pt x="393" y="1336"/>
                </a:lnTo>
                <a:lnTo>
                  <a:pt x="395" y="1359"/>
                </a:lnTo>
                <a:lnTo>
                  <a:pt x="395" y="1359"/>
                </a:lnTo>
                <a:lnTo>
                  <a:pt x="393" y="1382"/>
                </a:lnTo>
                <a:lnTo>
                  <a:pt x="392" y="1405"/>
                </a:lnTo>
                <a:lnTo>
                  <a:pt x="387" y="1427"/>
                </a:lnTo>
                <a:lnTo>
                  <a:pt x="380" y="1448"/>
                </a:lnTo>
                <a:lnTo>
                  <a:pt x="372" y="1468"/>
                </a:lnTo>
                <a:lnTo>
                  <a:pt x="363" y="1487"/>
                </a:lnTo>
                <a:lnTo>
                  <a:pt x="353" y="1505"/>
                </a:lnTo>
                <a:lnTo>
                  <a:pt x="341" y="1521"/>
                </a:lnTo>
                <a:lnTo>
                  <a:pt x="327" y="1536"/>
                </a:lnTo>
                <a:lnTo>
                  <a:pt x="314" y="1548"/>
                </a:lnTo>
                <a:lnTo>
                  <a:pt x="299" y="1560"/>
                </a:lnTo>
                <a:lnTo>
                  <a:pt x="282" y="1571"/>
                </a:lnTo>
                <a:lnTo>
                  <a:pt x="265" y="1578"/>
                </a:lnTo>
                <a:lnTo>
                  <a:pt x="248" y="1584"/>
                </a:lnTo>
                <a:lnTo>
                  <a:pt x="229" y="1587"/>
                </a:lnTo>
                <a:lnTo>
                  <a:pt x="211" y="1589"/>
                </a:lnTo>
                <a:lnTo>
                  <a:pt x="211" y="1589"/>
                </a:lnTo>
                <a:close/>
              </a:path>
            </a:pathLst>
          </a:custGeom>
          <a:solidFill>
            <a:schemeClr val="tx1"/>
          </a:solidFill>
          <a:ln w="28575">
            <a:noFill/>
            <a:prstDash val="solid"/>
            <a:round/>
            <a:headEnd/>
            <a:tailEnd/>
          </a:ln>
        </p:spPr>
        <p:txBody>
          <a:bodyPr lIns="324000" tIns="288000" anchor="ctr"/>
          <a:lstStyle/>
          <a:p>
            <a:pPr algn="ctr">
              <a:defRPr/>
            </a:pPr>
            <a:r>
              <a:rPr lang="en-US" sz="500" dirty="0" smtClean="0">
                <a:solidFill>
                  <a:schemeClr val="bg1"/>
                </a:solidFill>
                <a:latin typeface="Arial Rounded MT Bold" panose="020F0704030504030204" pitchFamily="34" charset="0"/>
                <a:cs typeface="Arial" charset="0"/>
              </a:rPr>
              <a:t>Quantifies</a:t>
            </a:r>
            <a:endParaRPr lang="en-US" sz="500" dirty="0">
              <a:solidFill>
                <a:schemeClr val="bg1"/>
              </a:solidFill>
              <a:latin typeface="Arial Rounded MT Bold" panose="020F0704030504030204" pitchFamily="34" charset="0"/>
              <a:cs typeface="Arial" charset="0"/>
            </a:endParaRPr>
          </a:p>
          <a:p>
            <a:pPr algn="ctr">
              <a:defRPr/>
            </a:pPr>
            <a:r>
              <a:rPr lang="en-US" sz="500" dirty="0">
                <a:solidFill>
                  <a:schemeClr val="bg1"/>
                </a:solidFill>
                <a:latin typeface="Arial Rounded MT Bold" panose="020F0704030504030204" pitchFamily="34" charset="0"/>
                <a:cs typeface="Arial" charset="0"/>
              </a:rPr>
              <a:t>Operations</a:t>
            </a:r>
            <a:endParaRPr lang="en-GB" sz="500" dirty="0">
              <a:solidFill>
                <a:schemeClr val="bg1"/>
              </a:solidFill>
              <a:latin typeface="Arial Rounded MT Bold" panose="020F0704030504030204" pitchFamily="34" charset="0"/>
              <a:cs typeface="Arial" charset="0"/>
            </a:endParaRPr>
          </a:p>
        </p:txBody>
      </p:sp>
    </p:spTree>
    <p:extLst>
      <p:ext uri="{BB962C8B-B14F-4D97-AF65-F5344CB8AC3E}">
        <p14:creationId xmlns:p14="http://schemas.microsoft.com/office/powerpoint/2010/main" val="529499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78427" y="96704"/>
            <a:ext cx="7474974" cy="628651"/>
          </a:xfrm>
        </p:spPr>
        <p:txBody>
          <a:bodyPr lIns="92075" tIns="46038" rIns="92075" bIns="46038" anchorCtr="1">
            <a:normAutofit/>
          </a:bodyPr>
          <a:lstStyle/>
          <a:p>
            <a:pPr algn="ctr"/>
            <a:r>
              <a:rPr lang="en-US" sz="3200" b="1" dirty="0" err="1" smtClean="0"/>
              <a:t>FiNal</a:t>
            </a:r>
            <a:r>
              <a:rPr lang="en-US" sz="3200" b="1" dirty="0" smtClean="0"/>
              <a:t> step: Operation Scores</a:t>
            </a:r>
          </a:p>
        </p:txBody>
      </p:sp>
      <p:sp>
        <p:nvSpPr>
          <p:cNvPr id="32771" name="Rectangle 3"/>
          <p:cNvSpPr>
            <a:spLocks noGrp="1" noChangeArrowheads="1"/>
          </p:cNvSpPr>
          <p:nvPr>
            <p:ph idx="1"/>
          </p:nvPr>
        </p:nvSpPr>
        <p:spPr>
          <a:xfrm>
            <a:off x="2049463" y="1143000"/>
            <a:ext cx="7094537" cy="4994275"/>
          </a:xfrm>
        </p:spPr>
        <p:txBody>
          <a:bodyPr lIns="92075" tIns="46038" rIns="92075" bIns="46038">
            <a:noAutofit/>
          </a:bodyPr>
          <a:lstStyle/>
          <a:p>
            <a:pPr>
              <a:lnSpc>
                <a:spcPct val="90000"/>
              </a:lnSpc>
              <a:spcBef>
                <a:spcPct val="15000"/>
              </a:spcBef>
              <a:buFont typeface="Wingdings" pitchFamily="2" charset="2"/>
              <a:buNone/>
            </a:pPr>
            <a:r>
              <a:rPr lang="en-US" sz="1200" dirty="0" smtClean="0"/>
              <a:t> 1.	Attitude/personality of crew and dealer</a:t>
            </a:r>
          </a:p>
          <a:p>
            <a:pPr>
              <a:lnSpc>
                <a:spcPct val="90000"/>
              </a:lnSpc>
              <a:spcBef>
                <a:spcPct val="15000"/>
              </a:spcBef>
              <a:buFont typeface="Wingdings" pitchFamily="2" charset="2"/>
              <a:buNone/>
            </a:pPr>
            <a:r>
              <a:rPr lang="en-US" sz="1200" dirty="0" smtClean="0"/>
              <a:t> 2.	Length of time dealer has been at outlet</a:t>
            </a:r>
          </a:p>
          <a:p>
            <a:pPr>
              <a:lnSpc>
                <a:spcPct val="90000"/>
              </a:lnSpc>
              <a:spcBef>
                <a:spcPct val="15000"/>
              </a:spcBef>
              <a:buFont typeface="Wingdings" pitchFamily="2" charset="2"/>
              <a:buNone/>
            </a:pPr>
            <a:r>
              <a:rPr lang="en-US" sz="1200" dirty="0" smtClean="0"/>
              <a:t> 3.	Reputation of mechanic/service work</a:t>
            </a:r>
          </a:p>
          <a:p>
            <a:pPr>
              <a:lnSpc>
                <a:spcPct val="90000"/>
              </a:lnSpc>
              <a:spcBef>
                <a:spcPct val="15000"/>
              </a:spcBef>
              <a:buFont typeface="Wingdings" pitchFamily="2" charset="2"/>
              <a:buNone/>
            </a:pPr>
            <a:r>
              <a:rPr lang="en-US" sz="1200" dirty="0" smtClean="0"/>
              <a:t> 4.	Number of attendants at rush hour</a:t>
            </a:r>
          </a:p>
          <a:p>
            <a:pPr>
              <a:lnSpc>
                <a:spcPct val="90000"/>
              </a:lnSpc>
              <a:spcBef>
                <a:spcPct val="15000"/>
              </a:spcBef>
              <a:buFont typeface="Wingdings" pitchFamily="2" charset="2"/>
              <a:buNone/>
            </a:pPr>
            <a:r>
              <a:rPr lang="en-US" sz="1200" dirty="0" smtClean="0"/>
              <a:t> 5.	Recent change in pricing posture</a:t>
            </a:r>
          </a:p>
          <a:p>
            <a:pPr>
              <a:lnSpc>
                <a:spcPct val="90000"/>
              </a:lnSpc>
              <a:spcBef>
                <a:spcPct val="15000"/>
              </a:spcBef>
              <a:buFont typeface="Wingdings" pitchFamily="2" charset="2"/>
              <a:buNone/>
            </a:pPr>
            <a:r>
              <a:rPr lang="en-US" sz="1200" dirty="0" smtClean="0"/>
              <a:t> 6.	Inconsistent pricing relative to competition</a:t>
            </a:r>
          </a:p>
          <a:p>
            <a:pPr>
              <a:lnSpc>
                <a:spcPct val="90000"/>
              </a:lnSpc>
              <a:spcBef>
                <a:spcPct val="15000"/>
              </a:spcBef>
              <a:buFont typeface="Wingdings" pitchFamily="2" charset="2"/>
              <a:buNone/>
            </a:pPr>
            <a:r>
              <a:rPr lang="en-US" sz="1200" dirty="0" smtClean="0"/>
              <a:t> 7.	Recent hours change</a:t>
            </a:r>
          </a:p>
          <a:p>
            <a:pPr>
              <a:lnSpc>
                <a:spcPct val="90000"/>
              </a:lnSpc>
              <a:spcBef>
                <a:spcPct val="15000"/>
              </a:spcBef>
              <a:buFont typeface="Wingdings" pitchFamily="2" charset="2"/>
              <a:buNone/>
            </a:pPr>
            <a:r>
              <a:rPr lang="en-US" sz="1200" dirty="0" smtClean="0"/>
              <a:t> 8.	Cross merchandising offered on products or services other than car wash	</a:t>
            </a:r>
          </a:p>
          <a:p>
            <a:pPr>
              <a:lnSpc>
                <a:spcPct val="90000"/>
              </a:lnSpc>
              <a:spcBef>
                <a:spcPct val="15000"/>
              </a:spcBef>
              <a:buFont typeface="Wingdings" pitchFamily="2" charset="2"/>
              <a:buNone/>
            </a:pPr>
            <a:r>
              <a:rPr lang="en-US" sz="1200" dirty="0" smtClean="0"/>
              <a:t> 9.	Desirability of adjacent or nearby business</a:t>
            </a:r>
          </a:p>
          <a:p>
            <a:pPr>
              <a:lnSpc>
                <a:spcPct val="90000"/>
              </a:lnSpc>
              <a:spcBef>
                <a:spcPct val="15000"/>
              </a:spcBef>
              <a:buFont typeface="Wingdings" pitchFamily="2" charset="2"/>
              <a:buNone/>
            </a:pPr>
            <a:r>
              <a:rPr lang="en-US" sz="1200" dirty="0" smtClean="0"/>
              <a:t>10.	Lighting at night</a:t>
            </a:r>
          </a:p>
          <a:p>
            <a:pPr>
              <a:lnSpc>
                <a:spcPct val="90000"/>
              </a:lnSpc>
              <a:spcBef>
                <a:spcPct val="15000"/>
              </a:spcBef>
              <a:buFont typeface="Wingdings" pitchFamily="2" charset="2"/>
              <a:buNone/>
            </a:pPr>
            <a:r>
              <a:rPr lang="en-US" sz="1200" dirty="0" smtClean="0"/>
              <a:t>11.	Equipment frequently out of order</a:t>
            </a:r>
          </a:p>
          <a:p>
            <a:pPr>
              <a:lnSpc>
                <a:spcPct val="90000"/>
              </a:lnSpc>
              <a:spcBef>
                <a:spcPct val="15000"/>
              </a:spcBef>
              <a:buFont typeface="Wingdings" pitchFamily="2" charset="2"/>
              <a:buNone/>
            </a:pPr>
            <a:endParaRPr lang="en-US" sz="1200" dirty="0" smtClean="0"/>
          </a:p>
          <a:p>
            <a:pPr>
              <a:lnSpc>
                <a:spcPct val="90000"/>
              </a:lnSpc>
              <a:spcBef>
                <a:spcPct val="15000"/>
              </a:spcBef>
              <a:buFont typeface="Wingdings" pitchFamily="2" charset="2"/>
              <a:buNone/>
            </a:pPr>
            <a:r>
              <a:rPr lang="en-US" sz="1200" dirty="0" smtClean="0"/>
              <a:t>1.	Edge of study boundary or territory</a:t>
            </a:r>
          </a:p>
          <a:p>
            <a:pPr>
              <a:lnSpc>
                <a:spcPct val="90000"/>
              </a:lnSpc>
              <a:spcBef>
                <a:spcPct val="15000"/>
              </a:spcBef>
              <a:buFont typeface="Wingdings" pitchFamily="2" charset="2"/>
              <a:buNone/>
            </a:pPr>
            <a:r>
              <a:rPr lang="en-US" sz="1200" dirty="0" smtClean="0"/>
              <a:t>2.	Areas of higher/lower price due to various tax differentials</a:t>
            </a:r>
          </a:p>
          <a:p>
            <a:pPr>
              <a:lnSpc>
                <a:spcPct val="90000"/>
              </a:lnSpc>
              <a:spcBef>
                <a:spcPct val="15000"/>
              </a:spcBef>
              <a:buFont typeface="Wingdings" pitchFamily="2" charset="2"/>
              <a:buNone/>
            </a:pPr>
            <a:r>
              <a:rPr lang="en-US" sz="1200" dirty="0" smtClean="0"/>
              <a:t>3.	Beer sales (wet or dry areas)</a:t>
            </a:r>
          </a:p>
          <a:p>
            <a:pPr>
              <a:lnSpc>
                <a:spcPct val="90000"/>
              </a:lnSpc>
              <a:spcBef>
                <a:spcPct val="15000"/>
              </a:spcBef>
              <a:buFont typeface="Wingdings" pitchFamily="2" charset="2"/>
              <a:buNone/>
            </a:pPr>
            <a:r>
              <a:rPr lang="en-US" sz="1200" dirty="0" smtClean="0"/>
              <a:t>4.	Convenience food demand</a:t>
            </a:r>
          </a:p>
          <a:p>
            <a:pPr>
              <a:lnSpc>
                <a:spcPct val="90000"/>
              </a:lnSpc>
              <a:spcBef>
                <a:spcPct val="15000"/>
              </a:spcBef>
              <a:buFont typeface="Wingdings" pitchFamily="2" charset="2"/>
              <a:buNone/>
            </a:pPr>
            <a:r>
              <a:rPr lang="en-US" sz="1200" dirty="0" smtClean="0"/>
              <a:t>5.	road construction at outlet or in general area before or during survey</a:t>
            </a:r>
          </a:p>
          <a:p>
            <a:pPr>
              <a:lnSpc>
                <a:spcPct val="90000"/>
              </a:lnSpc>
              <a:spcBef>
                <a:spcPct val="15000"/>
              </a:spcBef>
              <a:buFont typeface="Wingdings" pitchFamily="2" charset="2"/>
              <a:buNone/>
            </a:pPr>
            <a:r>
              <a:rPr lang="en-US" sz="1200" dirty="0" smtClean="0"/>
              <a:t>6.	Ethnic and age make-up of trade area</a:t>
            </a:r>
          </a:p>
          <a:p>
            <a:pPr>
              <a:lnSpc>
                <a:spcPct val="90000"/>
              </a:lnSpc>
              <a:spcBef>
                <a:spcPct val="15000"/>
              </a:spcBef>
              <a:buFont typeface="Wingdings" pitchFamily="2" charset="2"/>
              <a:buNone/>
            </a:pPr>
            <a:r>
              <a:rPr lang="en-US" sz="1200" dirty="0" smtClean="0"/>
              <a:t>7.	Outlet located in or near a “price-sink” area</a:t>
            </a:r>
          </a:p>
          <a:p>
            <a:pPr>
              <a:lnSpc>
                <a:spcPct val="90000"/>
              </a:lnSpc>
              <a:spcBef>
                <a:spcPct val="15000"/>
              </a:spcBef>
              <a:buFont typeface="Wingdings" pitchFamily="2" charset="2"/>
              <a:buNone/>
            </a:pPr>
            <a:r>
              <a:rPr lang="en-US" sz="1200" dirty="0" smtClean="0"/>
              <a:t>8.	Desirability of adjacent or nearby business</a:t>
            </a:r>
          </a:p>
          <a:p>
            <a:pPr>
              <a:lnSpc>
                <a:spcPct val="90000"/>
              </a:lnSpc>
              <a:spcBef>
                <a:spcPct val="15000"/>
              </a:spcBef>
              <a:buFont typeface="Wingdings" pitchFamily="2" charset="2"/>
              <a:buNone/>
            </a:pPr>
            <a:endParaRPr lang="en-US" sz="1200" dirty="0" smtClean="0"/>
          </a:p>
          <a:p>
            <a:pPr>
              <a:lnSpc>
                <a:spcPct val="90000"/>
              </a:lnSpc>
              <a:spcBef>
                <a:spcPct val="15000"/>
              </a:spcBef>
              <a:buFont typeface="Wingdings" pitchFamily="2" charset="2"/>
              <a:buNone/>
            </a:pPr>
            <a:r>
              <a:rPr lang="en-US" sz="1200" dirty="0" smtClean="0"/>
              <a:t>1.	Outlet recently opened, mature volume not available</a:t>
            </a:r>
          </a:p>
          <a:p>
            <a:pPr>
              <a:lnSpc>
                <a:spcPct val="90000"/>
              </a:lnSpc>
              <a:spcBef>
                <a:spcPct val="15000"/>
              </a:spcBef>
              <a:buFont typeface="Wingdings" pitchFamily="2" charset="2"/>
              <a:buNone/>
            </a:pPr>
            <a:r>
              <a:rPr lang="en-US" sz="1200" dirty="0" smtClean="0"/>
              <a:t>2.	Lighting at night</a:t>
            </a:r>
          </a:p>
          <a:p>
            <a:pPr>
              <a:lnSpc>
                <a:spcPct val="90000"/>
              </a:lnSpc>
              <a:spcBef>
                <a:spcPct val="15000"/>
              </a:spcBef>
              <a:buFont typeface="Wingdings" pitchFamily="2" charset="2"/>
              <a:buNone/>
            </a:pPr>
            <a:r>
              <a:rPr lang="en-US" sz="1200" dirty="0" smtClean="0"/>
              <a:t>3.	Outlet ratings aren’t sufficient to describe how bad or good a facility is (appearance, accessibility, visibility)</a:t>
            </a:r>
          </a:p>
          <a:p>
            <a:pPr>
              <a:lnSpc>
                <a:spcPct val="90000"/>
              </a:lnSpc>
              <a:spcBef>
                <a:spcPct val="15000"/>
              </a:spcBef>
              <a:buFont typeface="Wingdings" pitchFamily="2" charset="2"/>
              <a:buNone/>
            </a:pPr>
            <a:r>
              <a:rPr lang="en-US" sz="1200" dirty="0" smtClean="0"/>
              <a:t>4.	Equipment frequently out of order</a:t>
            </a:r>
          </a:p>
        </p:txBody>
      </p:sp>
      <p:sp>
        <p:nvSpPr>
          <p:cNvPr id="281604" name="Rectangle 4"/>
          <p:cNvSpPr>
            <a:spLocks noChangeArrowheads="1"/>
          </p:cNvSpPr>
          <p:nvPr/>
        </p:nvSpPr>
        <p:spPr bwMode="auto">
          <a:xfrm>
            <a:off x="381000" y="1166762"/>
            <a:ext cx="2030412" cy="4924425"/>
          </a:xfrm>
          <a:prstGeom prst="rect">
            <a:avLst/>
          </a:prstGeom>
          <a:noFill/>
          <a:ln w="9525">
            <a:noFill/>
            <a:miter lim="800000"/>
            <a:headEnd/>
            <a:tailEnd/>
          </a:ln>
          <a:effectLst/>
        </p:spPr>
        <p:txBody>
          <a:bodyPr lIns="92075" tIns="46038" rIns="92075" bIns="46038"/>
          <a:lstStyle/>
          <a:p>
            <a:pPr>
              <a:spcBef>
                <a:spcPct val="50000"/>
              </a:spcBef>
              <a:defRPr/>
            </a:pPr>
            <a:endParaRPr lang="en-US" sz="1200" dirty="0">
              <a:solidFill>
                <a:srgbClr val="FFC000"/>
              </a:solidFill>
              <a:latin typeface="Arial" pitchFamily="34" charset="0"/>
            </a:endParaRPr>
          </a:p>
          <a:p>
            <a:pPr>
              <a:spcBef>
                <a:spcPct val="50000"/>
              </a:spcBef>
              <a:defRPr/>
            </a:pPr>
            <a:endParaRPr lang="en-US" sz="1200" dirty="0">
              <a:solidFill>
                <a:srgbClr val="FFC000"/>
              </a:solidFill>
              <a:latin typeface="Arial" pitchFamily="34" charset="0"/>
            </a:endParaRPr>
          </a:p>
          <a:p>
            <a:pPr>
              <a:spcBef>
                <a:spcPct val="50000"/>
              </a:spcBef>
              <a:defRPr/>
            </a:pPr>
            <a:endParaRPr lang="en-US" sz="1200" dirty="0">
              <a:solidFill>
                <a:srgbClr val="FFC000"/>
              </a:solidFill>
              <a:latin typeface="Arial" pitchFamily="34" charset="0"/>
            </a:endParaRPr>
          </a:p>
          <a:p>
            <a:pPr>
              <a:spcBef>
                <a:spcPct val="50000"/>
              </a:spcBef>
              <a:defRPr/>
            </a:pPr>
            <a:r>
              <a:rPr lang="en-US" sz="1200" dirty="0">
                <a:solidFill>
                  <a:schemeClr val="tx1"/>
                </a:solidFill>
                <a:latin typeface="Arial" pitchFamily="34" charset="0"/>
              </a:rPr>
              <a:t> </a:t>
            </a:r>
            <a:r>
              <a:rPr lang="en-US" sz="1200" dirty="0" smtClean="0">
                <a:solidFill>
                  <a:schemeClr val="tx1"/>
                </a:solidFill>
                <a:effectLst>
                  <a:outerShdw blurRad="38100" dist="38100" dir="2700000" algn="tl">
                    <a:srgbClr val="000000"/>
                  </a:outerShdw>
                </a:effectLst>
                <a:latin typeface="Arial" pitchFamily="34" charset="0"/>
              </a:rPr>
              <a:t>Dealer  / </a:t>
            </a:r>
            <a:r>
              <a:rPr lang="en-US" sz="1200" dirty="0">
                <a:solidFill>
                  <a:schemeClr val="tx1"/>
                </a:solidFill>
                <a:effectLst>
                  <a:outerShdw blurRad="38100" dist="38100" dir="2700000" algn="tl">
                    <a:srgbClr val="000000"/>
                  </a:outerShdw>
                </a:effectLst>
                <a:latin typeface="Arial" pitchFamily="34" charset="0"/>
              </a:rPr>
              <a:t>Manager</a:t>
            </a:r>
          </a:p>
          <a:p>
            <a:pPr>
              <a:spcBef>
                <a:spcPct val="50000"/>
              </a:spcBef>
              <a:defRPr/>
            </a:pPr>
            <a:endParaRPr lang="en-US" sz="1200" dirty="0">
              <a:solidFill>
                <a:srgbClr val="FFC000"/>
              </a:solidFill>
              <a:effectLst>
                <a:outerShdw blurRad="38100" dist="38100" dir="2700000" algn="tl">
                  <a:srgbClr val="000000"/>
                </a:outerShdw>
              </a:effectLst>
              <a:latin typeface="Arial" pitchFamily="34" charset="0"/>
            </a:endParaRPr>
          </a:p>
          <a:p>
            <a:pPr>
              <a:spcBef>
                <a:spcPct val="50000"/>
              </a:spcBef>
              <a:defRPr/>
            </a:pPr>
            <a:endParaRPr lang="en-US" sz="1200" dirty="0">
              <a:solidFill>
                <a:srgbClr val="FFC000"/>
              </a:solidFill>
              <a:effectLst>
                <a:outerShdw blurRad="38100" dist="38100" dir="2700000" algn="tl">
                  <a:srgbClr val="000000"/>
                </a:outerShdw>
              </a:effectLst>
              <a:latin typeface="Arial" pitchFamily="34" charset="0"/>
            </a:endParaRPr>
          </a:p>
          <a:p>
            <a:pPr>
              <a:spcBef>
                <a:spcPct val="50000"/>
              </a:spcBef>
              <a:defRPr/>
            </a:pPr>
            <a:endParaRPr lang="en-US" sz="1200" dirty="0">
              <a:solidFill>
                <a:srgbClr val="FFC000"/>
              </a:solidFill>
              <a:effectLst>
                <a:outerShdw blurRad="38100" dist="38100" dir="2700000" algn="tl">
                  <a:srgbClr val="000000"/>
                </a:outerShdw>
              </a:effectLst>
              <a:latin typeface="Arial" pitchFamily="34" charset="0"/>
            </a:endParaRPr>
          </a:p>
          <a:p>
            <a:pPr>
              <a:spcBef>
                <a:spcPct val="50000"/>
              </a:spcBef>
              <a:defRPr/>
            </a:pPr>
            <a:endParaRPr lang="en-US" sz="1200" dirty="0">
              <a:solidFill>
                <a:srgbClr val="FFC000"/>
              </a:solidFill>
              <a:effectLst>
                <a:outerShdw blurRad="38100" dist="38100" dir="2700000" algn="tl">
                  <a:srgbClr val="000000"/>
                </a:outerShdw>
              </a:effectLst>
              <a:latin typeface="Arial" pitchFamily="34" charset="0"/>
            </a:endParaRPr>
          </a:p>
          <a:p>
            <a:pPr>
              <a:spcBef>
                <a:spcPct val="50000"/>
              </a:spcBef>
              <a:defRPr/>
            </a:pPr>
            <a:endParaRPr lang="en-US" sz="1200" dirty="0">
              <a:solidFill>
                <a:srgbClr val="FFC000"/>
              </a:solidFill>
              <a:effectLst>
                <a:outerShdw blurRad="38100" dist="38100" dir="2700000" algn="tl">
                  <a:srgbClr val="000000"/>
                </a:outerShdw>
              </a:effectLst>
              <a:latin typeface="Arial" pitchFamily="34" charset="0"/>
            </a:endParaRPr>
          </a:p>
          <a:p>
            <a:pPr>
              <a:spcBef>
                <a:spcPct val="50000"/>
              </a:spcBef>
              <a:defRPr/>
            </a:pPr>
            <a:endParaRPr lang="en-US" sz="1200" dirty="0">
              <a:solidFill>
                <a:srgbClr val="FFC000"/>
              </a:solidFill>
              <a:effectLst>
                <a:outerShdw blurRad="38100" dist="38100" dir="2700000" algn="tl">
                  <a:srgbClr val="000000"/>
                </a:outerShdw>
              </a:effectLst>
              <a:latin typeface="Arial" pitchFamily="34" charset="0"/>
            </a:endParaRPr>
          </a:p>
          <a:p>
            <a:pPr>
              <a:spcBef>
                <a:spcPct val="50000"/>
              </a:spcBef>
              <a:defRPr/>
            </a:pPr>
            <a:endParaRPr lang="en-US" sz="1200" dirty="0">
              <a:solidFill>
                <a:srgbClr val="FFC000"/>
              </a:solidFill>
              <a:effectLst>
                <a:outerShdw blurRad="38100" dist="38100" dir="2700000" algn="tl">
                  <a:srgbClr val="000000"/>
                </a:outerShdw>
              </a:effectLst>
              <a:latin typeface="Arial" pitchFamily="34" charset="0"/>
            </a:endParaRPr>
          </a:p>
          <a:p>
            <a:pPr>
              <a:spcBef>
                <a:spcPct val="50000"/>
              </a:spcBef>
              <a:defRPr/>
            </a:pPr>
            <a:r>
              <a:rPr lang="en-US" sz="1200" dirty="0">
                <a:solidFill>
                  <a:schemeClr val="tx1"/>
                </a:solidFill>
                <a:effectLst>
                  <a:outerShdw blurRad="38100" dist="38100" dir="2700000" algn="tl">
                    <a:srgbClr val="000000"/>
                  </a:outerShdw>
                </a:effectLst>
                <a:latin typeface="Arial" pitchFamily="34" charset="0"/>
              </a:rPr>
              <a:t> </a:t>
            </a:r>
            <a:r>
              <a:rPr lang="en-US" sz="1200" dirty="0" smtClean="0">
                <a:solidFill>
                  <a:schemeClr val="tx1"/>
                </a:solidFill>
                <a:effectLst>
                  <a:outerShdw blurRad="38100" dist="38100" dir="2700000" algn="tl">
                    <a:srgbClr val="000000"/>
                  </a:outerShdw>
                </a:effectLst>
                <a:latin typeface="Arial" pitchFamily="34" charset="0"/>
              </a:rPr>
              <a:t>Location</a:t>
            </a:r>
            <a:endParaRPr lang="en-US" sz="1200" dirty="0">
              <a:solidFill>
                <a:schemeClr val="tx1"/>
              </a:solidFill>
              <a:effectLst>
                <a:outerShdw blurRad="38100" dist="38100" dir="2700000" algn="tl">
                  <a:srgbClr val="000000"/>
                </a:outerShdw>
              </a:effectLst>
              <a:latin typeface="Arial" pitchFamily="34" charset="0"/>
            </a:endParaRPr>
          </a:p>
          <a:p>
            <a:pPr>
              <a:spcBef>
                <a:spcPct val="50000"/>
              </a:spcBef>
              <a:defRPr/>
            </a:pPr>
            <a:endParaRPr lang="en-US" sz="1200" dirty="0">
              <a:solidFill>
                <a:srgbClr val="FFC000"/>
              </a:solidFill>
              <a:effectLst>
                <a:outerShdw blurRad="38100" dist="38100" dir="2700000" algn="tl">
                  <a:srgbClr val="000000"/>
                </a:outerShdw>
              </a:effectLst>
              <a:latin typeface="Arial" pitchFamily="34" charset="0"/>
            </a:endParaRPr>
          </a:p>
          <a:p>
            <a:pPr>
              <a:spcBef>
                <a:spcPct val="50000"/>
              </a:spcBef>
              <a:defRPr/>
            </a:pPr>
            <a:endParaRPr lang="en-US" sz="1200" dirty="0">
              <a:solidFill>
                <a:srgbClr val="FFC000"/>
              </a:solidFill>
              <a:effectLst>
                <a:outerShdw blurRad="38100" dist="38100" dir="2700000" algn="tl">
                  <a:srgbClr val="000000"/>
                </a:outerShdw>
              </a:effectLst>
              <a:latin typeface="Arial" pitchFamily="34" charset="0"/>
            </a:endParaRPr>
          </a:p>
          <a:p>
            <a:pPr>
              <a:spcBef>
                <a:spcPct val="50000"/>
              </a:spcBef>
              <a:defRPr/>
            </a:pPr>
            <a:endParaRPr lang="en-US" sz="1200" dirty="0">
              <a:solidFill>
                <a:srgbClr val="FFC000"/>
              </a:solidFill>
              <a:effectLst>
                <a:outerShdw blurRad="38100" dist="38100" dir="2700000" algn="tl">
                  <a:srgbClr val="000000"/>
                </a:outerShdw>
              </a:effectLst>
              <a:latin typeface="Arial" pitchFamily="34" charset="0"/>
            </a:endParaRPr>
          </a:p>
          <a:p>
            <a:pPr>
              <a:spcBef>
                <a:spcPct val="50000"/>
              </a:spcBef>
              <a:defRPr/>
            </a:pPr>
            <a:r>
              <a:rPr lang="en-US" sz="1200" dirty="0">
                <a:solidFill>
                  <a:srgbClr val="FFC000"/>
                </a:solidFill>
                <a:effectLst>
                  <a:outerShdw blurRad="38100" dist="38100" dir="2700000" algn="tl">
                    <a:srgbClr val="000000"/>
                  </a:outerShdw>
                </a:effectLst>
                <a:latin typeface="Arial" pitchFamily="34" charset="0"/>
              </a:rPr>
              <a:t>   </a:t>
            </a:r>
          </a:p>
          <a:p>
            <a:pPr>
              <a:spcBef>
                <a:spcPct val="50000"/>
              </a:spcBef>
              <a:defRPr/>
            </a:pPr>
            <a:r>
              <a:rPr lang="en-US" sz="1200" dirty="0">
                <a:solidFill>
                  <a:schemeClr val="tx1"/>
                </a:solidFill>
                <a:effectLst>
                  <a:outerShdw blurRad="38100" dist="38100" dir="2700000" algn="tl">
                    <a:srgbClr val="000000"/>
                  </a:outerShdw>
                </a:effectLst>
                <a:latin typeface="Arial" pitchFamily="34" charset="0"/>
              </a:rPr>
              <a:t>Facility</a:t>
            </a:r>
          </a:p>
        </p:txBody>
      </p:sp>
      <p:sp>
        <p:nvSpPr>
          <p:cNvPr id="32773" name="Line 6"/>
          <p:cNvSpPr>
            <a:spLocks noChangeShapeType="1"/>
          </p:cNvSpPr>
          <p:nvPr/>
        </p:nvSpPr>
        <p:spPr bwMode="auto">
          <a:xfrm flipV="1">
            <a:off x="678426" y="5059682"/>
            <a:ext cx="8465574" cy="45719"/>
          </a:xfrm>
          <a:prstGeom prst="line">
            <a:avLst/>
          </a:prstGeom>
          <a:noFill/>
          <a:ln w="12700">
            <a:solidFill>
              <a:schemeClr val="tx1"/>
            </a:solidFill>
            <a:round/>
            <a:headEnd type="none" w="sm" len="sm"/>
            <a:tailEnd type="none" w="sm" len="sm"/>
          </a:ln>
        </p:spPr>
        <p:txBody>
          <a:bodyPr/>
          <a:lstStyle/>
          <a:p>
            <a:endParaRPr lang="en-US"/>
          </a:p>
        </p:txBody>
      </p:sp>
      <p:sp>
        <p:nvSpPr>
          <p:cNvPr id="32774" name="Line 7"/>
          <p:cNvSpPr>
            <a:spLocks noChangeShapeType="1"/>
          </p:cNvSpPr>
          <p:nvPr/>
        </p:nvSpPr>
        <p:spPr bwMode="auto">
          <a:xfrm>
            <a:off x="693174" y="1066802"/>
            <a:ext cx="8450826" cy="45719"/>
          </a:xfrm>
          <a:prstGeom prst="line">
            <a:avLst/>
          </a:prstGeom>
          <a:noFill/>
          <a:ln w="12700">
            <a:solidFill>
              <a:schemeClr val="tx1"/>
            </a:solidFill>
            <a:round/>
            <a:headEnd type="none" w="sm" len="sm"/>
            <a:tailEnd type="none" w="sm" len="sm"/>
          </a:ln>
        </p:spPr>
        <p:txBody>
          <a:bodyPr/>
          <a:lstStyle/>
          <a:p>
            <a:endParaRPr lang="en-US"/>
          </a:p>
        </p:txBody>
      </p:sp>
      <p:sp>
        <p:nvSpPr>
          <p:cNvPr id="32775" name="Line 8"/>
          <p:cNvSpPr>
            <a:spLocks noChangeShapeType="1"/>
          </p:cNvSpPr>
          <p:nvPr/>
        </p:nvSpPr>
        <p:spPr bwMode="auto">
          <a:xfrm>
            <a:off x="678427" y="3391074"/>
            <a:ext cx="8463987" cy="45719"/>
          </a:xfrm>
          <a:prstGeom prst="line">
            <a:avLst/>
          </a:prstGeom>
          <a:noFill/>
          <a:ln w="12700" cmpd="sng">
            <a:solidFill>
              <a:schemeClr val="tx1"/>
            </a:solidFill>
            <a:round/>
            <a:headEnd type="none" w="sm" len="sm"/>
            <a:tailEnd type="none" w="sm" len="sm"/>
          </a:ln>
        </p:spPr>
        <p:txBody>
          <a:bodyPr/>
          <a:lstStyle/>
          <a:p>
            <a:endParaRPr lang="en-US"/>
          </a:p>
        </p:txBody>
      </p:sp>
      <p:sp>
        <p:nvSpPr>
          <p:cNvPr id="8" name="Line 8"/>
          <p:cNvSpPr>
            <a:spLocks noChangeShapeType="1"/>
          </p:cNvSpPr>
          <p:nvPr/>
        </p:nvSpPr>
        <p:spPr bwMode="auto">
          <a:xfrm>
            <a:off x="698095" y="6248402"/>
            <a:ext cx="8449239" cy="45719"/>
          </a:xfrm>
          <a:prstGeom prst="line">
            <a:avLst/>
          </a:prstGeom>
          <a:noFill/>
          <a:ln w="12700">
            <a:solidFill>
              <a:schemeClr val="tx1"/>
            </a:solidFill>
            <a:round/>
            <a:headEnd type="none" w="sm" len="sm"/>
            <a:tailEnd type="none" w="sm" len="sm"/>
          </a:ln>
        </p:spPr>
        <p:txBody>
          <a:bodyPr/>
          <a:lstStyle/>
          <a:p>
            <a:endParaRPr lang="en-US"/>
          </a:p>
        </p:txBody>
      </p:sp>
      <p:sp>
        <p:nvSpPr>
          <p:cNvPr id="9" name="Freeform 13"/>
          <p:cNvSpPr>
            <a:spLocks/>
          </p:cNvSpPr>
          <p:nvPr/>
        </p:nvSpPr>
        <p:spPr bwMode="auto">
          <a:xfrm>
            <a:off x="8229600" y="0"/>
            <a:ext cx="765022" cy="838200"/>
          </a:xfrm>
          <a:custGeom>
            <a:avLst/>
            <a:gdLst>
              <a:gd name="T0" fmla="*/ 179 w 1976"/>
              <a:gd name="T1" fmla="*/ 1584 h 2375"/>
              <a:gd name="T2" fmla="*/ 130 w 1976"/>
              <a:gd name="T3" fmla="*/ 1563 h 2375"/>
              <a:gd name="T4" fmla="*/ 88 w 1976"/>
              <a:gd name="T5" fmla="*/ 1520 h 2375"/>
              <a:gd name="T6" fmla="*/ 70 w 1976"/>
              <a:gd name="T7" fmla="*/ 1489 h 2375"/>
              <a:gd name="T8" fmla="*/ 43 w 1976"/>
              <a:gd name="T9" fmla="*/ 1468 h 2375"/>
              <a:gd name="T10" fmla="*/ 18 w 1976"/>
              <a:gd name="T11" fmla="*/ 1472 h 2375"/>
              <a:gd name="T12" fmla="*/ 1 w 1976"/>
              <a:gd name="T13" fmla="*/ 1498 h 2375"/>
              <a:gd name="T14" fmla="*/ 1976 w 1976"/>
              <a:gd name="T15" fmla="*/ 2375 h 2375"/>
              <a:gd name="T16" fmla="*/ 1120 w 1976"/>
              <a:gd name="T17" fmla="*/ 394 h 2375"/>
              <a:gd name="T18" fmla="*/ 1088 w 1976"/>
              <a:gd name="T19" fmla="*/ 390 h 2375"/>
              <a:gd name="T20" fmla="*/ 1069 w 1976"/>
              <a:gd name="T21" fmla="*/ 370 h 2375"/>
              <a:gd name="T22" fmla="*/ 1070 w 1976"/>
              <a:gd name="T23" fmla="*/ 345 h 2375"/>
              <a:gd name="T24" fmla="*/ 1097 w 1976"/>
              <a:gd name="T25" fmla="*/ 318 h 2375"/>
              <a:gd name="T26" fmla="*/ 1133 w 1976"/>
              <a:gd name="T27" fmla="*/ 296 h 2375"/>
              <a:gd name="T28" fmla="*/ 1169 w 1976"/>
              <a:gd name="T29" fmla="*/ 254 h 2375"/>
              <a:gd name="T30" fmla="*/ 1187 w 1976"/>
              <a:gd name="T31" fmla="*/ 200 h 2375"/>
              <a:gd name="T32" fmla="*/ 1184 w 1976"/>
              <a:gd name="T33" fmla="*/ 146 h 2375"/>
              <a:gd name="T34" fmla="*/ 1149 w 1976"/>
              <a:gd name="T35" fmla="*/ 80 h 2375"/>
              <a:gd name="T36" fmla="*/ 1087 w 1976"/>
              <a:gd name="T37" fmla="*/ 31 h 2375"/>
              <a:gd name="T38" fmla="*/ 1004 w 1976"/>
              <a:gd name="T39" fmla="*/ 3 h 2375"/>
              <a:gd name="T40" fmla="*/ 936 w 1976"/>
              <a:gd name="T41" fmla="*/ 1 h 2375"/>
              <a:gd name="T42" fmla="*/ 849 w 1976"/>
              <a:gd name="T43" fmla="*/ 22 h 2375"/>
              <a:gd name="T44" fmla="*/ 782 w 1976"/>
              <a:gd name="T45" fmla="*/ 67 h 2375"/>
              <a:gd name="T46" fmla="*/ 740 w 1976"/>
              <a:gd name="T47" fmla="*/ 130 h 2375"/>
              <a:gd name="T48" fmla="*/ 729 w 1976"/>
              <a:gd name="T49" fmla="*/ 184 h 2375"/>
              <a:gd name="T50" fmla="*/ 741 w 1976"/>
              <a:gd name="T51" fmla="*/ 242 h 2375"/>
              <a:gd name="T52" fmla="*/ 770 w 1976"/>
              <a:gd name="T53" fmla="*/ 282 h 2375"/>
              <a:gd name="T54" fmla="*/ 810 w 1976"/>
              <a:gd name="T55" fmla="*/ 314 h 2375"/>
              <a:gd name="T56" fmla="*/ 841 w 1976"/>
              <a:gd name="T57" fmla="*/ 338 h 2375"/>
              <a:gd name="T58" fmla="*/ 850 w 1976"/>
              <a:gd name="T59" fmla="*/ 364 h 2375"/>
              <a:gd name="T60" fmla="*/ 836 w 1976"/>
              <a:gd name="T61" fmla="*/ 385 h 2375"/>
              <a:gd name="T62" fmla="*/ 798 w 1976"/>
              <a:gd name="T63" fmla="*/ 394 h 2375"/>
              <a:gd name="T64" fmla="*/ 0 w 1976"/>
              <a:gd name="T65" fmla="*/ 1199 h 2375"/>
              <a:gd name="T66" fmla="*/ 4 w 1976"/>
              <a:gd name="T67" fmla="*/ 1228 h 2375"/>
              <a:gd name="T68" fmla="*/ 24 w 1976"/>
              <a:gd name="T69" fmla="*/ 1249 h 2375"/>
              <a:gd name="T70" fmla="*/ 49 w 1976"/>
              <a:gd name="T71" fmla="*/ 1246 h 2375"/>
              <a:gd name="T72" fmla="*/ 76 w 1976"/>
              <a:gd name="T73" fmla="*/ 1219 h 2375"/>
              <a:gd name="T74" fmla="*/ 99 w 1976"/>
              <a:gd name="T75" fmla="*/ 1185 h 2375"/>
              <a:gd name="T76" fmla="*/ 140 w 1976"/>
              <a:gd name="T77" fmla="*/ 1148 h 2375"/>
              <a:gd name="T78" fmla="*/ 194 w 1976"/>
              <a:gd name="T79" fmla="*/ 1130 h 2375"/>
              <a:gd name="T80" fmla="*/ 248 w 1976"/>
              <a:gd name="T81" fmla="*/ 1134 h 2375"/>
              <a:gd name="T82" fmla="*/ 314 w 1976"/>
              <a:gd name="T83" fmla="*/ 1169 h 2375"/>
              <a:gd name="T84" fmla="*/ 363 w 1976"/>
              <a:gd name="T85" fmla="*/ 1230 h 2375"/>
              <a:gd name="T86" fmla="*/ 392 w 1976"/>
              <a:gd name="T87" fmla="*/ 1312 h 2375"/>
              <a:gd name="T88" fmla="*/ 393 w 1976"/>
              <a:gd name="T89" fmla="*/ 1382 h 2375"/>
              <a:gd name="T90" fmla="*/ 372 w 1976"/>
              <a:gd name="T91" fmla="*/ 1468 h 2375"/>
              <a:gd name="T92" fmla="*/ 327 w 1976"/>
              <a:gd name="T93" fmla="*/ 1536 h 2375"/>
              <a:gd name="T94" fmla="*/ 265 w 1976"/>
              <a:gd name="T95" fmla="*/ 1578 h 2375"/>
              <a:gd name="T96" fmla="*/ 211 w 1976"/>
              <a:gd name="T97" fmla="*/ 1589 h 2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6" h="2375">
                <a:moveTo>
                  <a:pt x="211" y="1589"/>
                </a:moveTo>
                <a:lnTo>
                  <a:pt x="211" y="1589"/>
                </a:lnTo>
                <a:lnTo>
                  <a:pt x="194" y="1587"/>
                </a:lnTo>
                <a:lnTo>
                  <a:pt x="179" y="1584"/>
                </a:lnTo>
                <a:lnTo>
                  <a:pt x="164" y="1581"/>
                </a:lnTo>
                <a:lnTo>
                  <a:pt x="152" y="1575"/>
                </a:lnTo>
                <a:lnTo>
                  <a:pt x="140" y="1569"/>
                </a:lnTo>
                <a:lnTo>
                  <a:pt x="130" y="1563"/>
                </a:lnTo>
                <a:lnTo>
                  <a:pt x="121" y="1556"/>
                </a:lnTo>
                <a:lnTo>
                  <a:pt x="112" y="1548"/>
                </a:lnTo>
                <a:lnTo>
                  <a:pt x="99" y="1533"/>
                </a:lnTo>
                <a:lnTo>
                  <a:pt x="88" y="1520"/>
                </a:lnTo>
                <a:lnTo>
                  <a:pt x="81" y="1508"/>
                </a:lnTo>
                <a:lnTo>
                  <a:pt x="81" y="1508"/>
                </a:lnTo>
                <a:lnTo>
                  <a:pt x="76" y="1498"/>
                </a:lnTo>
                <a:lnTo>
                  <a:pt x="70" y="1489"/>
                </a:lnTo>
                <a:lnTo>
                  <a:pt x="63" y="1481"/>
                </a:lnTo>
                <a:lnTo>
                  <a:pt x="57" y="1475"/>
                </a:lnTo>
                <a:lnTo>
                  <a:pt x="49" y="1471"/>
                </a:lnTo>
                <a:lnTo>
                  <a:pt x="43" y="1468"/>
                </a:lnTo>
                <a:lnTo>
                  <a:pt x="36" y="1468"/>
                </a:lnTo>
                <a:lnTo>
                  <a:pt x="30" y="1468"/>
                </a:lnTo>
                <a:lnTo>
                  <a:pt x="24" y="1469"/>
                </a:lnTo>
                <a:lnTo>
                  <a:pt x="18" y="1472"/>
                </a:lnTo>
                <a:lnTo>
                  <a:pt x="13" y="1477"/>
                </a:lnTo>
                <a:lnTo>
                  <a:pt x="9" y="1483"/>
                </a:lnTo>
                <a:lnTo>
                  <a:pt x="4" y="1489"/>
                </a:lnTo>
                <a:lnTo>
                  <a:pt x="1" y="1498"/>
                </a:lnTo>
                <a:lnTo>
                  <a:pt x="0" y="1508"/>
                </a:lnTo>
                <a:lnTo>
                  <a:pt x="0" y="1520"/>
                </a:lnTo>
                <a:lnTo>
                  <a:pt x="0" y="2375"/>
                </a:lnTo>
                <a:lnTo>
                  <a:pt x="1976" y="2375"/>
                </a:lnTo>
                <a:lnTo>
                  <a:pt x="1976" y="396"/>
                </a:lnTo>
                <a:lnTo>
                  <a:pt x="1522" y="396"/>
                </a:lnTo>
                <a:lnTo>
                  <a:pt x="1522" y="394"/>
                </a:lnTo>
                <a:lnTo>
                  <a:pt x="1120" y="394"/>
                </a:lnTo>
                <a:lnTo>
                  <a:pt x="1120" y="394"/>
                </a:lnTo>
                <a:lnTo>
                  <a:pt x="1108" y="394"/>
                </a:lnTo>
                <a:lnTo>
                  <a:pt x="1097" y="393"/>
                </a:lnTo>
                <a:lnTo>
                  <a:pt x="1088" y="390"/>
                </a:lnTo>
                <a:lnTo>
                  <a:pt x="1082" y="385"/>
                </a:lnTo>
                <a:lnTo>
                  <a:pt x="1076" y="381"/>
                </a:lnTo>
                <a:lnTo>
                  <a:pt x="1072" y="376"/>
                </a:lnTo>
                <a:lnTo>
                  <a:pt x="1069" y="370"/>
                </a:lnTo>
                <a:lnTo>
                  <a:pt x="1067" y="364"/>
                </a:lnTo>
                <a:lnTo>
                  <a:pt x="1067" y="358"/>
                </a:lnTo>
                <a:lnTo>
                  <a:pt x="1067" y="351"/>
                </a:lnTo>
                <a:lnTo>
                  <a:pt x="1070" y="345"/>
                </a:lnTo>
                <a:lnTo>
                  <a:pt x="1075" y="338"/>
                </a:lnTo>
                <a:lnTo>
                  <a:pt x="1081" y="332"/>
                </a:lnTo>
                <a:lnTo>
                  <a:pt x="1088" y="324"/>
                </a:lnTo>
                <a:lnTo>
                  <a:pt x="1097" y="318"/>
                </a:lnTo>
                <a:lnTo>
                  <a:pt x="1108" y="314"/>
                </a:lnTo>
                <a:lnTo>
                  <a:pt x="1108" y="314"/>
                </a:lnTo>
                <a:lnTo>
                  <a:pt x="1120" y="306"/>
                </a:lnTo>
                <a:lnTo>
                  <a:pt x="1133" y="296"/>
                </a:lnTo>
                <a:lnTo>
                  <a:pt x="1148" y="282"/>
                </a:lnTo>
                <a:lnTo>
                  <a:pt x="1155" y="273"/>
                </a:lnTo>
                <a:lnTo>
                  <a:pt x="1163" y="264"/>
                </a:lnTo>
                <a:lnTo>
                  <a:pt x="1169" y="254"/>
                </a:lnTo>
                <a:lnTo>
                  <a:pt x="1175" y="242"/>
                </a:lnTo>
                <a:lnTo>
                  <a:pt x="1181" y="230"/>
                </a:lnTo>
                <a:lnTo>
                  <a:pt x="1184" y="215"/>
                </a:lnTo>
                <a:lnTo>
                  <a:pt x="1187" y="200"/>
                </a:lnTo>
                <a:lnTo>
                  <a:pt x="1188" y="184"/>
                </a:lnTo>
                <a:lnTo>
                  <a:pt x="1188" y="184"/>
                </a:lnTo>
                <a:lnTo>
                  <a:pt x="1187" y="166"/>
                </a:lnTo>
                <a:lnTo>
                  <a:pt x="1184" y="146"/>
                </a:lnTo>
                <a:lnTo>
                  <a:pt x="1178" y="130"/>
                </a:lnTo>
                <a:lnTo>
                  <a:pt x="1170" y="112"/>
                </a:lnTo>
                <a:lnTo>
                  <a:pt x="1160" y="95"/>
                </a:lnTo>
                <a:lnTo>
                  <a:pt x="1149" y="80"/>
                </a:lnTo>
                <a:lnTo>
                  <a:pt x="1136" y="67"/>
                </a:lnTo>
                <a:lnTo>
                  <a:pt x="1121" y="53"/>
                </a:lnTo>
                <a:lnTo>
                  <a:pt x="1105" y="42"/>
                </a:lnTo>
                <a:lnTo>
                  <a:pt x="1087" y="31"/>
                </a:lnTo>
                <a:lnTo>
                  <a:pt x="1067" y="22"/>
                </a:lnTo>
                <a:lnTo>
                  <a:pt x="1048" y="15"/>
                </a:lnTo>
                <a:lnTo>
                  <a:pt x="1027" y="7"/>
                </a:lnTo>
                <a:lnTo>
                  <a:pt x="1004" y="3"/>
                </a:lnTo>
                <a:lnTo>
                  <a:pt x="982" y="1"/>
                </a:lnTo>
                <a:lnTo>
                  <a:pt x="958" y="0"/>
                </a:lnTo>
                <a:lnTo>
                  <a:pt x="958" y="0"/>
                </a:lnTo>
                <a:lnTo>
                  <a:pt x="936" y="1"/>
                </a:lnTo>
                <a:lnTo>
                  <a:pt x="912" y="3"/>
                </a:lnTo>
                <a:lnTo>
                  <a:pt x="891" y="7"/>
                </a:lnTo>
                <a:lnTo>
                  <a:pt x="870" y="15"/>
                </a:lnTo>
                <a:lnTo>
                  <a:pt x="849" y="22"/>
                </a:lnTo>
                <a:lnTo>
                  <a:pt x="830" y="31"/>
                </a:lnTo>
                <a:lnTo>
                  <a:pt x="813" y="42"/>
                </a:lnTo>
                <a:lnTo>
                  <a:pt x="797" y="53"/>
                </a:lnTo>
                <a:lnTo>
                  <a:pt x="782" y="67"/>
                </a:lnTo>
                <a:lnTo>
                  <a:pt x="768" y="80"/>
                </a:lnTo>
                <a:lnTo>
                  <a:pt x="756" y="95"/>
                </a:lnTo>
                <a:lnTo>
                  <a:pt x="747" y="112"/>
                </a:lnTo>
                <a:lnTo>
                  <a:pt x="740" y="130"/>
                </a:lnTo>
                <a:lnTo>
                  <a:pt x="734" y="146"/>
                </a:lnTo>
                <a:lnTo>
                  <a:pt x="731" y="166"/>
                </a:lnTo>
                <a:lnTo>
                  <a:pt x="729" y="184"/>
                </a:lnTo>
                <a:lnTo>
                  <a:pt x="729" y="184"/>
                </a:lnTo>
                <a:lnTo>
                  <a:pt x="729" y="200"/>
                </a:lnTo>
                <a:lnTo>
                  <a:pt x="732" y="215"/>
                </a:lnTo>
                <a:lnTo>
                  <a:pt x="737" y="230"/>
                </a:lnTo>
                <a:lnTo>
                  <a:pt x="741" y="242"/>
                </a:lnTo>
                <a:lnTo>
                  <a:pt x="747" y="254"/>
                </a:lnTo>
                <a:lnTo>
                  <a:pt x="755" y="264"/>
                </a:lnTo>
                <a:lnTo>
                  <a:pt x="762" y="273"/>
                </a:lnTo>
                <a:lnTo>
                  <a:pt x="770" y="282"/>
                </a:lnTo>
                <a:lnTo>
                  <a:pt x="785" y="296"/>
                </a:lnTo>
                <a:lnTo>
                  <a:pt x="797" y="306"/>
                </a:lnTo>
                <a:lnTo>
                  <a:pt x="810" y="314"/>
                </a:lnTo>
                <a:lnTo>
                  <a:pt x="810" y="314"/>
                </a:lnTo>
                <a:lnTo>
                  <a:pt x="819" y="318"/>
                </a:lnTo>
                <a:lnTo>
                  <a:pt x="828" y="324"/>
                </a:lnTo>
                <a:lnTo>
                  <a:pt x="836" y="332"/>
                </a:lnTo>
                <a:lnTo>
                  <a:pt x="841" y="338"/>
                </a:lnTo>
                <a:lnTo>
                  <a:pt x="846" y="345"/>
                </a:lnTo>
                <a:lnTo>
                  <a:pt x="849" y="351"/>
                </a:lnTo>
                <a:lnTo>
                  <a:pt x="850" y="358"/>
                </a:lnTo>
                <a:lnTo>
                  <a:pt x="850" y="364"/>
                </a:lnTo>
                <a:lnTo>
                  <a:pt x="849" y="370"/>
                </a:lnTo>
                <a:lnTo>
                  <a:pt x="846" y="376"/>
                </a:lnTo>
                <a:lnTo>
                  <a:pt x="841" y="381"/>
                </a:lnTo>
                <a:lnTo>
                  <a:pt x="836" y="385"/>
                </a:lnTo>
                <a:lnTo>
                  <a:pt x="828" y="390"/>
                </a:lnTo>
                <a:lnTo>
                  <a:pt x="819" y="393"/>
                </a:lnTo>
                <a:lnTo>
                  <a:pt x="809" y="394"/>
                </a:lnTo>
                <a:lnTo>
                  <a:pt x="798" y="394"/>
                </a:lnTo>
                <a:lnTo>
                  <a:pt x="547" y="394"/>
                </a:lnTo>
                <a:lnTo>
                  <a:pt x="547" y="396"/>
                </a:lnTo>
                <a:lnTo>
                  <a:pt x="0" y="396"/>
                </a:lnTo>
                <a:lnTo>
                  <a:pt x="0" y="1199"/>
                </a:lnTo>
                <a:lnTo>
                  <a:pt x="0" y="1199"/>
                </a:lnTo>
                <a:lnTo>
                  <a:pt x="0" y="1209"/>
                </a:lnTo>
                <a:lnTo>
                  <a:pt x="1" y="1219"/>
                </a:lnTo>
                <a:lnTo>
                  <a:pt x="4" y="1228"/>
                </a:lnTo>
                <a:lnTo>
                  <a:pt x="9" y="1236"/>
                </a:lnTo>
                <a:lnTo>
                  <a:pt x="13" y="1242"/>
                </a:lnTo>
                <a:lnTo>
                  <a:pt x="18" y="1246"/>
                </a:lnTo>
                <a:lnTo>
                  <a:pt x="24" y="1249"/>
                </a:lnTo>
                <a:lnTo>
                  <a:pt x="30" y="1251"/>
                </a:lnTo>
                <a:lnTo>
                  <a:pt x="36" y="1251"/>
                </a:lnTo>
                <a:lnTo>
                  <a:pt x="43" y="1249"/>
                </a:lnTo>
                <a:lnTo>
                  <a:pt x="49" y="1246"/>
                </a:lnTo>
                <a:lnTo>
                  <a:pt x="57" y="1242"/>
                </a:lnTo>
                <a:lnTo>
                  <a:pt x="63" y="1236"/>
                </a:lnTo>
                <a:lnTo>
                  <a:pt x="70" y="1228"/>
                </a:lnTo>
                <a:lnTo>
                  <a:pt x="76" y="1219"/>
                </a:lnTo>
                <a:lnTo>
                  <a:pt x="81" y="1211"/>
                </a:lnTo>
                <a:lnTo>
                  <a:pt x="81" y="1211"/>
                </a:lnTo>
                <a:lnTo>
                  <a:pt x="88" y="1197"/>
                </a:lnTo>
                <a:lnTo>
                  <a:pt x="99" y="1185"/>
                </a:lnTo>
                <a:lnTo>
                  <a:pt x="112" y="1170"/>
                </a:lnTo>
                <a:lnTo>
                  <a:pt x="121" y="1163"/>
                </a:lnTo>
                <a:lnTo>
                  <a:pt x="130" y="1155"/>
                </a:lnTo>
                <a:lnTo>
                  <a:pt x="140" y="1148"/>
                </a:lnTo>
                <a:lnTo>
                  <a:pt x="152" y="1142"/>
                </a:lnTo>
                <a:lnTo>
                  <a:pt x="164" y="1137"/>
                </a:lnTo>
                <a:lnTo>
                  <a:pt x="179" y="1133"/>
                </a:lnTo>
                <a:lnTo>
                  <a:pt x="194" y="1130"/>
                </a:lnTo>
                <a:lnTo>
                  <a:pt x="211" y="1130"/>
                </a:lnTo>
                <a:lnTo>
                  <a:pt x="211" y="1130"/>
                </a:lnTo>
                <a:lnTo>
                  <a:pt x="229" y="1131"/>
                </a:lnTo>
                <a:lnTo>
                  <a:pt x="248" y="1134"/>
                </a:lnTo>
                <a:lnTo>
                  <a:pt x="265" y="1140"/>
                </a:lnTo>
                <a:lnTo>
                  <a:pt x="282" y="1148"/>
                </a:lnTo>
                <a:lnTo>
                  <a:pt x="299" y="1157"/>
                </a:lnTo>
                <a:lnTo>
                  <a:pt x="314" y="1169"/>
                </a:lnTo>
                <a:lnTo>
                  <a:pt x="327" y="1182"/>
                </a:lnTo>
                <a:lnTo>
                  <a:pt x="341" y="1197"/>
                </a:lnTo>
                <a:lnTo>
                  <a:pt x="353" y="1214"/>
                </a:lnTo>
                <a:lnTo>
                  <a:pt x="363" y="1230"/>
                </a:lnTo>
                <a:lnTo>
                  <a:pt x="372" y="1249"/>
                </a:lnTo>
                <a:lnTo>
                  <a:pt x="380" y="1270"/>
                </a:lnTo>
                <a:lnTo>
                  <a:pt x="387" y="1291"/>
                </a:lnTo>
                <a:lnTo>
                  <a:pt x="392" y="1312"/>
                </a:lnTo>
                <a:lnTo>
                  <a:pt x="393" y="1336"/>
                </a:lnTo>
                <a:lnTo>
                  <a:pt x="395" y="1359"/>
                </a:lnTo>
                <a:lnTo>
                  <a:pt x="395" y="1359"/>
                </a:lnTo>
                <a:lnTo>
                  <a:pt x="393" y="1382"/>
                </a:lnTo>
                <a:lnTo>
                  <a:pt x="392" y="1405"/>
                </a:lnTo>
                <a:lnTo>
                  <a:pt x="387" y="1427"/>
                </a:lnTo>
                <a:lnTo>
                  <a:pt x="380" y="1448"/>
                </a:lnTo>
                <a:lnTo>
                  <a:pt x="372" y="1468"/>
                </a:lnTo>
                <a:lnTo>
                  <a:pt x="363" y="1487"/>
                </a:lnTo>
                <a:lnTo>
                  <a:pt x="353" y="1505"/>
                </a:lnTo>
                <a:lnTo>
                  <a:pt x="341" y="1521"/>
                </a:lnTo>
                <a:lnTo>
                  <a:pt x="327" y="1536"/>
                </a:lnTo>
                <a:lnTo>
                  <a:pt x="314" y="1548"/>
                </a:lnTo>
                <a:lnTo>
                  <a:pt x="299" y="1560"/>
                </a:lnTo>
                <a:lnTo>
                  <a:pt x="282" y="1571"/>
                </a:lnTo>
                <a:lnTo>
                  <a:pt x="265" y="1578"/>
                </a:lnTo>
                <a:lnTo>
                  <a:pt x="248" y="1584"/>
                </a:lnTo>
                <a:lnTo>
                  <a:pt x="229" y="1587"/>
                </a:lnTo>
                <a:lnTo>
                  <a:pt x="211" y="1589"/>
                </a:lnTo>
                <a:lnTo>
                  <a:pt x="211" y="1589"/>
                </a:lnTo>
                <a:close/>
              </a:path>
            </a:pathLst>
          </a:custGeom>
          <a:solidFill>
            <a:schemeClr val="tx1"/>
          </a:solidFill>
          <a:ln w="28575">
            <a:noFill/>
            <a:prstDash val="solid"/>
            <a:round/>
            <a:headEnd/>
            <a:tailEnd/>
          </a:ln>
        </p:spPr>
        <p:txBody>
          <a:bodyPr lIns="324000" tIns="288000" anchor="ctr"/>
          <a:lstStyle/>
          <a:p>
            <a:pPr algn="ctr">
              <a:defRPr/>
            </a:pPr>
            <a:r>
              <a:rPr lang="en-US" sz="500" dirty="0" smtClean="0">
                <a:solidFill>
                  <a:schemeClr val="bg1"/>
                </a:solidFill>
                <a:latin typeface="Arial Rounded MT Bold" panose="020F0704030504030204" pitchFamily="34" charset="0"/>
                <a:cs typeface="Arial" charset="0"/>
              </a:rPr>
              <a:t>Quantifies</a:t>
            </a:r>
            <a:endParaRPr lang="en-US" sz="500" dirty="0">
              <a:solidFill>
                <a:schemeClr val="bg1"/>
              </a:solidFill>
              <a:latin typeface="Arial Rounded MT Bold" panose="020F0704030504030204" pitchFamily="34" charset="0"/>
              <a:cs typeface="Arial" charset="0"/>
            </a:endParaRPr>
          </a:p>
          <a:p>
            <a:pPr algn="ctr">
              <a:defRPr/>
            </a:pPr>
            <a:r>
              <a:rPr lang="en-US" sz="500" dirty="0">
                <a:solidFill>
                  <a:schemeClr val="bg1"/>
                </a:solidFill>
                <a:latin typeface="Arial Rounded MT Bold" panose="020F0704030504030204" pitchFamily="34" charset="0"/>
                <a:cs typeface="Arial" charset="0"/>
              </a:rPr>
              <a:t>Operations</a:t>
            </a:r>
            <a:endParaRPr lang="en-GB" sz="500" dirty="0">
              <a:solidFill>
                <a:schemeClr val="bg1"/>
              </a:solidFill>
              <a:latin typeface="Arial Rounded MT Bold" panose="020F0704030504030204" pitchFamily="34" charset="0"/>
              <a:cs typeface="Arial" charset="0"/>
            </a:endParaRPr>
          </a:p>
        </p:txBody>
      </p:sp>
    </p:spTree>
    <p:extLst>
      <p:ext uri="{BB962C8B-B14F-4D97-AF65-F5344CB8AC3E}">
        <p14:creationId xmlns:p14="http://schemas.microsoft.com/office/powerpoint/2010/main" val="23136899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7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7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77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77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77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77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277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771">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771">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771">
                                            <p:txEl>
                                              <p:pRg st="13" end="1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771">
                                            <p:txEl>
                                              <p:pRg st="14" end="1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771">
                                            <p:txEl>
                                              <p:pRg st="15" end="1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771">
                                            <p:txEl>
                                              <p:pRg st="16" end="1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2771">
                                            <p:txEl>
                                              <p:pRg st="17" end="17"/>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771">
                                            <p:txEl>
                                              <p:pRg st="18" end="18"/>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2771">
                                            <p:txEl>
                                              <p:pRg st="19" end="19"/>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2771">
                                            <p:txEl>
                                              <p:pRg st="21" end="21"/>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2771">
                                            <p:txEl>
                                              <p:pRg st="22" end="22"/>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2771">
                                            <p:txEl>
                                              <p:pRg st="23" end="23"/>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2771">
                                            <p:txEl>
                                              <p:pRg st="24" end="2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Profile Network Planner</a:t>
            </a:r>
            <a:endParaRPr lang="en-US" dirty="0"/>
          </a:p>
        </p:txBody>
      </p:sp>
      <p:sp>
        <p:nvSpPr>
          <p:cNvPr id="3" name="Content Placeholder 2"/>
          <p:cNvSpPr>
            <a:spLocks noGrp="1"/>
          </p:cNvSpPr>
          <p:nvPr>
            <p:ph idx="1"/>
          </p:nvPr>
        </p:nvSpPr>
        <p:spPr/>
        <p:txBody>
          <a:bodyPr/>
          <a:lstStyle/>
          <a:p>
            <a:r>
              <a:rPr lang="en-US" dirty="0" smtClean="0"/>
              <a:t>Retail experience</a:t>
            </a:r>
          </a:p>
          <a:p>
            <a:pPr lvl="1"/>
            <a:r>
              <a:rPr lang="en-US" dirty="0" smtClean="0"/>
              <a:t>TM or similar</a:t>
            </a:r>
          </a:p>
          <a:p>
            <a:r>
              <a:rPr lang="en-US" dirty="0" smtClean="0"/>
              <a:t>Analytical Skills</a:t>
            </a:r>
          </a:p>
          <a:p>
            <a:pPr lvl="1"/>
            <a:r>
              <a:rPr lang="en-US" dirty="0" smtClean="0"/>
              <a:t>Able to interpret data,</a:t>
            </a:r>
          </a:p>
          <a:p>
            <a:pPr lvl="1"/>
            <a:r>
              <a:rPr lang="en-US" dirty="0" smtClean="0"/>
              <a:t>Implement regional directives</a:t>
            </a:r>
          </a:p>
          <a:p>
            <a:r>
              <a:rPr lang="en-US" dirty="0" smtClean="0"/>
              <a:t>Leadership</a:t>
            </a:r>
          </a:p>
          <a:p>
            <a:endParaRPr lang="en-US" dirty="0"/>
          </a:p>
        </p:txBody>
      </p:sp>
    </p:spTree>
    <p:extLst>
      <p:ext uri="{BB962C8B-B14F-4D97-AF65-F5344CB8AC3E}">
        <p14:creationId xmlns:p14="http://schemas.microsoft.com/office/powerpoint/2010/main" val="39538790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6037"/>
            <a:ext cx="8305800" cy="715963"/>
          </a:xfrm>
        </p:spPr>
        <p:txBody>
          <a:bodyPr/>
          <a:lstStyle/>
          <a:p>
            <a:r>
              <a:rPr lang="en-US" b="1" dirty="0"/>
              <a:t>Once the consumer behavior model is created</a:t>
            </a:r>
          </a:p>
        </p:txBody>
      </p:sp>
      <p:grpSp>
        <p:nvGrpSpPr>
          <p:cNvPr id="4" name="Group 3"/>
          <p:cNvGrpSpPr/>
          <p:nvPr/>
        </p:nvGrpSpPr>
        <p:grpSpPr>
          <a:xfrm>
            <a:off x="3069290" y="1256152"/>
            <a:ext cx="3005420" cy="4345696"/>
            <a:chOff x="2411794" y="595941"/>
            <a:chExt cx="3005420" cy="4345696"/>
          </a:xfrm>
        </p:grpSpPr>
        <p:grpSp>
          <p:nvGrpSpPr>
            <p:cNvPr id="5" name="Group 4"/>
            <p:cNvGrpSpPr/>
            <p:nvPr/>
          </p:nvGrpSpPr>
          <p:grpSpPr>
            <a:xfrm>
              <a:off x="2411794" y="970067"/>
              <a:ext cx="3005420" cy="3971570"/>
              <a:chOff x="2411794" y="970067"/>
              <a:chExt cx="3005420" cy="3971570"/>
            </a:xfrm>
          </p:grpSpPr>
          <p:pic>
            <p:nvPicPr>
              <p:cNvPr id="7" name="Picture 6"/>
              <p:cNvPicPr>
                <a:picLocks noChangeAspect="1"/>
              </p:cNvPicPr>
              <p:nvPr/>
            </p:nvPicPr>
            <p:blipFill>
              <a:blip r:embed="rId2"/>
              <a:stretch>
                <a:fillRect/>
              </a:stretch>
            </p:blipFill>
            <p:spPr>
              <a:xfrm>
                <a:off x="4403831" y="1171686"/>
                <a:ext cx="1013383" cy="3486038"/>
              </a:xfrm>
              <a:prstGeom prst="rect">
                <a:avLst/>
              </a:prstGeom>
            </p:spPr>
          </p:pic>
          <p:sp>
            <p:nvSpPr>
              <p:cNvPr id="8" name="Rectangle 7"/>
              <p:cNvSpPr/>
              <p:nvPr/>
            </p:nvSpPr>
            <p:spPr>
              <a:xfrm>
                <a:off x="2411794" y="4657725"/>
                <a:ext cx="2302851" cy="28391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Rectangle 8"/>
              <p:cNvSpPr/>
              <p:nvPr/>
            </p:nvSpPr>
            <p:spPr>
              <a:xfrm>
                <a:off x="2682854" y="3220871"/>
                <a:ext cx="1776516" cy="1436853"/>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p:cNvSpPr/>
              <p:nvPr/>
            </p:nvSpPr>
            <p:spPr>
              <a:xfrm>
                <a:off x="2682854" y="2729135"/>
                <a:ext cx="1776516" cy="49173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Rectangle 10"/>
              <p:cNvSpPr/>
              <p:nvPr/>
            </p:nvSpPr>
            <p:spPr>
              <a:xfrm>
                <a:off x="2682854" y="2268514"/>
                <a:ext cx="1776516" cy="45250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Rectangle 11"/>
              <p:cNvSpPr/>
              <p:nvPr/>
            </p:nvSpPr>
            <p:spPr>
              <a:xfrm>
                <a:off x="2682854" y="1624085"/>
                <a:ext cx="1776516" cy="644429"/>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Rectangle 12"/>
              <p:cNvSpPr/>
              <p:nvPr/>
            </p:nvSpPr>
            <p:spPr>
              <a:xfrm>
                <a:off x="2682854" y="970067"/>
                <a:ext cx="1776516" cy="64442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TextBox 9"/>
              <p:cNvSpPr txBox="1"/>
              <p:nvPr/>
            </p:nvSpPr>
            <p:spPr>
              <a:xfrm>
                <a:off x="2682854" y="3705368"/>
                <a:ext cx="177651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t>Location</a:t>
                </a:r>
                <a:endParaRPr lang="en-US" dirty="0"/>
              </a:p>
            </p:txBody>
          </p:sp>
          <p:sp>
            <p:nvSpPr>
              <p:cNvPr id="15" name="TextBox 10"/>
              <p:cNvSpPr txBox="1"/>
              <p:nvPr/>
            </p:nvSpPr>
            <p:spPr>
              <a:xfrm>
                <a:off x="2682854" y="2779225"/>
                <a:ext cx="177651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t>Investment</a:t>
                </a:r>
                <a:endParaRPr lang="en-US" dirty="0"/>
              </a:p>
            </p:txBody>
          </p:sp>
          <p:sp>
            <p:nvSpPr>
              <p:cNvPr id="16" name="TextBox 11"/>
              <p:cNvSpPr txBox="1"/>
              <p:nvPr/>
            </p:nvSpPr>
            <p:spPr>
              <a:xfrm>
                <a:off x="2682854" y="1748096"/>
                <a:ext cx="177651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t>Price</a:t>
                </a:r>
                <a:endParaRPr lang="en-US" dirty="0"/>
              </a:p>
            </p:txBody>
          </p:sp>
          <p:sp>
            <p:nvSpPr>
              <p:cNvPr id="17" name="TextBox 12"/>
              <p:cNvSpPr txBox="1"/>
              <p:nvPr/>
            </p:nvSpPr>
            <p:spPr>
              <a:xfrm>
                <a:off x="2682854" y="2317777"/>
                <a:ext cx="177651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smtClean="0"/>
                  <a:t>Brand</a:t>
                </a:r>
                <a:endParaRPr lang="en-US" dirty="0"/>
              </a:p>
            </p:txBody>
          </p:sp>
          <p:sp>
            <p:nvSpPr>
              <p:cNvPr id="18" name="TextBox 13"/>
              <p:cNvSpPr txBox="1"/>
              <p:nvPr/>
            </p:nvSpPr>
            <p:spPr>
              <a:xfrm>
                <a:off x="2674961" y="1164758"/>
                <a:ext cx="177651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1"/>
                    </a:solidFill>
                  </a:rPr>
                  <a:t>O</a:t>
                </a:r>
                <a:r>
                  <a:rPr lang="en-US" dirty="0" smtClean="0">
                    <a:solidFill>
                      <a:schemeClr val="bg1"/>
                    </a:solidFill>
                  </a:rPr>
                  <a:t>peration</a:t>
                </a:r>
                <a:endParaRPr lang="en-US" dirty="0">
                  <a:solidFill>
                    <a:schemeClr val="bg1"/>
                  </a:solidFill>
                </a:endParaRPr>
              </a:p>
            </p:txBody>
          </p:sp>
        </p:grpSp>
        <p:sp>
          <p:nvSpPr>
            <p:cNvPr id="6" name="TextBox 15"/>
            <p:cNvSpPr txBox="1"/>
            <p:nvPr/>
          </p:nvSpPr>
          <p:spPr>
            <a:xfrm>
              <a:off x="2872774" y="595941"/>
              <a:ext cx="165132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t>Performance</a:t>
              </a:r>
              <a:endParaRPr lang="en-US" b="1" dirty="0"/>
            </a:p>
          </p:txBody>
        </p:sp>
      </p:grpSp>
      <p:sp>
        <p:nvSpPr>
          <p:cNvPr id="3" name="TextBox 2"/>
          <p:cNvSpPr txBox="1"/>
          <p:nvPr/>
        </p:nvSpPr>
        <p:spPr>
          <a:xfrm>
            <a:off x="0" y="5867400"/>
            <a:ext cx="9067800" cy="369332"/>
          </a:xfrm>
          <a:prstGeom prst="rect">
            <a:avLst/>
          </a:prstGeom>
          <a:noFill/>
        </p:spPr>
        <p:txBody>
          <a:bodyPr wrap="square" rtlCol="0">
            <a:spAutoFit/>
          </a:bodyPr>
          <a:lstStyle/>
          <a:p>
            <a:pPr algn="ctr"/>
            <a:r>
              <a:rPr lang="en-US" dirty="0" smtClean="0"/>
              <a:t>We want to understand the contribution that each variable has to volume performance</a:t>
            </a:r>
            <a:endParaRPr lang="en-US" dirty="0"/>
          </a:p>
        </p:txBody>
      </p:sp>
    </p:spTree>
    <p:extLst>
      <p:ext uri="{BB962C8B-B14F-4D97-AF65-F5344CB8AC3E}">
        <p14:creationId xmlns:p14="http://schemas.microsoft.com/office/powerpoint/2010/main" val="8683630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1" name="Rectangle 3"/>
          <p:cNvSpPr>
            <a:spLocks noChangeArrowheads="1"/>
          </p:cNvSpPr>
          <p:nvPr/>
        </p:nvSpPr>
        <p:spPr bwMode="auto">
          <a:xfrm>
            <a:off x="0" y="5023075"/>
            <a:ext cx="761999" cy="369974"/>
          </a:xfrm>
          <a:prstGeom prst="rect">
            <a:avLst/>
          </a:prstGeom>
          <a:noFill/>
          <a:ln w="9525">
            <a:noFill/>
            <a:miter lim="800000"/>
            <a:headEnd/>
            <a:tailEnd/>
          </a:ln>
          <a:effectLst>
            <a:outerShdw dist="17961" dir="2700000" algn="ctr" rotWithShape="0">
              <a:schemeClr val="bg1"/>
            </a:outerShdw>
          </a:effectLst>
        </p:spPr>
        <p:txBody>
          <a:bodyPr wrap="square" lIns="92075" tIns="46038" rIns="92075" bIns="46038">
            <a:spAutoFit/>
          </a:bodyPr>
          <a:lstStyle/>
          <a:p>
            <a:pPr algn="ctr">
              <a:lnSpc>
                <a:spcPct val="50000"/>
              </a:lnSpc>
              <a:spcBef>
                <a:spcPct val="50000"/>
              </a:spcBef>
            </a:pPr>
            <a:r>
              <a:rPr lang="en-US" sz="1200" dirty="0" smtClean="0">
                <a:solidFill>
                  <a:schemeClr val="tx2"/>
                </a:solidFill>
              </a:rPr>
              <a:t>Monthly</a:t>
            </a:r>
          </a:p>
          <a:p>
            <a:pPr algn="ctr">
              <a:lnSpc>
                <a:spcPct val="50000"/>
              </a:lnSpc>
              <a:spcBef>
                <a:spcPct val="50000"/>
              </a:spcBef>
            </a:pPr>
            <a:r>
              <a:rPr lang="en-US" sz="1200" dirty="0" smtClean="0">
                <a:solidFill>
                  <a:schemeClr val="tx2"/>
                </a:solidFill>
              </a:rPr>
              <a:t> Units</a:t>
            </a:r>
            <a:endParaRPr lang="en-US" sz="1200" b="0" dirty="0">
              <a:solidFill>
                <a:schemeClr val="tx2"/>
              </a:solidFill>
            </a:endParaRPr>
          </a:p>
        </p:txBody>
      </p:sp>
      <p:sp>
        <p:nvSpPr>
          <p:cNvPr id="396292" name="Rectangle 4"/>
          <p:cNvSpPr>
            <a:spLocks noChangeArrowheads="1"/>
          </p:cNvSpPr>
          <p:nvPr/>
        </p:nvSpPr>
        <p:spPr bwMode="auto">
          <a:xfrm>
            <a:off x="7297522" y="1924125"/>
            <a:ext cx="1770278" cy="3586239"/>
          </a:xfrm>
          <a:prstGeom prst="rect">
            <a:avLst/>
          </a:prstGeom>
          <a:noFill/>
          <a:ln w="9525">
            <a:noFill/>
            <a:miter lim="800000"/>
            <a:headEnd/>
            <a:tailEnd/>
          </a:ln>
          <a:effectLst>
            <a:outerShdw dist="17961" dir="2700000" algn="ctr" rotWithShape="0">
              <a:schemeClr val="bg1"/>
            </a:outerShdw>
          </a:effectLst>
        </p:spPr>
        <p:txBody>
          <a:bodyPr wrap="square" lIns="92075" tIns="46038" rIns="92075" bIns="46038">
            <a:spAutoFit/>
          </a:bodyPr>
          <a:lstStyle/>
          <a:p>
            <a:pPr algn="ctr">
              <a:spcBef>
                <a:spcPct val="50000"/>
              </a:spcBef>
            </a:pPr>
            <a:r>
              <a:rPr lang="en-US" sz="1400" u="sng" dirty="0" smtClean="0">
                <a:solidFill>
                  <a:schemeClr val="tx2"/>
                </a:solidFill>
                <a:latin typeface="Arial" pitchFamily="34" charset="0"/>
                <a:cs typeface="Arial" pitchFamily="34" charset="0"/>
              </a:rPr>
              <a:t>Actual</a:t>
            </a:r>
            <a:endParaRPr lang="en-US" sz="1400" u="sng" dirty="0">
              <a:solidFill>
                <a:schemeClr val="tx1"/>
              </a:solidFill>
              <a:latin typeface="Arial" pitchFamily="34" charset="0"/>
              <a:cs typeface="Arial" pitchFamily="34" charset="0"/>
            </a:endParaRPr>
          </a:p>
          <a:p>
            <a:pPr algn="ctr">
              <a:spcBef>
                <a:spcPct val="50000"/>
              </a:spcBef>
            </a:pPr>
            <a:endParaRPr lang="en-US" sz="1400" dirty="0">
              <a:solidFill>
                <a:schemeClr val="tx1"/>
              </a:solidFill>
              <a:latin typeface="Arial" pitchFamily="34" charset="0"/>
              <a:cs typeface="Arial" pitchFamily="34" charset="0"/>
            </a:endParaRPr>
          </a:p>
          <a:p>
            <a:pPr algn="ctr">
              <a:spcBef>
                <a:spcPct val="50000"/>
              </a:spcBef>
            </a:pPr>
            <a:r>
              <a:rPr lang="en-US" sz="1400" dirty="0" smtClean="0">
                <a:solidFill>
                  <a:schemeClr val="tx2"/>
                </a:solidFill>
                <a:latin typeface="Arial" pitchFamily="34" charset="0"/>
                <a:cs typeface="Arial" pitchFamily="34" charset="0"/>
              </a:rPr>
              <a:t>Demand</a:t>
            </a:r>
          </a:p>
          <a:p>
            <a:pPr algn="ctr">
              <a:spcBef>
                <a:spcPct val="50000"/>
              </a:spcBef>
            </a:pPr>
            <a:r>
              <a:rPr lang="en-US" sz="1400" dirty="0" smtClean="0">
                <a:solidFill>
                  <a:schemeClr val="tx2"/>
                </a:solidFill>
                <a:latin typeface="Arial" pitchFamily="34" charset="0"/>
                <a:cs typeface="Arial" pitchFamily="34" charset="0"/>
              </a:rPr>
              <a:t>Traffic</a:t>
            </a:r>
          </a:p>
          <a:p>
            <a:pPr algn="ctr">
              <a:spcBef>
                <a:spcPct val="50000"/>
              </a:spcBef>
            </a:pPr>
            <a:r>
              <a:rPr lang="en-US" sz="1400" dirty="0" smtClean="0">
                <a:solidFill>
                  <a:schemeClr val="tx2"/>
                </a:solidFill>
                <a:latin typeface="Arial" pitchFamily="34" charset="0"/>
                <a:cs typeface="Arial" pitchFamily="34" charset="0"/>
              </a:rPr>
              <a:t>Investment</a:t>
            </a:r>
          </a:p>
          <a:p>
            <a:pPr algn="ctr">
              <a:spcBef>
                <a:spcPct val="50000"/>
              </a:spcBef>
            </a:pPr>
            <a:r>
              <a:rPr lang="en-US" sz="1400" dirty="0" smtClean="0">
                <a:solidFill>
                  <a:schemeClr val="tx2"/>
                </a:solidFill>
                <a:latin typeface="Arial" pitchFamily="34" charset="0"/>
                <a:cs typeface="Arial" pitchFamily="34" charset="0"/>
              </a:rPr>
              <a:t>Brand</a:t>
            </a:r>
          </a:p>
          <a:p>
            <a:pPr algn="ctr">
              <a:spcBef>
                <a:spcPct val="50000"/>
              </a:spcBef>
            </a:pPr>
            <a:r>
              <a:rPr lang="en-US" sz="1400" dirty="0" smtClean="0">
                <a:solidFill>
                  <a:schemeClr val="tx2"/>
                </a:solidFill>
                <a:latin typeface="Arial" pitchFamily="34" charset="0"/>
                <a:cs typeface="Arial" pitchFamily="34" charset="0"/>
              </a:rPr>
              <a:t>Price</a:t>
            </a:r>
            <a:endParaRPr lang="en-US" sz="1400" dirty="0">
              <a:solidFill>
                <a:schemeClr val="tx2"/>
              </a:solidFill>
              <a:latin typeface="Arial" pitchFamily="34" charset="0"/>
              <a:cs typeface="Arial" pitchFamily="34" charset="0"/>
            </a:endParaRPr>
          </a:p>
          <a:p>
            <a:pPr algn="ctr">
              <a:spcBef>
                <a:spcPct val="50000"/>
              </a:spcBef>
            </a:pPr>
            <a:r>
              <a:rPr lang="en-US" sz="1400" dirty="0" smtClean="0">
                <a:solidFill>
                  <a:schemeClr val="tx2"/>
                </a:solidFill>
                <a:latin typeface="Arial" pitchFamily="34" charset="0"/>
                <a:cs typeface="Arial" pitchFamily="34" charset="0"/>
              </a:rPr>
              <a:t>Business Practices</a:t>
            </a:r>
          </a:p>
          <a:p>
            <a:pPr algn="ctr">
              <a:spcBef>
                <a:spcPct val="50000"/>
              </a:spcBef>
            </a:pPr>
            <a:r>
              <a:rPr lang="en-US" sz="1400" dirty="0" smtClean="0">
                <a:solidFill>
                  <a:schemeClr val="tx2"/>
                </a:solidFill>
                <a:latin typeface="Arial" pitchFamily="34" charset="0"/>
                <a:cs typeface="Arial" pitchFamily="34" charset="0"/>
              </a:rPr>
              <a:t>Local Area</a:t>
            </a:r>
            <a:endParaRPr lang="en-US" sz="1400" dirty="0">
              <a:solidFill>
                <a:schemeClr val="tx2"/>
              </a:solidFill>
              <a:latin typeface="Arial" pitchFamily="34" charset="0"/>
              <a:cs typeface="Arial" pitchFamily="34" charset="0"/>
            </a:endParaRPr>
          </a:p>
          <a:p>
            <a:pPr algn="ctr">
              <a:spcBef>
                <a:spcPct val="50000"/>
              </a:spcBef>
            </a:pPr>
            <a:r>
              <a:rPr lang="en-US" sz="1400" b="1" dirty="0" smtClean="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Operation</a:t>
            </a:r>
            <a:endParaRPr lang="en-US" sz="1400" b="1" dirty="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endParaRPr>
          </a:p>
          <a:p>
            <a:pPr algn="ctr">
              <a:spcBef>
                <a:spcPct val="50000"/>
              </a:spcBef>
            </a:pPr>
            <a:r>
              <a:rPr lang="en-US" sz="1600" b="1" dirty="0">
                <a:latin typeface="Arial" pitchFamily="34" charset="0"/>
                <a:cs typeface="Arial" pitchFamily="34" charset="0"/>
              </a:rPr>
              <a:t>140,000</a:t>
            </a:r>
          </a:p>
        </p:txBody>
      </p:sp>
      <p:grpSp>
        <p:nvGrpSpPr>
          <p:cNvPr id="2" name="Group 5"/>
          <p:cNvGrpSpPr>
            <a:grpSpLocks/>
          </p:cNvGrpSpPr>
          <p:nvPr/>
        </p:nvGrpSpPr>
        <p:grpSpPr bwMode="auto">
          <a:xfrm>
            <a:off x="761315" y="1296988"/>
            <a:ext cx="7765542" cy="603251"/>
            <a:chOff x="824" y="1363"/>
            <a:chExt cx="4224" cy="380"/>
          </a:xfrm>
          <a:solidFill>
            <a:schemeClr val="accent1"/>
          </a:solidFill>
        </p:grpSpPr>
        <p:sp>
          <p:nvSpPr>
            <p:cNvPr id="396294" name="AutoShape 6"/>
            <p:cNvSpPr>
              <a:spLocks noChangeArrowheads="1"/>
            </p:cNvSpPr>
            <p:nvPr/>
          </p:nvSpPr>
          <p:spPr bwMode="auto">
            <a:xfrm>
              <a:off x="2373" y="1400"/>
              <a:ext cx="381" cy="343"/>
            </a:xfrm>
            <a:prstGeom prst="downArrow">
              <a:avLst>
                <a:gd name="adj1" fmla="val 50000"/>
                <a:gd name="adj2" fmla="val 50005"/>
              </a:avLst>
            </a:prstGeom>
            <a:solidFill>
              <a:srgbClr val="C00000"/>
            </a:solidFill>
            <a:ln w="12700">
              <a:solidFill>
                <a:schemeClr val="accent6">
                  <a:lumMod val="75000"/>
                </a:schemeClr>
              </a:solidFill>
              <a:miter lim="800000"/>
              <a:headEnd/>
              <a:tailEnd/>
            </a:ln>
            <a:effectLst/>
          </p:spPr>
          <p:txBody>
            <a:bodyPr wrap="none" anchor="ctr"/>
            <a:lstStyle/>
            <a:p>
              <a:endParaRPr lang="es-CO"/>
            </a:p>
          </p:txBody>
        </p:sp>
        <p:sp>
          <p:nvSpPr>
            <p:cNvPr id="396295" name="AutoShape 7"/>
            <p:cNvSpPr>
              <a:spLocks noChangeArrowheads="1"/>
            </p:cNvSpPr>
            <p:nvPr/>
          </p:nvSpPr>
          <p:spPr bwMode="auto">
            <a:xfrm>
              <a:off x="840" y="1400"/>
              <a:ext cx="382" cy="343"/>
            </a:xfrm>
            <a:prstGeom prst="downArrow">
              <a:avLst>
                <a:gd name="adj1" fmla="val 50000"/>
                <a:gd name="adj2" fmla="val 50005"/>
              </a:avLst>
            </a:prstGeom>
            <a:solidFill>
              <a:schemeClr val="accent3">
                <a:lumMod val="50000"/>
              </a:schemeClr>
            </a:solidFill>
            <a:ln w="12700">
              <a:solidFill>
                <a:schemeClr val="accent3">
                  <a:lumMod val="75000"/>
                </a:schemeClr>
              </a:solidFill>
              <a:miter lim="800000"/>
              <a:headEnd/>
              <a:tailEnd/>
            </a:ln>
            <a:effectLst/>
          </p:spPr>
          <p:txBody>
            <a:bodyPr wrap="none" anchor="ctr"/>
            <a:lstStyle/>
            <a:p>
              <a:endParaRPr lang="es-CO"/>
            </a:p>
          </p:txBody>
        </p:sp>
        <p:sp>
          <p:nvSpPr>
            <p:cNvPr id="396296" name="AutoShape 8"/>
            <p:cNvSpPr>
              <a:spLocks noChangeArrowheads="1"/>
            </p:cNvSpPr>
            <p:nvPr/>
          </p:nvSpPr>
          <p:spPr bwMode="auto">
            <a:xfrm>
              <a:off x="3850" y="1395"/>
              <a:ext cx="382" cy="343"/>
            </a:xfrm>
            <a:prstGeom prst="downArrow">
              <a:avLst>
                <a:gd name="adj1" fmla="val 50000"/>
                <a:gd name="adj2" fmla="val 50005"/>
              </a:avLst>
            </a:prstGeom>
            <a:solidFill>
              <a:srgbClr val="0000FF"/>
            </a:solidFill>
            <a:ln w="12700">
              <a:solidFill>
                <a:schemeClr val="accent6">
                  <a:lumMod val="75000"/>
                </a:schemeClr>
              </a:solidFill>
              <a:miter lim="800000"/>
              <a:headEnd/>
              <a:tailEnd/>
            </a:ln>
            <a:effectLst/>
          </p:spPr>
          <p:txBody>
            <a:bodyPr wrap="none" anchor="ctr"/>
            <a:lstStyle/>
            <a:p>
              <a:endParaRPr lang="es-CO"/>
            </a:p>
          </p:txBody>
        </p:sp>
        <p:sp>
          <p:nvSpPr>
            <p:cNvPr id="396297" name="AutoShape 9"/>
            <p:cNvSpPr>
              <a:spLocks noChangeArrowheads="1"/>
            </p:cNvSpPr>
            <p:nvPr/>
          </p:nvSpPr>
          <p:spPr bwMode="auto">
            <a:xfrm>
              <a:off x="1627" y="1400"/>
              <a:ext cx="381" cy="343"/>
            </a:xfrm>
            <a:prstGeom prst="downArrow">
              <a:avLst>
                <a:gd name="adj1" fmla="val 50000"/>
                <a:gd name="adj2" fmla="val 50005"/>
              </a:avLst>
            </a:prstGeom>
            <a:solidFill>
              <a:srgbClr val="FFFF00"/>
            </a:solidFill>
            <a:ln w="12700">
              <a:solidFill>
                <a:schemeClr val="accent6">
                  <a:lumMod val="75000"/>
                </a:schemeClr>
              </a:solidFill>
              <a:miter lim="800000"/>
              <a:headEnd/>
              <a:tailEnd/>
            </a:ln>
            <a:effectLst/>
          </p:spPr>
          <p:txBody>
            <a:bodyPr wrap="none" anchor="ctr"/>
            <a:lstStyle/>
            <a:p>
              <a:endParaRPr lang="es-CO"/>
            </a:p>
          </p:txBody>
        </p:sp>
        <p:sp>
          <p:nvSpPr>
            <p:cNvPr id="396298" name="Line 10"/>
            <p:cNvSpPr>
              <a:spLocks noChangeShapeType="1"/>
            </p:cNvSpPr>
            <p:nvPr/>
          </p:nvSpPr>
          <p:spPr bwMode="auto">
            <a:xfrm flipV="1">
              <a:off x="824" y="1363"/>
              <a:ext cx="4224" cy="29"/>
            </a:xfrm>
            <a:prstGeom prst="line">
              <a:avLst/>
            </a:prstGeom>
            <a:grpFill/>
            <a:ln w="73025">
              <a:solidFill>
                <a:schemeClr val="bg2">
                  <a:lumMod val="50000"/>
                </a:schemeClr>
              </a:solidFill>
              <a:round/>
              <a:headEnd type="none" w="sm" len="sm"/>
              <a:tailEnd type="none" w="sm" len="sm"/>
            </a:ln>
            <a:effectLst/>
          </p:spPr>
          <p:txBody>
            <a:bodyPr wrap="none" anchor="ctr"/>
            <a:lstStyle/>
            <a:p>
              <a:r>
                <a:rPr lang="es-CO" dirty="0" smtClean="0"/>
                <a:t> </a:t>
              </a:r>
              <a:endParaRPr lang="es-CO" dirty="0"/>
            </a:p>
          </p:txBody>
        </p:sp>
      </p:grpSp>
      <p:sp>
        <p:nvSpPr>
          <p:cNvPr id="396299" name="Rectangle 11"/>
          <p:cNvSpPr>
            <a:spLocks noChangeArrowheads="1"/>
          </p:cNvSpPr>
          <p:nvPr/>
        </p:nvSpPr>
        <p:spPr bwMode="auto">
          <a:xfrm>
            <a:off x="576186" y="1924125"/>
            <a:ext cx="1252615" cy="3586239"/>
          </a:xfrm>
          <a:prstGeom prst="rect">
            <a:avLst/>
          </a:prstGeom>
          <a:noFill/>
          <a:ln w="9525">
            <a:noFill/>
            <a:miter lim="800000"/>
            <a:headEnd/>
            <a:tailEnd/>
          </a:ln>
          <a:effectLst>
            <a:outerShdw dist="17961" dir="2700000" algn="ctr" rotWithShape="0">
              <a:schemeClr val="bg1"/>
            </a:outerShdw>
          </a:effectLst>
        </p:spPr>
        <p:txBody>
          <a:bodyPr wrap="square" lIns="92075" tIns="46038" rIns="92075" bIns="46038">
            <a:spAutoFit/>
          </a:bodyPr>
          <a:lstStyle/>
          <a:p>
            <a:pPr algn="ctr">
              <a:spcBef>
                <a:spcPct val="50000"/>
              </a:spcBef>
            </a:pPr>
            <a:r>
              <a:rPr lang="en-US" sz="1400" u="sng" dirty="0" smtClean="0">
                <a:solidFill>
                  <a:schemeClr val="tx2"/>
                </a:solidFill>
                <a:latin typeface="Arial" pitchFamily="34" charset="0"/>
                <a:cs typeface="Arial" pitchFamily="34" charset="0"/>
              </a:rPr>
              <a:t>Location</a:t>
            </a:r>
            <a:endParaRPr lang="en-US" sz="1400" u="sng" dirty="0">
              <a:solidFill>
                <a:schemeClr val="tx2"/>
              </a:solidFill>
              <a:latin typeface="Arial" pitchFamily="34" charset="0"/>
              <a:cs typeface="Arial" pitchFamily="34" charset="0"/>
            </a:endParaRPr>
          </a:p>
          <a:p>
            <a:pPr algn="ctr">
              <a:spcBef>
                <a:spcPct val="50000"/>
              </a:spcBef>
            </a:pPr>
            <a:endParaRPr lang="en-US" sz="1400" dirty="0">
              <a:solidFill>
                <a:schemeClr val="tx2"/>
              </a:solidFill>
              <a:latin typeface="Arial" pitchFamily="34" charset="0"/>
              <a:cs typeface="Arial" pitchFamily="34" charset="0"/>
            </a:endParaRPr>
          </a:p>
          <a:p>
            <a:pPr algn="ctr">
              <a:spcBef>
                <a:spcPct val="50000"/>
              </a:spcBef>
            </a:pPr>
            <a:r>
              <a:rPr lang="en-US" sz="1400" dirty="0" smtClean="0">
                <a:solidFill>
                  <a:schemeClr val="tx2"/>
                </a:solidFill>
                <a:latin typeface="Arial" pitchFamily="34" charset="0"/>
                <a:cs typeface="Arial" pitchFamily="34" charset="0"/>
              </a:rPr>
              <a:t>Demand</a:t>
            </a:r>
            <a:endParaRPr lang="en-US" sz="1400" dirty="0">
              <a:solidFill>
                <a:schemeClr val="tx2"/>
              </a:solidFill>
              <a:latin typeface="Arial" pitchFamily="34" charset="0"/>
              <a:cs typeface="Arial" pitchFamily="34" charset="0"/>
            </a:endParaRPr>
          </a:p>
          <a:p>
            <a:pPr algn="ctr">
              <a:spcBef>
                <a:spcPct val="50000"/>
              </a:spcBef>
            </a:pPr>
            <a:r>
              <a:rPr lang="en-US" sz="1400" dirty="0" smtClean="0">
                <a:solidFill>
                  <a:schemeClr val="tx2"/>
                </a:solidFill>
                <a:latin typeface="Arial" pitchFamily="34" charset="0"/>
                <a:cs typeface="Arial" pitchFamily="34" charset="0"/>
              </a:rPr>
              <a:t>Traffic</a:t>
            </a:r>
            <a:endParaRPr lang="en-US" sz="1400" dirty="0">
              <a:solidFill>
                <a:schemeClr val="tx2"/>
              </a:solidFill>
              <a:latin typeface="Arial" pitchFamily="34" charset="0"/>
              <a:cs typeface="Arial" pitchFamily="34" charset="0"/>
            </a:endParaRPr>
          </a:p>
          <a:p>
            <a:pPr algn="ctr">
              <a:spcBef>
                <a:spcPct val="50000"/>
              </a:spcBef>
            </a:pPr>
            <a:r>
              <a:rPr lang="en-US" sz="1400" dirty="0">
                <a:solidFill>
                  <a:schemeClr val="tx2"/>
                </a:solidFill>
                <a:latin typeface="Arial" pitchFamily="34" charset="0"/>
                <a:cs typeface="Arial" pitchFamily="34" charset="0"/>
              </a:rPr>
              <a:t>--</a:t>
            </a:r>
          </a:p>
          <a:p>
            <a:pPr algn="ctr">
              <a:spcBef>
                <a:spcPct val="50000"/>
              </a:spcBef>
            </a:pPr>
            <a:r>
              <a:rPr lang="en-US" sz="1400" dirty="0">
                <a:solidFill>
                  <a:schemeClr val="tx2"/>
                </a:solidFill>
                <a:latin typeface="Arial" pitchFamily="34" charset="0"/>
                <a:cs typeface="Arial" pitchFamily="34" charset="0"/>
              </a:rPr>
              <a:t>--</a:t>
            </a:r>
          </a:p>
          <a:p>
            <a:pPr algn="ctr">
              <a:spcBef>
                <a:spcPct val="50000"/>
              </a:spcBef>
            </a:pPr>
            <a:r>
              <a:rPr lang="en-US" sz="1400" dirty="0">
                <a:solidFill>
                  <a:schemeClr val="tx2"/>
                </a:solidFill>
                <a:latin typeface="Arial" pitchFamily="34" charset="0"/>
                <a:cs typeface="Arial" pitchFamily="34" charset="0"/>
              </a:rPr>
              <a:t>--</a:t>
            </a:r>
          </a:p>
          <a:p>
            <a:pPr algn="ctr">
              <a:spcBef>
                <a:spcPct val="50000"/>
              </a:spcBef>
            </a:pPr>
            <a:r>
              <a:rPr lang="en-US" sz="1400" dirty="0">
                <a:solidFill>
                  <a:schemeClr val="tx2"/>
                </a:solidFill>
                <a:latin typeface="Arial" pitchFamily="34" charset="0"/>
                <a:cs typeface="Arial" pitchFamily="34" charset="0"/>
              </a:rPr>
              <a:t>--</a:t>
            </a:r>
          </a:p>
          <a:p>
            <a:pPr algn="ctr">
              <a:spcBef>
                <a:spcPct val="50000"/>
              </a:spcBef>
            </a:pPr>
            <a:r>
              <a:rPr lang="en-US" sz="1400" dirty="0">
                <a:solidFill>
                  <a:schemeClr val="tx2"/>
                </a:solidFill>
                <a:latin typeface="Arial" pitchFamily="34" charset="0"/>
                <a:cs typeface="Arial" pitchFamily="34" charset="0"/>
              </a:rPr>
              <a:t>--</a:t>
            </a:r>
          </a:p>
          <a:p>
            <a:pPr algn="ctr">
              <a:spcBef>
                <a:spcPct val="50000"/>
              </a:spcBef>
            </a:pPr>
            <a:endParaRPr lang="en-US" sz="1400" dirty="0">
              <a:solidFill>
                <a:schemeClr val="tx2"/>
              </a:solidFill>
              <a:latin typeface="Arial" pitchFamily="34" charset="0"/>
              <a:cs typeface="Arial" pitchFamily="34" charset="0"/>
            </a:endParaRPr>
          </a:p>
          <a:p>
            <a:pPr algn="ctr">
              <a:spcBef>
                <a:spcPct val="50000"/>
              </a:spcBef>
            </a:pPr>
            <a:r>
              <a:rPr lang="en-US" sz="1600" b="1" dirty="0">
                <a:latin typeface="Arial" pitchFamily="34" charset="0"/>
                <a:cs typeface="Arial" pitchFamily="34" charset="0"/>
              </a:rPr>
              <a:t>160,000</a:t>
            </a:r>
          </a:p>
        </p:txBody>
      </p:sp>
      <p:sp>
        <p:nvSpPr>
          <p:cNvPr id="396300" name="Rectangle 12"/>
          <p:cNvSpPr>
            <a:spLocks noChangeArrowheads="1"/>
          </p:cNvSpPr>
          <p:nvPr/>
        </p:nvSpPr>
        <p:spPr bwMode="auto">
          <a:xfrm>
            <a:off x="1981201" y="1924125"/>
            <a:ext cx="1211263" cy="3586239"/>
          </a:xfrm>
          <a:prstGeom prst="rect">
            <a:avLst/>
          </a:prstGeom>
          <a:noFill/>
          <a:ln w="9525">
            <a:noFill/>
            <a:miter lim="800000"/>
            <a:headEnd/>
            <a:tailEnd/>
          </a:ln>
          <a:effectLst>
            <a:outerShdw dist="17961" dir="2700000" algn="ctr" rotWithShape="0">
              <a:schemeClr val="bg1"/>
            </a:outerShdw>
          </a:effectLst>
        </p:spPr>
        <p:txBody>
          <a:bodyPr wrap="square" lIns="92075" tIns="46038" rIns="92075" bIns="46038">
            <a:spAutoFit/>
          </a:bodyPr>
          <a:lstStyle/>
          <a:p>
            <a:pPr algn="ctr">
              <a:spcBef>
                <a:spcPct val="50000"/>
              </a:spcBef>
            </a:pPr>
            <a:r>
              <a:rPr lang="en-US" sz="1400" u="sng" dirty="0" smtClean="0">
                <a:solidFill>
                  <a:schemeClr val="tx2"/>
                </a:solidFill>
                <a:latin typeface="Arial" pitchFamily="34" charset="0"/>
                <a:cs typeface="Arial" pitchFamily="34" charset="0"/>
              </a:rPr>
              <a:t>Investment</a:t>
            </a:r>
            <a:endParaRPr lang="en-US" sz="1400" u="sng" dirty="0">
              <a:solidFill>
                <a:schemeClr val="tx2"/>
              </a:solidFill>
              <a:latin typeface="Arial" pitchFamily="34" charset="0"/>
              <a:cs typeface="Arial" pitchFamily="34" charset="0"/>
            </a:endParaRPr>
          </a:p>
          <a:p>
            <a:pPr algn="ctr">
              <a:spcBef>
                <a:spcPct val="50000"/>
              </a:spcBef>
            </a:pPr>
            <a:endParaRPr lang="en-US" sz="1400" dirty="0">
              <a:solidFill>
                <a:schemeClr val="tx2"/>
              </a:solidFill>
              <a:latin typeface="Arial" pitchFamily="34" charset="0"/>
              <a:cs typeface="Arial" pitchFamily="34" charset="0"/>
            </a:endParaRPr>
          </a:p>
          <a:p>
            <a:pPr algn="ctr">
              <a:spcBef>
                <a:spcPct val="50000"/>
              </a:spcBef>
            </a:pPr>
            <a:r>
              <a:rPr lang="en-US" sz="1400" dirty="0" smtClean="0">
                <a:solidFill>
                  <a:schemeClr val="tx2"/>
                </a:solidFill>
                <a:latin typeface="Arial" pitchFamily="34" charset="0"/>
                <a:cs typeface="Arial" pitchFamily="34" charset="0"/>
              </a:rPr>
              <a:t>Demand</a:t>
            </a:r>
          </a:p>
          <a:p>
            <a:pPr algn="ctr">
              <a:spcBef>
                <a:spcPct val="50000"/>
              </a:spcBef>
            </a:pPr>
            <a:r>
              <a:rPr lang="en-US" sz="1400" dirty="0" smtClean="0">
                <a:solidFill>
                  <a:schemeClr val="tx2"/>
                </a:solidFill>
                <a:latin typeface="Arial" pitchFamily="34" charset="0"/>
                <a:cs typeface="Arial" pitchFamily="34" charset="0"/>
              </a:rPr>
              <a:t>Traffic</a:t>
            </a:r>
          </a:p>
          <a:p>
            <a:pPr algn="ctr">
              <a:spcBef>
                <a:spcPct val="50000"/>
              </a:spcBef>
            </a:pPr>
            <a:r>
              <a:rPr lang="en-US" sz="1400" b="1" dirty="0" smtClean="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Investment.</a:t>
            </a:r>
            <a:endParaRPr lang="en-US" sz="1400" b="1" dirty="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endParaRPr>
          </a:p>
          <a:p>
            <a:pPr algn="ctr">
              <a:spcBef>
                <a:spcPct val="50000"/>
              </a:spcBef>
            </a:pPr>
            <a:r>
              <a:rPr lang="en-US" sz="1400" dirty="0">
                <a:latin typeface="Arial" pitchFamily="34" charset="0"/>
                <a:cs typeface="Arial" pitchFamily="34" charset="0"/>
              </a:rPr>
              <a:t>--</a:t>
            </a:r>
          </a:p>
          <a:p>
            <a:pPr algn="ctr">
              <a:spcBef>
                <a:spcPct val="50000"/>
              </a:spcBef>
            </a:pPr>
            <a:r>
              <a:rPr lang="en-US" sz="1400" dirty="0">
                <a:latin typeface="Arial" pitchFamily="34" charset="0"/>
                <a:cs typeface="Arial" pitchFamily="34" charset="0"/>
              </a:rPr>
              <a:t>--</a:t>
            </a:r>
          </a:p>
          <a:p>
            <a:pPr algn="ctr">
              <a:spcBef>
                <a:spcPct val="50000"/>
              </a:spcBef>
            </a:pPr>
            <a:r>
              <a:rPr lang="en-US" sz="1400" dirty="0">
                <a:latin typeface="Arial" pitchFamily="34" charset="0"/>
                <a:cs typeface="Arial" pitchFamily="34" charset="0"/>
              </a:rPr>
              <a:t>--</a:t>
            </a:r>
          </a:p>
          <a:p>
            <a:pPr algn="ctr">
              <a:spcBef>
                <a:spcPct val="50000"/>
              </a:spcBef>
            </a:pPr>
            <a:r>
              <a:rPr lang="en-US" sz="1400" dirty="0">
                <a:latin typeface="Arial" pitchFamily="34" charset="0"/>
                <a:cs typeface="Arial" pitchFamily="34" charset="0"/>
              </a:rPr>
              <a:t>--</a:t>
            </a:r>
          </a:p>
          <a:p>
            <a:pPr algn="ctr">
              <a:spcBef>
                <a:spcPct val="50000"/>
              </a:spcBef>
            </a:pPr>
            <a:endParaRPr lang="en-US" sz="1400" dirty="0">
              <a:solidFill>
                <a:srgbClr val="114FFB"/>
              </a:solidFill>
              <a:latin typeface="Arial" pitchFamily="34" charset="0"/>
              <a:cs typeface="Arial" pitchFamily="34" charset="0"/>
            </a:endParaRPr>
          </a:p>
          <a:p>
            <a:pPr algn="ctr">
              <a:spcBef>
                <a:spcPct val="50000"/>
              </a:spcBef>
            </a:pPr>
            <a:r>
              <a:rPr lang="en-US" sz="1600" b="1" dirty="0">
                <a:latin typeface="Arial" pitchFamily="34" charset="0"/>
                <a:cs typeface="Arial" pitchFamily="34" charset="0"/>
              </a:rPr>
              <a:t>120,000</a:t>
            </a:r>
          </a:p>
        </p:txBody>
      </p:sp>
      <p:sp>
        <p:nvSpPr>
          <p:cNvPr id="396301" name="Rectangle 13"/>
          <p:cNvSpPr>
            <a:spLocks noChangeArrowheads="1"/>
          </p:cNvSpPr>
          <p:nvPr/>
        </p:nvSpPr>
        <p:spPr bwMode="auto">
          <a:xfrm>
            <a:off x="3057355" y="1924125"/>
            <a:ext cx="1770278" cy="3586239"/>
          </a:xfrm>
          <a:prstGeom prst="rect">
            <a:avLst/>
          </a:prstGeom>
          <a:noFill/>
          <a:ln w="9525">
            <a:noFill/>
            <a:miter lim="800000"/>
            <a:headEnd/>
            <a:tailEnd/>
          </a:ln>
          <a:effectLst>
            <a:outerShdw dist="17961" dir="2700000" algn="ctr" rotWithShape="0">
              <a:schemeClr val="bg1"/>
            </a:outerShdw>
          </a:effectLst>
        </p:spPr>
        <p:txBody>
          <a:bodyPr wrap="square" lIns="92075" tIns="46038" rIns="92075" bIns="46038">
            <a:spAutoFit/>
          </a:bodyPr>
          <a:lstStyle/>
          <a:p>
            <a:pPr algn="ctr">
              <a:spcBef>
                <a:spcPts val="840"/>
              </a:spcBef>
            </a:pPr>
            <a:r>
              <a:rPr lang="en-US" sz="1400" u="sng" dirty="0" smtClean="0">
                <a:solidFill>
                  <a:schemeClr val="tx2"/>
                </a:solidFill>
                <a:latin typeface="Arial" pitchFamily="34" charset="0"/>
                <a:cs typeface="Arial" pitchFamily="34" charset="0"/>
              </a:rPr>
              <a:t>Brand</a:t>
            </a:r>
            <a:endParaRPr lang="en-US" sz="1400" u="sng" dirty="0">
              <a:solidFill>
                <a:schemeClr val="tx2"/>
              </a:solidFill>
              <a:latin typeface="Arial" pitchFamily="34" charset="0"/>
              <a:cs typeface="Arial" pitchFamily="34" charset="0"/>
            </a:endParaRPr>
          </a:p>
          <a:p>
            <a:pPr algn="ctr">
              <a:spcBef>
                <a:spcPct val="50000"/>
              </a:spcBef>
            </a:pPr>
            <a:endParaRPr lang="en-US" sz="1400" dirty="0">
              <a:solidFill>
                <a:schemeClr val="tx2"/>
              </a:solidFill>
              <a:latin typeface="Arial" pitchFamily="34" charset="0"/>
              <a:cs typeface="Arial" pitchFamily="34" charset="0"/>
            </a:endParaRPr>
          </a:p>
          <a:p>
            <a:pPr algn="ctr">
              <a:spcBef>
                <a:spcPct val="50000"/>
              </a:spcBef>
            </a:pPr>
            <a:r>
              <a:rPr lang="en-US" sz="1400" dirty="0" smtClean="0">
                <a:solidFill>
                  <a:schemeClr val="tx2"/>
                </a:solidFill>
                <a:latin typeface="Arial" pitchFamily="34" charset="0"/>
                <a:cs typeface="Arial" pitchFamily="34" charset="0"/>
              </a:rPr>
              <a:t>Demand</a:t>
            </a:r>
          </a:p>
          <a:p>
            <a:pPr algn="ctr">
              <a:spcBef>
                <a:spcPct val="50000"/>
              </a:spcBef>
            </a:pPr>
            <a:r>
              <a:rPr lang="en-US" sz="1400" dirty="0" smtClean="0">
                <a:solidFill>
                  <a:schemeClr val="tx2"/>
                </a:solidFill>
                <a:latin typeface="Arial" pitchFamily="34" charset="0"/>
                <a:cs typeface="Arial" pitchFamily="34" charset="0"/>
              </a:rPr>
              <a:t>Traffic</a:t>
            </a:r>
          </a:p>
          <a:p>
            <a:pPr algn="ctr">
              <a:spcBef>
                <a:spcPct val="50000"/>
              </a:spcBef>
            </a:pPr>
            <a:r>
              <a:rPr lang="en-US" sz="1400" dirty="0" smtClean="0">
                <a:solidFill>
                  <a:schemeClr val="tx2"/>
                </a:solidFill>
                <a:latin typeface="Arial" pitchFamily="34" charset="0"/>
                <a:cs typeface="Arial" pitchFamily="34" charset="0"/>
              </a:rPr>
              <a:t>Investment</a:t>
            </a:r>
            <a:endParaRPr lang="en-US" sz="1400" dirty="0">
              <a:solidFill>
                <a:schemeClr val="tx2"/>
              </a:solidFill>
              <a:latin typeface="Arial" pitchFamily="34" charset="0"/>
              <a:cs typeface="Arial" pitchFamily="34" charset="0"/>
            </a:endParaRPr>
          </a:p>
          <a:p>
            <a:pPr algn="ctr">
              <a:spcBef>
                <a:spcPct val="50000"/>
              </a:spcBef>
            </a:pPr>
            <a:r>
              <a:rPr lang="en-US" sz="1400" b="1" dirty="0" smtClean="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Brand</a:t>
            </a:r>
            <a:endParaRPr lang="en-US" sz="1400" b="1" dirty="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endParaRPr>
          </a:p>
          <a:p>
            <a:pPr algn="ctr">
              <a:spcBef>
                <a:spcPct val="50000"/>
              </a:spcBef>
            </a:pPr>
            <a:r>
              <a:rPr lang="en-US" sz="1400" dirty="0">
                <a:latin typeface="Arial" pitchFamily="34" charset="0"/>
                <a:cs typeface="Arial" pitchFamily="34" charset="0"/>
              </a:rPr>
              <a:t>--</a:t>
            </a:r>
          </a:p>
          <a:p>
            <a:pPr algn="ctr">
              <a:spcBef>
                <a:spcPct val="50000"/>
              </a:spcBef>
            </a:pPr>
            <a:r>
              <a:rPr lang="en-US" sz="1400" dirty="0">
                <a:latin typeface="Arial" pitchFamily="34" charset="0"/>
                <a:cs typeface="Arial" pitchFamily="34" charset="0"/>
              </a:rPr>
              <a:t>--</a:t>
            </a:r>
          </a:p>
          <a:p>
            <a:pPr algn="ctr">
              <a:spcBef>
                <a:spcPct val="50000"/>
              </a:spcBef>
            </a:pPr>
            <a:r>
              <a:rPr lang="en-US" sz="1400" dirty="0">
                <a:latin typeface="Arial" pitchFamily="34" charset="0"/>
                <a:cs typeface="Arial" pitchFamily="34" charset="0"/>
              </a:rPr>
              <a:t>--</a:t>
            </a:r>
          </a:p>
          <a:p>
            <a:pPr algn="ctr">
              <a:spcBef>
                <a:spcPct val="50000"/>
              </a:spcBef>
            </a:pPr>
            <a:endParaRPr lang="en-US" sz="1400" dirty="0">
              <a:solidFill>
                <a:srgbClr val="114FFB"/>
              </a:solidFill>
              <a:latin typeface="Arial" pitchFamily="34" charset="0"/>
              <a:cs typeface="Arial" pitchFamily="34" charset="0"/>
            </a:endParaRPr>
          </a:p>
          <a:p>
            <a:pPr algn="ctr">
              <a:spcBef>
                <a:spcPct val="50000"/>
              </a:spcBef>
            </a:pPr>
            <a:r>
              <a:rPr lang="en-US" sz="1600" b="1" dirty="0" smtClean="0">
                <a:latin typeface="Arial" pitchFamily="34" charset="0"/>
                <a:cs typeface="Arial" pitchFamily="34" charset="0"/>
              </a:rPr>
              <a:t>115,000</a:t>
            </a:r>
            <a:endParaRPr lang="en-US" sz="1600" b="1" dirty="0">
              <a:latin typeface="Arial" pitchFamily="34" charset="0"/>
              <a:cs typeface="Arial" pitchFamily="34" charset="0"/>
            </a:endParaRPr>
          </a:p>
        </p:txBody>
      </p:sp>
      <p:sp>
        <p:nvSpPr>
          <p:cNvPr id="396302" name="Rectangle 14"/>
          <p:cNvSpPr>
            <a:spLocks noChangeArrowheads="1"/>
          </p:cNvSpPr>
          <p:nvPr/>
        </p:nvSpPr>
        <p:spPr bwMode="auto">
          <a:xfrm>
            <a:off x="5638800" y="1924125"/>
            <a:ext cx="1948830" cy="3586239"/>
          </a:xfrm>
          <a:prstGeom prst="rect">
            <a:avLst/>
          </a:prstGeom>
          <a:noFill/>
          <a:ln w="9525">
            <a:noFill/>
            <a:miter lim="800000"/>
            <a:headEnd/>
            <a:tailEnd/>
          </a:ln>
          <a:effectLst>
            <a:outerShdw dist="17961" dir="2700000" algn="ctr" rotWithShape="0">
              <a:schemeClr val="bg1"/>
            </a:outerShdw>
          </a:effectLst>
        </p:spPr>
        <p:txBody>
          <a:bodyPr wrap="square" lIns="92075" tIns="46038" rIns="92075" bIns="46038">
            <a:spAutoFit/>
          </a:bodyPr>
          <a:lstStyle/>
          <a:p>
            <a:pPr algn="ctr">
              <a:spcBef>
                <a:spcPct val="50000"/>
              </a:spcBef>
            </a:pPr>
            <a:r>
              <a:rPr lang="en-US" sz="1400" u="sng" dirty="0" smtClean="0">
                <a:solidFill>
                  <a:schemeClr val="tx2"/>
                </a:solidFill>
                <a:latin typeface="Arial" pitchFamily="34" charset="0"/>
                <a:cs typeface="Arial" pitchFamily="34" charset="0"/>
              </a:rPr>
              <a:t>Operation</a:t>
            </a:r>
            <a:endParaRPr lang="en-US" sz="1400" u="sng" dirty="0">
              <a:solidFill>
                <a:schemeClr val="tx2"/>
              </a:solidFill>
              <a:latin typeface="Arial" pitchFamily="34" charset="0"/>
              <a:cs typeface="Arial" pitchFamily="34" charset="0"/>
            </a:endParaRPr>
          </a:p>
          <a:p>
            <a:pPr algn="ctr">
              <a:spcBef>
                <a:spcPct val="50000"/>
              </a:spcBef>
            </a:pPr>
            <a:endParaRPr lang="en-US" sz="1400" dirty="0">
              <a:solidFill>
                <a:schemeClr val="tx2"/>
              </a:solidFill>
              <a:latin typeface="Arial" pitchFamily="34" charset="0"/>
              <a:cs typeface="Arial" pitchFamily="34" charset="0"/>
            </a:endParaRPr>
          </a:p>
          <a:p>
            <a:pPr algn="ctr">
              <a:spcBef>
                <a:spcPct val="50000"/>
              </a:spcBef>
            </a:pPr>
            <a:r>
              <a:rPr lang="en-US" sz="1400" dirty="0" smtClean="0">
                <a:solidFill>
                  <a:schemeClr val="tx2"/>
                </a:solidFill>
                <a:latin typeface="Arial" pitchFamily="34" charset="0"/>
                <a:cs typeface="Arial" pitchFamily="34" charset="0"/>
              </a:rPr>
              <a:t>Demand</a:t>
            </a:r>
          </a:p>
          <a:p>
            <a:pPr algn="ctr">
              <a:spcBef>
                <a:spcPct val="50000"/>
              </a:spcBef>
            </a:pPr>
            <a:r>
              <a:rPr lang="en-US" sz="1400" dirty="0" smtClean="0">
                <a:solidFill>
                  <a:schemeClr val="tx2"/>
                </a:solidFill>
                <a:latin typeface="Arial" pitchFamily="34" charset="0"/>
                <a:cs typeface="Arial" pitchFamily="34" charset="0"/>
              </a:rPr>
              <a:t>Traffic</a:t>
            </a:r>
          </a:p>
          <a:p>
            <a:pPr algn="ctr">
              <a:spcBef>
                <a:spcPct val="50000"/>
              </a:spcBef>
            </a:pPr>
            <a:r>
              <a:rPr lang="en-US" sz="1400" dirty="0" smtClean="0">
                <a:solidFill>
                  <a:schemeClr val="tx2"/>
                </a:solidFill>
                <a:latin typeface="Arial" pitchFamily="34" charset="0"/>
                <a:cs typeface="Arial" pitchFamily="34" charset="0"/>
              </a:rPr>
              <a:t>Investment</a:t>
            </a:r>
          </a:p>
          <a:p>
            <a:pPr algn="ctr">
              <a:spcBef>
                <a:spcPct val="50000"/>
              </a:spcBef>
            </a:pPr>
            <a:r>
              <a:rPr lang="en-US" sz="1400" dirty="0" smtClean="0">
                <a:solidFill>
                  <a:schemeClr val="tx2"/>
                </a:solidFill>
                <a:latin typeface="Arial" pitchFamily="34" charset="0"/>
                <a:cs typeface="Arial" pitchFamily="34" charset="0"/>
              </a:rPr>
              <a:t>Brand</a:t>
            </a:r>
          </a:p>
          <a:p>
            <a:pPr algn="ctr">
              <a:spcBef>
                <a:spcPct val="50000"/>
              </a:spcBef>
            </a:pPr>
            <a:r>
              <a:rPr lang="en-US" sz="1400" dirty="0">
                <a:solidFill>
                  <a:schemeClr val="tx2">
                    <a:lumMod val="75000"/>
                  </a:schemeClr>
                </a:solidFill>
                <a:latin typeface="Arial" pitchFamily="34" charset="0"/>
                <a:cs typeface="Arial" pitchFamily="34" charset="0"/>
              </a:rPr>
              <a:t>Price</a:t>
            </a:r>
          </a:p>
          <a:p>
            <a:pPr algn="ctr">
              <a:spcBef>
                <a:spcPct val="50000"/>
              </a:spcBef>
            </a:pPr>
            <a:r>
              <a:rPr lang="en-US" sz="1400" b="1" dirty="0" smtClean="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Business Practices</a:t>
            </a:r>
            <a:endParaRPr lang="en-US" sz="1400" b="1" dirty="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endParaRPr>
          </a:p>
          <a:p>
            <a:pPr algn="ctr">
              <a:spcBef>
                <a:spcPct val="50000"/>
              </a:spcBef>
            </a:pPr>
            <a:r>
              <a:rPr lang="en-US" sz="1400" b="1" dirty="0" smtClean="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Local Area</a:t>
            </a:r>
            <a:endParaRPr lang="en-US" sz="1400" b="1" dirty="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endParaRPr>
          </a:p>
          <a:p>
            <a:pPr algn="ctr">
              <a:spcBef>
                <a:spcPct val="50000"/>
              </a:spcBef>
            </a:pPr>
            <a:r>
              <a:rPr lang="en-US" sz="1400" dirty="0">
                <a:latin typeface="Arial" pitchFamily="34" charset="0"/>
                <a:cs typeface="Arial" pitchFamily="34" charset="0"/>
              </a:rPr>
              <a:t>--</a:t>
            </a:r>
          </a:p>
          <a:p>
            <a:pPr algn="ctr">
              <a:spcBef>
                <a:spcPct val="50000"/>
              </a:spcBef>
            </a:pPr>
            <a:r>
              <a:rPr lang="en-US" sz="1600" b="1" dirty="0">
                <a:latin typeface="Arial" pitchFamily="34" charset="0"/>
                <a:cs typeface="Arial" pitchFamily="34" charset="0"/>
              </a:rPr>
              <a:t>125,000</a:t>
            </a:r>
          </a:p>
        </p:txBody>
      </p:sp>
      <p:sp>
        <p:nvSpPr>
          <p:cNvPr id="396303" name="Line 15"/>
          <p:cNvSpPr>
            <a:spLocks noChangeShapeType="1"/>
          </p:cNvSpPr>
          <p:nvPr/>
        </p:nvSpPr>
        <p:spPr bwMode="auto">
          <a:xfrm flipV="1">
            <a:off x="634048" y="5189539"/>
            <a:ext cx="8357553" cy="3175"/>
          </a:xfrm>
          <a:prstGeom prst="line">
            <a:avLst/>
          </a:prstGeom>
          <a:noFill/>
          <a:ln w="25400">
            <a:solidFill>
              <a:srgbClr val="890116"/>
            </a:solidFill>
            <a:round/>
            <a:headEnd type="none" w="sm" len="sm"/>
            <a:tailEnd type="none" w="sm" len="sm"/>
          </a:ln>
          <a:effectLst/>
        </p:spPr>
        <p:txBody>
          <a:bodyPr wrap="none" anchor="ctr"/>
          <a:lstStyle/>
          <a:p>
            <a:endParaRPr lang="es-CO"/>
          </a:p>
        </p:txBody>
      </p:sp>
      <p:sp>
        <p:nvSpPr>
          <p:cNvPr id="396305" name="Line 17"/>
          <p:cNvSpPr>
            <a:spLocks noChangeShapeType="1"/>
          </p:cNvSpPr>
          <p:nvPr/>
        </p:nvSpPr>
        <p:spPr bwMode="auto">
          <a:xfrm>
            <a:off x="3192463" y="1589088"/>
            <a:ext cx="0" cy="9525"/>
          </a:xfrm>
          <a:prstGeom prst="line">
            <a:avLst/>
          </a:prstGeom>
          <a:noFill/>
          <a:ln w="12700">
            <a:solidFill>
              <a:schemeClr val="tx1"/>
            </a:solidFill>
            <a:round/>
            <a:headEnd type="none" w="sm" len="sm"/>
            <a:tailEnd type="none" w="sm" len="sm"/>
          </a:ln>
          <a:effectLst/>
        </p:spPr>
        <p:txBody>
          <a:bodyPr wrap="none" anchor="ctr"/>
          <a:lstStyle/>
          <a:p>
            <a:endParaRPr lang="es-CO"/>
          </a:p>
        </p:txBody>
      </p:sp>
      <p:sp>
        <p:nvSpPr>
          <p:cNvPr id="396306" name="Rectangle 18"/>
          <p:cNvSpPr>
            <a:spLocks noGrp="1" noChangeArrowheads="1"/>
          </p:cNvSpPr>
          <p:nvPr>
            <p:ph type="title"/>
          </p:nvPr>
        </p:nvSpPr>
        <p:spPr/>
        <p:txBody>
          <a:bodyPr>
            <a:normAutofit/>
          </a:bodyPr>
          <a:lstStyle/>
          <a:p>
            <a:r>
              <a:rPr lang="en-US" sz="3600" b="1" dirty="0" smtClean="0">
                <a:latin typeface="Arial" pitchFamily="34" charset="0"/>
                <a:cs typeface="Arial" pitchFamily="34" charset="0"/>
              </a:rPr>
              <a:t>Analytical Volumes</a:t>
            </a:r>
            <a:endParaRPr lang="en-US" sz="3600" b="1" dirty="0">
              <a:latin typeface="Arial" pitchFamily="34" charset="0"/>
              <a:cs typeface="Arial" pitchFamily="34" charset="0"/>
            </a:endParaRPr>
          </a:p>
        </p:txBody>
      </p:sp>
      <p:sp>
        <p:nvSpPr>
          <p:cNvPr id="18" name="AutoShape 8"/>
          <p:cNvSpPr>
            <a:spLocks noChangeArrowheads="1"/>
          </p:cNvSpPr>
          <p:nvPr/>
        </p:nvSpPr>
        <p:spPr bwMode="auto">
          <a:xfrm>
            <a:off x="4953002" y="1371601"/>
            <a:ext cx="606425" cy="544513"/>
          </a:xfrm>
          <a:prstGeom prst="downArrow">
            <a:avLst>
              <a:gd name="adj1" fmla="val 50000"/>
              <a:gd name="adj2" fmla="val 50005"/>
            </a:avLst>
          </a:prstGeom>
          <a:solidFill>
            <a:schemeClr val="accent6">
              <a:lumMod val="75000"/>
            </a:schemeClr>
          </a:solidFill>
          <a:ln w="12700">
            <a:solidFill>
              <a:schemeClr val="accent6">
                <a:lumMod val="75000"/>
              </a:schemeClr>
            </a:solidFill>
            <a:miter lim="800000"/>
            <a:headEnd/>
            <a:tailEnd/>
          </a:ln>
          <a:effectLst/>
        </p:spPr>
        <p:txBody>
          <a:bodyPr wrap="none" anchor="ctr"/>
          <a:lstStyle/>
          <a:p>
            <a:endParaRPr lang="es-CO"/>
          </a:p>
        </p:txBody>
      </p:sp>
      <p:sp>
        <p:nvSpPr>
          <p:cNvPr id="19" name="Rectangle 11"/>
          <p:cNvSpPr>
            <a:spLocks noChangeArrowheads="1"/>
          </p:cNvSpPr>
          <p:nvPr/>
        </p:nvSpPr>
        <p:spPr bwMode="auto">
          <a:xfrm>
            <a:off x="576187" y="5699747"/>
            <a:ext cx="8082115" cy="643766"/>
          </a:xfrm>
          <a:prstGeom prst="rect">
            <a:avLst/>
          </a:prstGeom>
          <a:noFill/>
          <a:ln w="12700">
            <a:noFill/>
            <a:miter lim="800000"/>
            <a:headEnd/>
            <a:tailEnd/>
          </a:ln>
          <a:effectLst/>
        </p:spPr>
        <p:txBody>
          <a:bodyPr wrap="square" lIns="90488" tIns="44450" rIns="90488" bIns="44450">
            <a:spAutoFit/>
          </a:bodyPr>
          <a:lstStyle/>
          <a:p>
            <a:pPr marL="225425" indent="-225425" algn="ctr">
              <a:buClr>
                <a:srgbClr val="FFCC00"/>
              </a:buClr>
              <a:defRPr/>
            </a:pPr>
            <a:r>
              <a:rPr lang="en-US" sz="1800" b="1" dirty="0">
                <a:solidFill>
                  <a:schemeClr val="bg2">
                    <a:lumMod val="50000"/>
                  </a:schemeClr>
                </a:solidFill>
                <a:latin typeface="Arial Black" pitchFamily="34" charset="0"/>
              </a:rPr>
              <a:t>Strengths and </a:t>
            </a:r>
            <a:r>
              <a:rPr lang="en-US" sz="1800" b="1" dirty="0" smtClean="0">
                <a:solidFill>
                  <a:schemeClr val="bg2">
                    <a:lumMod val="50000"/>
                  </a:schemeClr>
                </a:solidFill>
                <a:latin typeface="Arial Black" pitchFamily="34" charset="0"/>
              </a:rPr>
              <a:t>weaknesses </a:t>
            </a:r>
            <a:r>
              <a:rPr lang="en-US" sz="1800" b="1" dirty="0">
                <a:solidFill>
                  <a:schemeClr val="bg2">
                    <a:lumMod val="50000"/>
                  </a:schemeClr>
                </a:solidFill>
                <a:latin typeface="Arial Black" pitchFamily="34" charset="0"/>
              </a:rPr>
              <a:t>of outlets are modeled </a:t>
            </a:r>
            <a:r>
              <a:rPr lang="en-US" sz="1800" b="1" dirty="0" smtClean="0">
                <a:solidFill>
                  <a:schemeClr val="bg2">
                    <a:lumMod val="50000"/>
                  </a:schemeClr>
                </a:solidFill>
                <a:latin typeface="Arial Black" pitchFamily="34" charset="0"/>
              </a:rPr>
              <a:t>taking into account the geo-spatial influence of competing outlets  </a:t>
            </a:r>
            <a:endParaRPr lang="en-US" sz="1800" b="1" dirty="0">
              <a:solidFill>
                <a:schemeClr val="bg2">
                  <a:lumMod val="50000"/>
                </a:schemeClr>
              </a:solidFill>
              <a:latin typeface="Arial Black" pitchFamily="34" charset="0"/>
            </a:endParaRPr>
          </a:p>
        </p:txBody>
      </p:sp>
      <p:sp>
        <p:nvSpPr>
          <p:cNvPr id="21" name="AutoShape 8"/>
          <p:cNvSpPr>
            <a:spLocks noChangeArrowheads="1"/>
          </p:cNvSpPr>
          <p:nvPr/>
        </p:nvSpPr>
        <p:spPr bwMode="auto">
          <a:xfrm>
            <a:off x="7848602" y="1295399"/>
            <a:ext cx="606425" cy="596901"/>
          </a:xfrm>
          <a:prstGeom prst="downArrow">
            <a:avLst>
              <a:gd name="adj1" fmla="val 50000"/>
              <a:gd name="adj2" fmla="val 50005"/>
            </a:avLst>
          </a:prstGeom>
          <a:solidFill>
            <a:schemeClr val="tx1"/>
          </a:solidFill>
          <a:ln w="12700">
            <a:solidFill>
              <a:schemeClr val="tx1"/>
            </a:solidFill>
            <a:miter lim="800000"/>
            <a:headEnd/>
            <a:tailEnd/>
          </a:ln>
          <a:effectLst/>
        </p:spPr>
        <p:txBody>
          <a:bodyPr wrap="none" anchor="ctr"/>
          <a:lstStyle/>
          <a:p>
            <a:endParaRPr lang="es-CO"/>
          </a:p>
        </p:txBody>
      </p:sp>
      <p:sp>
        <p:nvSpPr>
          <p:cNvPr id="22" name="Rectangle 4"/>
          <p:cNvSpPr>
            <a:spLocks noChangeArrowheads="1"/>
          </p:cNvSpPr>
          <p:nvPr/>
        </p:nvSpPr>
        <p:spPr bwMode="auto">
          <a:xfrm>
            <a:off x="4572002" y="1924125"/>
            <a:ext cx="1402557" cy="3586239"/>
          </a:xfrm>
          <a:prstGeom prst="rect">
            <a:avLst/>
          </a:prstGeom>
          <a:noFill/>
          <a:ln w="9525">
            <a:noFill/>
            <a:miter lim="800000"/>
            <a:headEnd/>
            <a:tailEnd/>
          </a:ln>
          <a:effectLst>
            <a:outerShdw dist="17961" dir="2700000" algn="ctr" rotWithShape="0">
              <a:schemeClr val="bg1"/>
            </a:outerShdw>
          </a:effectLst>
        </p:spPr>
        <p:txBody>
          <a:bodyPr wrap="square" lIns="92075" tIns="46038" rIns="92075" bIns="46038">
            <a:spAutoFit/>
          </a:bodyPr>
          <a:lstStyle/>
          <a:p>
            <a:pPr algn="ctr">
              <a:spcBef>
                <a:spcPct val="50000"/>
              </a:spcBef>
            </a:pPr>
            <a:r>
              <a:rPr lang="en-US" sz="1400" u="sng" dirty="0" smtClean="0">
                <a:solidFill>
                  <a:schemeClr val="tx2"/>
                </a:solidFill>
                <a:latin typeface="Arial" pitchFamily="34" charset="0"/>
                <a:cs typeface="Arial" pitchFamily="34" charset="0"/>
              </a:rPr>
              <a:t>Price</a:t>
            </a:r>
            <a:endParaRPr lang="en-US" sz="1400" u="sng" dirty="0">
              <a:solidFill>
                <a:schemeClr val="tx1"/>
              </a:solidFill>
              <a:latin typeface="Arial" pitchFamily="34" charset="0"/>
              <a:cs typeface="Arial" pitchFamily="34" charset="0"/>
            </a:endParaRPr>
          </a:p>
          <a:p>
            <a:pPr algn="ctr">
              <a:spcBef>
                <a:spcPct val="50000"/>
              </a:spcBef>
            </a:pPr>
            <a:endParaRPr lang="en-US" sz="1400" dirty="0">
              <a:solidFill>
                <a:schemeClr val="tx1"/>
              </a:solidFill>
              <a:latin typeface="Arial" pitchFamily="34" charset="0"/>
              <a:cs typeface="Arial" pitchFamily="34" charset="0"/>
            </a:endParaRPr>
          </a:p>
          <a:p>
            <a:pPr algn="ctr">
              <a:spcBef>
                <a:spcPct val="50000"/>
              </a:spcBef>
            </a:pPr>
            <a:r>
              <a:rPr lang="en-US" sz="1400" dirty="0" smtClean="0">
                <a:solidFill>
                  <a:schemeClr val="tx2"/>
                </a:solidFill>
                <a:latin typeface="Arial" pitchFamily="34" charset="0"/>
                <a:cs typeface="Arial" pitchFamily="34" charset="0"/>
              </a:rPr>
              <a:t>Demand</a:t>
            </a:r>
          </a:p>
          <a:p>
            <a:pPr algn="ctr">
              <a:spcBef>
                <a:spcPct val="50000"/>
              </a:spcBef>
            </a:pPr>
            <a:r>
              <a:rPr lang="en-US" sz="1400" dirty="0" smtClean="0">
                <a:solidFill>
                  <a:schemeClr val="tx2"/>
                </a:solidFill>
                <a:latin typeface="Arial" pitchFamily="34" charset="0"/>
                <a:cs typeface="Arial" pitchFamily="34" charset="0"/>
              </a:rPr>
              <a:t>Traffic</a:t>
            </a:r>
          </a:p>
          <a:p>
            <a:pPr algn="ctr">
              <a:spcBef>
                <a:spcPct val="50000"/>
              </a:spcBef>
            </a:pPr>
            <a:r>
              <a:rPr lang="en-US" sz="1400" dirty="0" smtClean="0">
                <a:solidFill>
                  <a:schemeClr val="tx2"/>
                </a:solidFill>
                <a:latin typeface="Arial" pitchFamily="34" charset="0"/>
                <a:cs typeface="Arial" pitchFamily="34" charset="0"/>
              </a:rPr>
              <a:t>Investment</a:t>
            </a:r>
          </a:p>
          <a:p>
            <a:pPr algn="ctr">
              <a:spcBef>
                <a:spcPct val="50000"/>
              </a:spcBef>
            </a:pPr>
            <a:r>
              <a:rPr lang="en-US" sz="1400" dirty="0" smtClean="0">
                <a:solidFill>
                  <a:schemeClr val="tx2"/>
                </a:solidFill>
                <a:latin typeface="Arial" pitchFamily="34" charset="0"/>
                <a:cs typeface="Arial" pitchFamily="34" charset="0"/>
              </a:rPr>
              <a:t>Brand</a:t>
            </a:r>
            <a:endParaRPr lang="en-US" sz="1400" dirty="0">
              <a:solidFill>
                <a:schemeClr val="tx2"/>
              </a:solidFill>
              <a:latin typeface="Arial" pitchFamily="34" charset="0"/>
              <a:cs typeface="Arial" pitchFamily="34" charset="0"/>
            </a:endParaRPr>
          </a:p>
          <a:p>
            <a:pPr algn="ctr">
              <a:spcBef>
                <a:spcPct val="50000"/>
              </a:spcBef>
            </a:pPr>
            <a:r>
              <a:rPr lang="en-US" sz="1400" b="1" dirty="0" smtClean="0">
                <a:solidFill>
                  <a:schemeClr val="bg2">
                    <a:lumMod val="50000"/>
                  </a:schemeClr>
                </a:solidFill>
                <a:effectLst>
                  <a:outerShdw blurRad="38100" dist="38100" dir="2700000" algn="tl">
                    <a:srgbClr val="000000">
                      <a:alpha val="43137"/>
                    </a:srgbClr>
                  </a:outerShdw>
                </a:effectLst>
                <a:latin typeface="Arial" pitchFamily="34" charset="0"/>
                <a:cs typeface="Arial" pitchFamily="34" charset="0"/>
              </a:rPr>
              <a:t>Price</a:t>
            </a:r>
          </a:p>
          <a:p>
            <a:pPr algn="ctr">
              <a:spcBef>
                <a:spcPct val="50000"/>
              </a:spcBef>
            </a:pPr>
            <a:endParaRPr lang="en-US" sz="1400" dirty="0" smtClean="0">
              <a:solidFill>
                <a:schemeClr val="tx2"/>
              </a:solidFill>
              <a:latin typeface="Arial" pitchFamily="34" charset="0"/>
              <a:cs typeface="Arial" pitchFamily="34" charset="0"/>
            </a:endParaRPr>
          </a:p>
          <a:p>
            <a:pPr algn="ctr">
              <a:spcBef>
                <a:spcPct val="50000"/>
              </a:spcBef>
            </a:pPr>
            <a:endParaRPr lang="en-US" sz="1400" dirty="0">
              <a:solidFill>
                <a:schemeClr val="tx2"/>
              </a:solidFill>
              <a:latin typeface="Arial" pitchFamily="34" charset="0"/>
              <a:cs typeface="Arial" pitchFamily="34" charset="0"/>
            </a:endParaRPr>
          </a:p>
          <a:p>
            <a:pPr algn="ctr">
              <a:spcBef>
                <a:spcPct val="50000"/>
              </a:spcBef>
            </a:pPr>
            <a:endParaRPr lang="en-US" sz="1400" dirty="0">
              <a:solidFill>
                <a:schemeClr val="accent6">
                  <a:lumMod val="75000"/>
                </a:schemeClr>
              </a:solidFill>
              <a:latin typeface="Arial" pitchFamily="34" charset="0"/>
              <a:cs typeface="Arial" pitchFamily="34" charset="0"/>
            </a:endParaRPr>
          </a:p>
          <a:p>
            <a:pPr algn="ctr">
              <a:spcBef>
                <a:spcPct val="50000"/>
              </a:spcBef>
            </a:pPr>
            <a:r>
              <a:rPr lang="en-US" sz="1600" b="1" dirty="0" smtClean="0">
                <a:latin typeface="Arial" pitchFamily="34" charset="0"/>
                <a:cs typeface="Arial" pitchFamily="34" charset="0"/>
              </a:rPr>
              <a:t>115,000</a:t>
            </a:r>
            <a:endParaRPr lang="en-US" sz="1600" b="1" dirty="0">
              <a:latin typeface="Arial" pitchFamily="34" charset="0"/>
              <a:cs typeface="Arial" pitchFamily="34" charset="0"/>
            </a:endParaRPr>
          </a:p>
        </p:txBody>
      </p:sp>
    </p:spTree>
    <p:extLst>
      <p:ext uri="{BB962C8B-B14F-4D97-AF65-F5344CB8AC3E}">
        <p14:creationId xmlns:p14="http://schemas.microsoft.com/office/powerpoint/2010/main" val="11730946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962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962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963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9630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9630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Slide Projector"/>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292" grpId="0" autoUpdateAnimBg="0"/>
      <p:bldP spid="396299" grpId="0" autoUpdateAnimBg="0"/>
      <p:bldP spid="396300" grpId="0" autoUpdateAnimBg="0"/>
      <p:bldP spid="396301" grpId="0" autoUpdateAnimBg="0"/>
      <p:bldP spid="396302" grpId="0" autoUpdateAnimBg="0"/>
      <p:bldP spid="22"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1295400"/>
            <a:ext cx="7348163" cy="4964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64526" y="163182"/>
            <a:ext cx="8503275" cy="536972"/>
          </a:xfrm>
        </p:spPr>
        <p:txBody>
          <a:bodyPr/>
          <a:lstStyle/>
          <a:p>
            <a:r>
              <a:rPr lang="en-US" dirty="0" smtClean="0"/>
              <a:t>Trade area analysis</a:t>
            </a:r>
            <a:endParaRPr lang="en-US" dirty="0"/>
          </a:p>
        </p:txBody>
      </p:sp>
      <p:grpSp>
        <p:nvGrpSpPr>
          <p:cNvPr id="17" name="Group 16"/>
          <p:cNvGrpSpPr/>
          <p:nvPr/>
        </p:nvGrpSpPr>
        <p:grpSpPr>
          <a:xfrm>
            <a:off x="66855" y="3181752"/>
            <a:ext cx="1618768" cy="2051898"/>
            <a:chOff x="89140" y="3099334"/>
            <a:chExt cx="2158357" cy="2735865"/>
          </a:xfrm>
        </p:grpSpPr>
        <p:cxnSp>
          <p:nvCxnSpPr>
            <p:cNvPr id="13" name="Straight Arrow Connector 12"/>
            <p:cNvCxnSpPr/>
            <p:nvPr/>
          </p:nvCxnSpPr>
          <p:spPr>
            <a:xfrm flipV="1">
              <a:off x="919210" y="3099334"/>
              <a:ext cx="1328287" cy="413886"/>
            </a:xfrm>
            <a:prstGeom prst="straightConnector1">
              <a:avLst/>
            </a:prstGeom>
            <a:ln w="508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9140" y="3496097"/>
              <a:ext cx="1494212" cy="2339102"/>
            </a:xfrm>
            <a:prstGeom prst="rect">
              <a:avLst/>
            </a:prstGeom>
            <a:solidFill>
              <a:srgbClr val="A9A684"/>
            </a:solidFill>
          </p:spPr>
          <p:txBody>
            <a:bodyPr wrap="square" rtlCol="0">
              <a:spAutoFit/>
            </a:bodyPr>
            <a:lstStyle/>
            <a:p>
              <a:pPr algn="ctr"/>
              <a:r>
                <a:rPr lang="en-US" sz="1350" dirty="0">
                  <a:solidFill>
                    <a:schemeClr val="tx2">
                      <a:lumMod val="75000"/>
                    </a:schemeClr>
                  </a:solidFill>
                </a:rPr>
                <a:t>Benchmark volumes quantify the contribution of the variables in the Retail Value Chain </a:t>
              </a:r>
            </a:p>
          </p:txBody>
        </p:sp>
      </p:grpSp>
      <p:grpSp>
        <p:nvGrpSpPr>
          <p:cNvPr id="18" name="Group 17"/>
          <p:cNvGrpSpPr/>
          <p:nvPr/>
        </p:nvGrpSpPr>
        <p:grpSpPr>
          <a:xfrm>
            <a:off x="6686669" y="2362200"/>
            <a:ext cx="2381133" cy="1763976"/>
            <a:chOff x="8915556" y="2656637"/>
            <a:chExt cx="3174844" cy="2351968"/>
          </a:xfrm>
        </p:grpSpPr>
        <p:cxnSp>
          <p:nvCxnSpPr>
            <p:cNvPr id="7" name="Straight Arrow Connector 6"/>
            <p:cNvCxnSpPr/>
            <p:nvPr/>
          </p:nvCxnSpPr>
          <p:spPr>
            <a:xfrm flipH="1">
              <a:off x="8915556" y="4291914"/>
              <a:ext cx="1835863" cy="716691"/>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751419" y="2656637"/>
              <a:ext cx="1338981" cy="2062102"/>
            </a:xfrm>
            <a:prstGeom prst="rect">
              <a:avLst/>
            </a:prstGeom>
            <a:solidFill>
              <a:srgbClr val="A9A684"/>
            </a:solidFill>
          </p:spPr>
          <p:txBody>
            <a:bodyPr wrap="square" rtlCol="0">
              <a:spAutoFit/>
            </a:bodyPr>
            <a:lstStyle/>
            <a:p>
              <a:pPr algn="ctr"/>
              <a:r>
                <a:rPr lang="en-US" sz="1350" dirty="0">
                  <a:solidFill>
                    <a:schemeClr val="tx2">
                      <a:lumMod val="75000"/>
                    </a:schemeClr>
                  </a:solidFill>
                </a:rPr>
                <a:t>Variable Scores describe outlet’s  strength and weaknesses</a:t>
              </a:r>
            </a:p>
          </p:txBody>
        </p:sp>
      </p:grpSp>
    </p:spTree>
    <p:extLst>
      <p:ext uri="{BB962C8B-B14F-4D97-AF65-F5344CB8AC3E}">
        <p14:creationId xmlns:p14="http://schemas.microsoft.com/office/powerpoint/2010/main" val="13003902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7381"/>
            <a:ext cx="7467600" cy="715963"/>
          </a:xfrm>
        </p:spPr>
        <p:txBody>
          <a:bodyPr/>
          <a:lstStyle/>
          <a:p>
            <a:r>
              <a:rPr lang="en-US" dirty="0" smtClean="0"/>
              <a:t>Identification of operational opportunities</a:t>
            </a:r>
            <a:endParaRPr lang="en-US" dirty="0"/>
          </a:p>
        </p:txBody>
      </p:sp>
      <p:sp>
        <p:nvSpPr>
          <p:cNvPr id="6" name="TextBox 5"/>
          <p:cNvSpPr txBox="1"/>
          <p:nvPr/>
        </p:nvSpPr>
        <p:spPr>
          <a:xfrm>
            <a:off x="4437699" y="2310195"/>
            <a:ext cx="4614862" cy="1754326"/>
          </a:xfrm>
          <a:prstGeom prst="rect">
            <a:avLst/>
          </a:prstGeom>
          <a:solidFill>
            <a:srgbClr val="A9A684"/>
          </a:solidFill>
        </p:spPr>
        <p:txBody>
          <a:bodyPr wrap="square" rtlCol="0">
            <a:spAutoFit/>
          </a:bodyPr>
          <a:lstStyle/>
          <a:p>
            <a:pPr marL="214313" indent="-214313">
              <a:buFont typeface="Wingdings" panose="05000000000000000000" pitchFamily="2" charset="2"/>
              <a:buChar char="v"/>
            </a:pPr>
            <a:r>
              <a:rPr lang="en-US" sz="1350" dirty="0">
                <a:solidFill>
                  <a:schemeClr val="tx2">
                    <a:lumMod val="75000"/>
                  </a:schemeClr>
                </a:solidFill>
              </a:rPr>
              <a:t>Gasoline Evaluation;</a:t>
            </a:r>
          </a:p>
          <a:p>
            <a:pPr marL="557213" lvl="1" indent="-214313">
              <a:buFont typeface="Arial" panose="020B0604020202020204" pitchFamily="34" charset="0"/>
              <a:buChar char="•"/>
            </a:pPr>
            <a:r>
              <a:rPr lang="en-US" sz="1350" dirty="0">
                <a:solidFill>
                  <a:schemeClr val="tx2">
                    <a:lumMod val="75000"/>
                  </a:schemeClr>
                </a:solidFill>
              </a:rPr>
              <a:t>Good location</a:t>
            </a:r>
          </a:p>
          <a:p>
            <a:pPr marL="557213" lvl="1" indent="-214313">
              <a:buFont typeface="Arial" panose="020B0604020202020204" pitchFamily="34" charset="0"/>
              <a:buChar char="•"/>
            </a:pPr>
            <a:r>
              <a:rPr lang="en-US" sz="1350" dirty="0">
                <a:solidFill>
                  <a:schemeClr val="tx2">
                    <a:lumMod val="75000"/>
                  </a:schemeClr>
                </a:solidFill>
              </a:rPr>
              <a:t>Facilities better than it’s immediate trade area</a:t>
            </a:r>
          </a:p>
          <a:p>
            <a:pPr marL="557213" lvl="1" indent="-214313">
              <a:buFont typeface="Arial" panose="020B0604020202020204" pitchFamily="34" charset="0"/>
              <a:buChar char="•"/>
            </a:pPr>
            <a:r>
              <a:rPr lang="en-US" sz="1350" dirty="0">
                <a:solidFill>
                  <a:schemeClr val="tx2">
                    <a:lumMod val="75000"/>
                  </a:schemeClr>
                </a:solidFill>
              </a:rPr>
              <a:t>However, operator shows a well below average performance</a:t>
            </a:r>
          </a:p>
          <a:p>
            <a:pPr marL="214313" indent="-214313">
              <a:buFont typeface="Wingdings" panose="05000000000000000000" pitchFamily="2" charset="2"/>
              <a:buChar char="v"/>
            </a:pPr>
            <a:r>
              <a:rPr lang="en-US" sz="1350" dirty="0">
                <a:solidFill>
                  <a:schemeClr val="tx2">
                    <a:lumMod val="75000"/>
                  </a:schemeClr>
                </a:solidFill>
              </a:rPr>
              <a:t>Recommendation</a:t>
            </a:r>
          </a:p>
          <a:p>
            <a:pPr marL="557213" lvl="1" indent="-214313">
              <a:buFont typeface="Arial" panose="020B0604020202020204" pitchFamily="34" charset="0"/>
              <a:buChar char="•"/>
            </a:pPr>
            <a:r>
              <a:rPr lang="en-US" sz="1350" dirty="0">
                <a:solidFill>
                  <a:schemeClr val="tx2">
                    <a:lumMod val="75000"/>
                  </a:schemeClr>
                </a:solidFill>
              </a:rPr>
              <a:t>Operational couching or substitution</a:t>
            </a:r>
          </a:p>
          <a:p>
            <a:pPr marL="557213" lvl="1" indent="-214313">
              <a:buFont typeface="Arial" panose="020B0604020202020204" pitchFamily="34" charset="0"/>
              <a:buChar char="•"/>
            </a:pPr>
            <a:endParaRPr lang="en-US" sz="1350" dirty="0">
              <a:solidFill>
                <a:schemeClr val="tx2">
                  <a:lumMod val="75000"/>
                </a:schemeClr>
              </a:solidFill>
            </a:endParaRPr>
          </a:p>
        </p:txBody>
      </p:sp>
      <p:pic>
        <p:nvPicPr>
          <p:cNvPr id="8" name="Content Placeholder 7"/>
          <p:cNvPicPr>
            <a:picLocks noGrp="1" noChangeAspect="1"/>
          </p:cNvPicPr>
          <p:nvPr>
            <p:ph idx="1"/>
          </p:nvPr>
        </p:nvPicPr>
        <p:blipFill>
          <a:blip r:embed="rId2"/>
          <a:stretch>
            <a:fillRect/>
          </a:stretch>
        </p:blipFill>
        <p:spPr>
          <a:xfrm>
            <a:off x="169483" y="1947335"/>
            <a:ext cx="4182237" cy="3394472"/>
          </a:xfrm>
          <a:prstGeom prst="rect">
            <a:avLst/>
          </a:prstGeom>
        </p:spPr>
      </p:pic>
      <p:sp>
        <p:nvSpPr>
          <p:cNvPr id="9" name="Oval 8"/>
          <p:cNvSpPr/>
          <p:nvPr/>
        </p:nvSpPr>
        <p:spPr>
          <a:xfrm>
            <a:off x="1295401" y="2929137"/>
            <a:ext cx="567266" cy="1430867"/>
          </a:xfrm>
          <a:prstGeom prst="ellipse">
            <a:avLst/>
          </a:prstGeom>
          <a:solidFill>
            <a:schemeClr val="accent2">
              <a:alpha val="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7630773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idx="1"/>
          </p:nvPr>
        </p:nvPicPr>
        <p:blipFill>
          <a:blip r:embed="rId2"/>
          <a:stretch>
            <a:fillRect/>
          </a:stretch>
        </p:blipFill>
        <p:spPr>
          <a:xfrm>
            <a:off x="4670648" y="2335529"/>
            <a:ext cx="4320971" cy="3246120"/>
          </a:xfrm>
          <a:prstGeom prst="rect">
            <a:avLst/>
          </a:prstGeom>
        </p:spPr>
      </p:pic>
      <p:sp>
        <p:nvSpPr>
          <p:cNvPr id="2" name="Title 1"/>
          <p:cNvSpPr>
            <a:spLocks noGrp="1"/>
          </p:cNvSpPr>
          <p:nvPr>
            <p:ph type="title"/>
          </p:nvPr>
        </p:nvSpPr>
        <p:spPr/>
        <p:txBody>
          <a:bodyPr/>
          <a:lstStyle/>
          <a:p>
            <a:pPr algn="r"/>
            <a:r>
              <a:rPr lang="en-US" dirty="0"/>
              <a:t>Provides tools for Network optimization</a:t>
            </a:r>
          </a:p>
        </p:txBody>
      </p:sp>
      <p:grpSp>
        <p:nvGrpSpPr>
          <p:cNvPr id="14" name="Group 13"/>
          <p:cNvGrpSpPr/>
          <p:nvPr/>
        </p:nvGrpSpPr>
        <p:grpSpPr>
          <a:xfrm>
            <a:off x="84683" y="1759903"/>
            <a:ext cx="5759859" cy="3120709"/>
            <a:chOff x="3288176" y="1504665"/>
            <a:chExt cx="8679180" cy="3938450"/>
          </a:xfrm>
        </p:grpSpPr>
        <p:pic>
          <p:nvPicPr>
            <p:cNvPr id="13" name="Picture 12"/>
            <p:cNvPicPr>
              <a:picLocks noChangeAspect="1"/>
            </p:cNvPicPr>
            <p:nvPr/>
          </p:nvPicPr>
          <p:blipFill>
            <a:blip r:embed="rId3"/>
            <a:stretch>
              <a:fillRect/>
            </a:stretch>
          </p:blipFill>
          <p:spPr>
            <a:xfrm>
              <a:off x="3288176" y="1504665"/>
              <a:ext cx="8679180" cy="3938450"/>
            </a:xfrm>
            <a:prstGeom prst="rect">
              <a:avLst/>
            </a:prstGeom>
          </p:spPr>
        </p:pic>
        <p:sp>
          <p:nvSpPr>
            <p:cNvPr id="9" name="TextBox 8"/>
            <p:cNvSpPr txBox="1"/>
            <p:nvPr/>
          </p:nvSpPr>
          <p:spPr>
            <a:xfrm>
              <a:off x="4435427" y="3866178"/>
              <a:ext cx="1595676" cy="582638"/>
            </a:xfrm>
            <a:prstGeom prst="rect">
              <a:avLst/>
            </a:prstGeom>
            <a:noFill/>
          </p:spPr>
          <p:txBody>
            <a:bodyPr wrap="square" rtlCol="0">
              <a:spAutoFit/>
            </a:bodyPr>
            <a:lstStyle/>
            <a:p>
              <a:r>
                <a:rPr lang="en-US" sz="1200" b="1" dirty="0">
                  <a:solidFill>
                    <a:schemeClr val="bg2">
                      <a:lumMod val="50000"/>
                    </a:schemeClr>
                  </a:solidFill>
                </a:rPr>
                <a:t>Divestment Candidates</a:t>
              </a:r>
            </a:p>
          </p:txBody>
        </p:sp>
        <p:sp>
          <p:nvSpPr>
            <p:cNvPr id="8" name="TextBox 7"/>
            <p:cNvSpPr txBox="1"/>
            <p:nvPr/>
          </p:nvSpPr>
          <p:spPr>
            <a:xfrm>
              <a:off x="10041779" y="2919546"/>
              <a:ext cx="857739" cy="349583"/>
            </a:xfrm>
            <a:prstGeom prst="rect">
              <a:avLst/>
            </a:prstGeom>
            <a:noFill/>
          </p:spPr>
          <p:txBody>
            <a:bodyPr wrap="square" rtlCol="0">
              <a:spAutoFit/>
            </a:bodyPr>
            <a:lstStyle/>
            <a:p>
              <a:r>
                <a:rPr lang="en-US" sz="1200" b="1" dirty="0">
                  <a:solidFill>
                    <a:schemeClr val="bg2">
                      <a:lumMod val="50000"/>
                    </a:schemeClr>
                  </a:solidFill>
                </a:rPr>
                <a:t>Stars</a:t>
              </a:r>
            </a:p>
          </p:txBody>
        </p:sp>
        <p:sp>
          <p:nvSpPr>
            <p:cNvPr id="7" name="TextBox 6"/>
            <p:cNvSpPr txBox="1"/>
            <p:nvPr/>
          </p:nvSpPr>
          <p:spPr>
            <a:xfrm>
              <a:off x="9520451" y="3749652"/>
              <a:ext cx="2045031" cy="815694"/>
            </a:xfrm>
            <a:prstGeom prst="rect">
              <a:avLst/>
            </a:prstGeom>
            <a:noFill/>
          </p:spPr>
          <p:txBody>
            <a:bodyPr wrap="square" rtlCol="0">
              <a:spAutoFit/>
            </a:bodyPr>
            <a:lstStyle/>
            <a:p>
              <a:r>
                <a:rPr lang="en-US" sz="1200" b="1" dirty="0">
                  <a:solidFill>
                    <a:schemeClr val="bg2">
                      <a:lumMod val="50000"/>
                    </a:schemeClr>
                  </a:solidFill>
                </a:rPr>
                <a:t>Low Performers but with High potential</a:t>
              </a:r>
            </a:p>
          </p:txBody>
        </p:sp>
        <p:sp>
          <p:nvSpPr>
            <p:cNvPr id="10" name="TextBox 9"/>
            <p:cNvSpPr txBox="1"/>
            <p:nvPr/>
          </p:nvSpPr>
          <p:spPr>
            <a:xfrm>
              <a:off x="4538429" y="2642793"/>
              <a:ext cx="1746261" cy="815694"/>
            </a:xfrm>
            <a:prstGeom prst="rect">
              <a:avLst/>
            </a:prstGeom>
            <a:noFill/>
          </p:spPr>
          <p:txBody>
            <a:bodyPr wrap="square" rtlCol="0">
              <a:spAutoFit/>
            </a:bodyPr>
            <a:lstStyle/>
            <a:p>
              <a:r>
                <a:rPr lang="en-US" sz="1200" b="1" dirty="0">
                  <a:solidFill>
                    <a:schemeClr val="bg2">
                      <a:lumMod val="50000"/>
                    </a:schemeClr>
                  </a:solidFill>
                </a:rPr>
                <a:t>Good operators in bad locations</a:t>
              </a:r>
            </a:p>
          </p:txBody>
        </p:sp>
      </p:grpSp>
    </p:spTree>
    <p:extLst>
      <p:ext uri="{BB962C8B-B14F-4D97-AF65-F5344CB8AC3E}">
        <p14:creationId xmlns:p14="http://schemas.microsoft.com/office/powerpoint/2010/main" val="38238652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Content Placeholder 23"/>
          <p:cNvPicPr>
            <a:picLocks noGrp="1" noChangeAspect="1"/>
          </p:cNvPicPr>
          <p:nvPr>
            <p:ph idx="1"/>
          </p:nvPr>
        </p:nvPicPr>
        <p:blipFill>
          <a:blip r:embed="rId2"/>
          <a:stretch>
            <a:fillRect/>
          </a:stretch>
        </p:blipFill>
        <p:spPr>
          <a:xfrm>
            <a:off x="149082" y="1905000"/>
            <a:ext cx="5212486" cy="3360831"/>
          </a:xfrm>
          <a:prstGeom prst="rect">
            <a:avLst/>
          </a:prstGeom>
        </p:spPr>
      </p:pic>
      <p:sp>
        <p:nvSpPr>
          <p:cNvPr id="2" name="Title 1"/>
          <p:cNvSpPr>
            <a:spLocks noGrp="1"/>
          </p:cNvSpPr>
          <p:nvPr>
            <p:ph type="title"/>
          </p:nvPr>
        </p:nvSpPr>
        <p:spPr>
          <a:xfrm>
            <a:off x="762000" y="63758"/>
            <a:ext cx="7391400" cy="715963"/>
          </a:xfrm>
        </p:spPr>
        <p:txBody>
          <a:bodyPr/>
          <a:lstStyle/>
          <a:p>
            <a:r>
              <a:rPr lang="en-US" sz="2800" dirty="0"/>
              <a:t>Proactive search </a:t>
            </a:r>
            <a:r>
              <a:rPr lang="en-US" sz="2800" dirty="0" smtClean="0"/>
              <a:t>of New Locations</a:t>
            </a:r>
            <a:endParaRPr lang="en-US" sz="2800" dirty="0"/>
          </a:p>
        </p:txBody>
      </p:sp>
      <p:grpSp>
        <p:nvGrpSpPr>
          <p:cNvPr id="18" name="Group 17"/>
          <p:cNvGrpSpPr/>
          <p:nvPr/>
        </p:nvGrpSpPr>
        <p:grpSpPr>
          <a:xfrm>
            <a:off x="2755325" y="4986389"/>
            <a:ext cx="6231724" cy="764042"/>
            <a:chOff x="2358836" y="5027260"/>
            <a:chExt cx="9647706" cy="944861"/>
          </a:xfrm>
        </p:grpSpPr>
        <p:pic>
          <p:nvPicPr>
            <p:cNvPr id="19" name="Picture 18"/>
            <p:cNvPicPr>
              <a:picLocks noChangeAspect="1"/>
            </p:cNvPicPr>
            <p:nvPr/>
          </p:nvPicPr>
          <p:blipFill>
            <a:blip r:embed="rId3"/>
            <a:stretch>
              <a:fillRect/>
            </a:stretch>
          </p:blipFill>
          <p:spPr>
            <a:xfrm>
              <a:off x="2358836" y="5027260"/>
              <a:ext cx="8258691" cy="829774"/>
            </a:xfrm>
            <a:prstGeom prst="rect">
              <a:avLst/>
            </a:prstGeom>
          </p:spPr>
        </p:pic>
        <p:sp>
          <p:nvSpPr>
            <p:cNvPr id="20" name="TextBox 19"/>
            <p:cNvSpPr txBox="1"/>
            <p:nvPr/>
          </p:nvSpPr>
          <p:spPr>
            <a:xfrm>
              <a:off x="8088157" y="5401198"/>
              <a:ext cx="3918385" cy="570923"/>
            </a:xfrm>
            <a:prstGeom prst="rect">
              <a:avLst/>
            </a:prstGeom>
            <a:solidFill>
              <a:schemeClr val="bg2">
                <a:lumMod val="75000"/>
              </a:schemeClr>
            </a:solidFill>
          </p:spPr>
          <p:txBody>
            <a:bodyPr wrap="square" rtlCol="0">
              <a:spAutoFit/>
            </a:bodyPr>
            <a:lstStyle/>
            <a:p>
              <a:r>
                <a:rPr lang="en-US" sz="1200" dirty="0">
                  <a:solidFill>
                    <a:schemeClr val="tx2">
                      <a:lumMod val="75000"/>
                    </a:schemeClr>
                  </a:solidFill>
                </a:rPr>
                <a:t>How about the C-Store performance?</a:t>
              </a:r>
            </a:p>
          </p:txBody>
        </p:sp>
        <p:sp>
          <p:nvSpPr>
            <p:cNvPr id="21" name="Oval 20"/>
            <p:cNvSpPr/>
            <p:nvPr/>
          </p:nvSpPr>
          <p:spPr>
            <a:xfrm>
              <a:off x="6220178" y="5205219"/>
              <a:ext cx="357415" cy="141480"/>
            </a:xfrm>
            <a:prstGeom prst="ellipse">
              <a:avLst/>
            </a:prstGeom>
            <a:solidFill>
              <a:schemeClr val="accent1">
                <a:alpha val="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2" name="Straight Arrow Connector 21"/>
            <p:cNvCxnSpPr>
              <a:stCxn id="20" idx="1"/>
              <a:endCxn id="21" idx="5"/>
            </p:cNvCxnSpPr>
            <p:nvPr/>
          </p:nvCxnSpPr>
          <p:spPr>
            <a:xfrm flipH="1" flipV="1">
              <a:off x="6525250" y="5325980"/>
              <a:ext cx="1562906" cy="360680"/>
            </a:xfrm>
            <a:prstGeom prst="straightConnector1">
              <a:avLst/>
            </a:prstGeom>
            <a:ln w="317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1755272" y="2359917"/>
            <a:ext cx="7069412" cy="2807447"/>
            <a:chOff x="2340362" y="2003552"/>
            <a:chExt cx="9425883" cy="3743263"/>
          </a:xfrm>
        </p:grpSpPr>
        <p:pic>
          <p:nvPicPr>
            <p:cNvPr id="6" name="Content Placeholder 19"/>
            <p:cNvPicPr>
              <a:picLocks noChangeAspect="1"/>
            </p:cNvPicPr>
            <p:nvPr/>
          </p:nvPicPr>
          <p:blipFill>
            <a:blip r:embed="rId4"/>
            <a:stretch>
              <a:fillRect/>
            </a:stretch>
          </p:blipFill>
          <p:spPr>
            <a:xfrm>
              <a:off x="3635071" y="2003552"/>
              <a:ext cx="8131174" cy="3456226"/>
            </a:xfrm>
            <a:prstGeom prst="rect">
              <a:avLst/>
            </a:prstGeom>
          </p:spPr>
        </p:pic>
        <p:sp>
          <p:nvSpPr>
            <p:cNvPr id="26" name="Oval 25"/>
            <p:cNvSpPr/>
            <p:nvPr/>
          </p:nvSpPr>
          <p:spPr>
            <a:xfrm>
              <a:off x="2340362" y="5394026"/>
              <a:ext cx="481068" cy="352789"/>
            </a:xfrm>
            <a:prstGeom prst="ellipse">
              <a:avLst/>
            </a:prstGeom>
            <a:solidFill>
              <a:schemeClr val="accent1">
                <a:alpha val="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28" name="Straight Arrow Connector 27"/>
            <p:cNvCxnSpPr>
              <a:stCxn id="26" idx="7"/>
            </p:cNvCxnSpPr>
            <p:nvPr/>
          </p:nvCxnSpPr>
          <p:spPr>
            <a:xfrm flipV="1">
              <a:off x="2750979" y="2269174"/>
              <a:ext cx="1567468" cy="3176517"/>
            </a:xfrm>
            <a:prstGeom prst="straightConnector1">
              <a:avLst/>
            </a:prstGeom>
            <a:ln w="25400">
              <a:solidFill>
                <a:schemeClr val="tx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4517472" y="1927778"/>
            <a:ext cx="2572630" cy="723556"/>
            <a:chOff x="4696196" y="604080"/>
            <a:chExt cx="4218918" cy="1848783"/>
          </a:xfrm>
        </p:grpSpPr>
        <p:cxnSp>
          <p:nvCxnSpPr>
            <p:cNvPr id="8" name="Straight Arrow Connector 7"/>
            <p:cNvCxnSpPr/>
            <p:nvPr/>
          </p:nvCxnSpPr>
          <p:spPr>
            <a:xfrm flipH="1">
              <a:off x="5195087" y="1257510"/>
              <a:ext cx="1296083" cy="860048"/>
            </a:xfrm>
            <a:prstGeom prst="straightConnector1">
              <a:avLst/>
            </a:prstGeom>
            <a:ln w="28575">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236892" y="604080"/>
              <a:ext cx="2678222" cy="707770"/>
            </a:xfrm>
            <a:prstGeom prst="rect">
              <a:avLst/>
            </a:prstGeom>
            <a:solidFill>
              <a:srgbClr val="A9A684"/>
            </a:solidFill>
          </p:spPr>
          <p:txBody>
            <a:bodyPr wrap="square" rtlCol="0">
              <a:spAutoFit/>
            </a:bodyPr>
            <a:lstStyle/>
            <a:p>
              <a:r>
                <a:rPr lang="en-US" sz="1200" dirty="0">
                  <a:solidFill>
                    <a:schemeClr val="tx2">
                      <a:lumMod val="75000"/>
                    </a:schemeClr>
                  </a:solidFill>
                </a:rPr>
                <a:t>Is it a good location?</a:t>
              </a:r>
            </a:p>
          </p:txBody>
        </p:sp>
        <p:sp>
          <p:nvSpPr>
            <p:cNvPr id="10" name="Oval 9"/>
            <p:cNvSpPr/>
            <p:nvPr/>
          </p:nvSpPr>
          <p:spPr>
            <a:xfrm>
              <a:off x="4696196" y="2059863"/>
              <a:ext cx="498889" cy="393000"/>
            </a:xfrm>
            <a:prstGeom prst="ellipse">
              <a:avLst/>
            </a:prstGeom>
            <a:solidFill>
              <a:schemeClr val="accent1">
                <a:alpha val="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1" name="Group 10"/>
          <p:cNvGrpSpPr/>
          <p:nvPr/>
        </p:nvGrpSpPr>
        <p:grpSpPr>
          <a:xfrm>
            <a:off x="5866333" y="1690759"/>
            <a:ext cx="3186907" cy="960575"/>
            <a:chOff x="6589023" y="-5518"/>
            <a:chExt cx="5226285" cy="2454401"/>
          </a:xfrm>
        </p:grpSpPr>
        <p:cxnSp>
          <p:nvCxnSpPr>
            <p:cNvPr id="12" name="Straight Arrow Connector 11"/>
            <p:cNvCxnSpPr/>
            <p:nvPr/>
          </p:nvCxnSpPr>
          <p:spPr>
            <a:xfrm flipH="1">
              <a:off x="7026445" y="1060336"/>
              <a:ext cx="3138939" cy="1139036"/>
            </a:xfrm>
            <a:prstGeom prst="straightConnector1">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6589023" y="2055883"/>
              <a:ext cx="437421" cy="393000"/>
            </a:xfrm>
            <a:prstGeom prst="ellipse">
              <a:avLst/>
            </a:prstGeom>
            <a:solidFill>
              <a:schemeClr val="accent1">
                <a:alpha val="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p:cNvSpPr txBox="1"/>
            <p:nvPr/>
          </p:nvSpPr>
          <p:spPr>
            <a:xfrm>
              <a:off x="9635287" y="-5518"/>
              <a:ext cx="2180021" cy="1651464"/>
            </a:xfrm>
            <a:prstGeom prst="rect">
              <a:avLst/>
            </a:prstGeom>
            <a:solidFill>
              <a:srgbClr val="A9A684"/>
            </a:solidFill>
          </p:spPr>
          <p:txBody>
            <a:bodyPr wrap="square" rtlCol="0">
              <a:spAutoFit/>
            </a:bodyPr>
            <a:lstStyle/>
            <a:p>
              <a:r>
                <a:rPr lang="en-US" sz="1200" dirty="0">
                  <a:solidFill>
                    <a:schemeClr val="tx2">
                      <a:lumMod val="75000"/>
                    </a:schemeClr>
                  </a:solidFill>
                </a:rPr>
                <a:t>How much volume  will it sell?</a:t>
              </a:r>
            </a:p>
          </p:txBody>
        </p:sp>
      </p:grpSp>
      <p:grpSp>
        <p:nvGrpSpPr>
          <p:cNvPr id="15" name="Group 14"/>
          <p:cNvGrpSpPr/>
          <p:nvPr/>
        </p:nvGrpSpPr>
        <p:grpSpPr>
          <a:xfrm>
            <a:off x="6407131" y="2627164"/>
            <a:ext cx="2606972" cy="2251437"/>
            <a:chOff x="7640701" y="740013"/>
            <a:chExt cx="4275237" cy="5752726"/>
          </a:xfrm>
        </p:grpSpPr>
        <p:sp>
          <p:nvSpPr>
            <p:cNvPr id="16" name="TextBox 15"/>
            <p:cNvSpPr txBox="1"/>
            <p:nvPr/>
          </p:nvSpPr>
          <p:spPr>
            <a:xfrm>
              <a:off x="8343345" y="2934284"/>
              <a:ext cx="3572593" cy="2654137"/>
            </a:xfrm>
            <a:prstGeom prst="rect">
              <a:avLst/>
            </a:prstGeom>
            <a:solidFill>
              <a:srgbClr val="A9A684"/>
            </a:solidFill>
          </p:spPr>
          <p:txBody>
            <a:bodyPr wrap="square" rtlCol="0">
              <a:spAutoFit/>
            </a:bodyPr>
            <a:lstStyle/>
            <a:p>
              <a:pPr marL="214313" indent="-214313">
                <a:buFont typeface="Arial" panose="020B0604020202020204" pitchFamily="34" charset="0"/>
                <a:buChar char="•"/>
              </a:pPr>
              <a:r>
                <a:rPr lang="en-US" sz="1200" dirty="0">
                  <a:solidFill>
                    <a:schemeClr val="tx2">
                      <a:lumMod val="75000"/>
                    </a:schemeClr>
                  </a:solidFill>
                </a:rPr>
                <a:t>Where will the volume come from?</a:t>
              </a:r>
            </a:p>
            <a:p>
              <a:pPr marL="214313" indent="-214313">
                <a:buFont typeface="Arial" panose="020B0604020202020204" pitchFamily="34" charset="0"/>
                <a:buChar char="•"/>
              </a:pPr>
              <a:endParaRPr lang="en-US" sz="1350" dirty="0">
                <a:solidFill>
                  <a:schemeClr val="tx2">
                    <a:lumMod val="75000"/>
                  </a:schemeClr>
                </a:solidFill>
              </a:endParaRPr>
            </a:p>
            <a:p>
              <a:pPr marL="214313" indent="-214313">
                <a:buFont typeface="Arial" panose="020B0604020202020204" pitchFamily="34" charset="0"/>
                <a:buChar char="•"/>
              </a:pPr>
              <a:r>
                <a:rPr lang="en-US" sz="1200" dirty="0">
                  <a:solidFill>
                    <a:schemeClr val="tx2">
                      <a:lumMod val="75000"/>
                    </a:schemeClr>
                  </a:solidFill>
                </a:rPr>
                <a:t>How much is cannibalized from other Puma stations?</a:t>
              </a:r>
            </a:p>
          </p:txBody>
        </p:sp>
        <p:sp>
          <p:nvSpPr>
            <p:cNvPr id="17" name="Right Brace 16"/>
            <p:cNvSpPr/>
            <p:nvPr/>
          </p:nvSpPr>
          <p:spPr>
            <a:xfrm>
              <a:off x="7640701" y="740013"/>
              <a:ext cx="702644" cy="5752726"/>
            </a:xfrm>
            <a:prstGeom prst="rightBrace">
              <a:avLst/>
            </a:prstGeom>
            <a:noFill/>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pSp>
    </p:spTree>
    <p:extLst>
      <p:ext uri="{BB962C8B-B14F-4D97-AF65-F5344CB8AC3E}">
        <p14:creationId xmlns:p14="http://schemas.microsoft.com/office/powerpoint/2010/main" val="6859825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1"/>
            <a:ext cx="7772400" cy="536972"/>
          </a:xfrm>
        </p:spPr>
        <p:txBody>
          <a:bodyPr>
            <a:noAutofit/>
          </a:bodyPr>
          <a:lstStyle/>
          <a:p>
            <a:r>
              <a:rPr lang="en-US" sz="3200" b="1" cap="all" dirty="0" smtClean="0">
                <a:solidFill>
                  <a:schemeClr val="bg2">
                    <a:lumMod val="50000"/>
                  </a:schemeClr>
                </a:solidFill>
                <a:latin typeface="Gill Sans MT" panose="020B0502020104020203" pitchFamily="34" charset="0"/>
              </a:rPr>
              <a:t>Network Planning Process</a:t>
            </a:r>
            <a:endParaRPr lang="en-US" sz="3200" b="1" cap="all" dirty="0">
              <a:solidFill>
                <a:schemeClr val="bg2">
                  <a:lumMod val="50000"/>
                </a:schemeClr>
              </a:solidFill>
              <a:latin typeface="Gill Sans MT" panose="020B0502020104020203" pitchFamily="34" charset="0"/>
            </a:endParaRPr>
          </a:p>
        </p:txBody>
      </p:sp>
      <p:grpSp>
        <p:nvGrpSpPr>
          <p:cNvPr id="3" name="Group 2"/>
          <p:cNvGrpSpPr/>
          <p:nvPr/>
        </p:nvGrpSpPr>
        <p:grpSpPr>
          <a:xfrm>
            <a:off x="76200" y="1295400"/>
            <a:ext cx="8610600" cy="4596415"/>
            <a:chOff x="852857" y="1062187"/>
            <a:chExt cx="10535920" cy="5315753"/>
          </a:xfrm>
        </p:grpSpPr>
        <p:graphicFrame>
          <p:nvGraphicFramePr>
            <p:cNvPr id="4" name="Diagram 3"/>
            <p:cNvGraphicFramePr/>
            <p:nvPr>
              <p:extLst>
                <p:ext uri="{D42A27DB-BD31-4B8C-83A1-F6EECF244321}">
                  <p14:modId xmlns:p14="http://schemas.microsoft.com/office/powerpoint/2010/main" val="3364980104"/>
                </p:ext>
              </p:extLst>
            </p:nvPr>
          </p:nvGraphicFramePr>
          <p:xfrm>
            <a:off x="1524000" y="1062187"/>
            <a:ext cx="9631679" cy="53157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852857" y="2902487"/>
              <a:ext cx="10535920" cy="1628442"/>
            </a:xfrm>
            <a:prstGeom prst="rect">
              <a:avLst/>
            </a:prstGeom>
            <a:noFill/>
          </p:spPr>
          <p:txBody>
            <a:bodyPr wrap="square" rtlCol="0">
              <a:spAutoFit/>
            </a:bodyPr>
            <a:lstStyle/>
            <a:p>
              <a:pPr>
                <a:spcAft>
                  <a:spcPct val="35000"/>
                </a:spcAft>
              </a:pPr>
              <a:endParaRPr lang="en-US" sz="1500" b="1" dirty="0">
                <a:solidFill>
                  <a:schemeClr val="bg2">
                    <a:lumMod val="50000"/>
                  </a:schemeClr>
                </a:solidFill>
                <a:latin typeface="Gill Sans MT" panose="020B0502020104020203" pitchFamily="34" charset="0"/>
              </a:endParaRPr>
            </a:p>
            <a:p>
              <a:pPr algn="ctr">
                <a:spcAft>
                  <a:spcPct val="35000"/>
                </a:spcAft>
              </a:pPr>
              <a:r>
                <a:rPr lang="en-US" sz="1500" b="1" dirty="0">
                  <a:solidFill>
                    <a:schemeClr val="bg2">
                      <a:lumMod val="50000"/>
                    </a:schemeClr>
                  </a:solidFill>
                  <a:latin typeface="Gill Sans MT" panose="020B0502020104020203" pitchFamily="34" charset="0"/>
                </a:rPr>
                <a:t>  </a:t>
              </a:r>
              <a:r>
                <a:rPr lang="en-US" sz="1500" b="1" dirty="0">
                  <a:solidFill>
                    <a:schemeClr val="tx2">
                      <a:lumMod val="75000"/>
                    </a:schemeClr>
                  </a:solidFill>
                  <a:latin typeface="Gill Sans MT" panose="020B0502020104020203" pitchFamily="34" charset="0"/>
                </a:rPr>
                <a:t>Network plans help target capital toward risk-managed investments and </a:t>
              </a:r>
              <a:br>
                <a:rPr lang="en-US" sz="1500" b="1" dirty="0">
                  <a:solidFill>
                    <a:schemeClr val="tx2">
                      <a:lumMod val="75000"/>
                    </a:schemeClr>
                  </a:solidFill>
                  <a:latin typeface="Gill Sans MT" panose="020B0502020104020203" pitchFamily="34" charset="0"/>
                </a:rPr>
              </a:br>
              <a:r>
                <a:rPr lang="en-US" sz="1500" b="1" dirty="0">
                  <a:solidFill>
                    <a:schemeClr val="tx2">
                      <a:lumMod val="75000"/>
                    </a:schemeClr>
                  </a:solidFill>
                  <a:latin typeface="Gill Sans MT" panose="020B0502020104020203" pitchFamily="34" charset="0"/>
                </a:rPr>
                <a:t>position a brand’s network to withstand competitive pressures </a:t>
              </a:r>
              <a:br>
                <a:rPr lang="en-US" sz="1500" b="1" dirty="0">
                  <a:solidFill>
                    <a:schemeClr val="tx2">
                      <a:lumMod val="75000"/>
                    </a:schemeClr>
                  </a:solidFill>
                  <a:latin typeface="Gill Sans MT" panose="020B0502020104020203" pitchFamily="34" charset="0"/>
                </a:rPr>
              </a:br>
              <a:r>
                <a:rPr lang="en-US" sz="1500" b="1" dirty="0">
                  <a:solidFill>
                    <a:schemeClr val="tx2">
                      <a:lumMod val="75000"/>
                    </a:schemeClr>
                  </a:solidFill>
                  <a:latin typeface="Gill Sans MT" panose="020B0502020104020203" pitchFamily="34" charset="0"/>
                </a:rPr>
                <a:t>and fluctuations in consumer behavior  </a:t>
              </a:r>
            </a:p>
            <a:p>
              <a:pPr>
                <a:spcAft>
                  <a:spcPct val="35000"/>
                </a:spcAft>
                <a:buFont typeface="Wingdings" pitchFamily="2" charset="2"/>
                <a:buChar char="ü"/>
              </a:pPr>
              <a:endParaRPr lang="en-US" sz="1500" b="1" dirty="0">
                <a:solidFill>
                  <a:schemeClr val="bg2">
                    <a:lumMod val="50000"/>
                  </a:schemeClr>
                </a:solidFill>
                <a:latin typeface="Gill Sans MT" panose="020B0502020104020203" pitchFamily="34" charset="0"/>
              </a:endParaRPr>
            </a:p>
          </p:txBody>
        </p:sp>
      </p:grpSp>
    </p:spTree>
    <p:extLst>
      <p:ext uri="{BB962C8B-B14F-4D97-AF65-F5344CB8AC3E}">
        <p14:creationId xmlns:p14="http://schemas.microsoft.com/office/powerpoint/2010/main" val="32172815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0"/>
            <a:ext cx="8001000" cy="914400"/>
          </a:xfrm>
        </p:spPr>
        <p:txBody>
          <a:bodyPr/>
          <a:lstStyle/>
          <a:p>
            <a:r>
              <a:rPr lang="en-US" sz="3600" dirty="0" smtClean="0"/>
              <a:t>Objective</a:t>
            </a:r>
            <a:endParaRPr lang="en-US" sz="3600" dirty="0"/>
          </a:p>
        </p:txBody>
      </p:sp>
      <p:sp>
        <p:nvSpPr>
          <p:cNvPr id="3" name="Content Placeholder 2"/>
          <p:cNvSpPr>
            <a:spLocks noGrp="1"/>
          </p:cNvSpPr>
          <p:nvPr>
            <p:ph idx="1"/>
          </p:nvPr>
        </p:nvSpPr>
        <p:spPr>
          <a:xfrm>
            <a:off x="457200" y="1371600"/>
            <a:ext cx="8382000" cy="4572000"/>
          </a:xfrm>
        </p:spPr>
        <p:txBody>
          <a:bodyPr>
            <a:noAutofit/>
          </a:bodyPr>
          <a:lstStyle/>
          <a:p>
            <a:r>
              <a:rPr lang="en-US" sz="2800" dirty="0" smtClean="0"/>
              <a:t>Implementation of a proactive standard Network Planning process that will identify the opportunities that will bring the highest return to the brand.</a:t>
            </a:r>
          </a:p>
          <a:p>
            <a:pPr lvl="1"/>
            <a:r>
              <a:rPr lang="en-US" sz="1800" b="1" dirty="0" smtClean="0">
                <a:solidFill>
                  <a:schemeClr val="bg2">
                    <a:lumMod val="50000"/>
                  </a:schemeClr>
                </a:solidFill>
              </a:rPr>
              <a:t>Evaluation of each client outlet</a:t>
            </a:r>
          </a:p>
          <a:p>
            <a:pPr lvl="1"/>
            <a:r>
              <a:rPr lang="en-US" sz="1800" b="1" dirty="0" smtClean="0">
                <a:solidFill>
                  <a:schemeClr val="bg2">
                    <a:lumMod val="50000"/>
                  </a:schemeClr>
                </a:solidFill>
              </a:rPr>
              <a:t>Impact of competitive action and reactions</a:t>
            </a:r>
          </a:p>
          <a:p>
            <a:pPr lvl="1"/>
            <a:r>
              <a:rPr lang="en-US" sz="1800" b="1" dirty="0" smtClean="0">
                <a:solidFill>
                  <a:schemeClr val="bg2">
                    <a:lumMod val="50000"/>
                  </a:schemeClr>
                </a:solidFill>
              </a:rPr>
              <a:t>Proactive search of new locations</a:t>
            </a:r>
          </a:p>
          <a:p>
            <a:pPr lvl="1"/>
            <a:r>
              <a:rPr lang="en-US" sz="1800" b="1" dirty="0" smtClean="0">
                <a:solidFill>
                  <a:schemeClr val="bg2">
                    <a:lumMod val="50000"/>
                  </a:schemeClr>
                </a:solidFill>
              </a:rPr>
              <a:t>Network Optimization</a:t>
            </a:r>
          </a:p>
          <a:p>
            <a:pPr>
              <a:lnSpc>
                <a:spcPct val="110000"/>
              </a:lnSpc>
              <a:spcBef>
                <a:spcPts val="2400"/>
              </a:spcBef>
            </a:pPr>
            <a:r>
              <a:rPr lang="en-US" sz="2800" dirty="0" smtClean="0"/>
              <a:t>Use of “Best-of-Practices” in the development of the strategies for each station and for each market.</a:t>
            </a:r>
          </a:p>
          <a:p>
            <a:pPr lvl="1"/>
            <a:endParaRPr lang="en-US" sz="2400" dirty="0" smtClean="0"/>
          </a:p>
          <a:p>
            <a:pPr lvl="1"/>
            <a:endParaRPr lang="en-US" sz="2400" dirty="0" smtClean="0"/>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Thank you!!!!</a:t>
            </a:r>
            <a:endParaRPr lang="en-US" dirty="0"/>
          </a:p>
        </p:txBody>
      </p:sp>
      <p:pic>
        <p:nvPicPr>
          <p:cNvPr id="1164" name="Picture 140" descr="Image result for next steps"/>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724400" y="3048000"/>
            <a:ext cx="3636211" cy="259080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142" descr="Image result for questions presentation"/>
          <p:cNvSpPr>
            <a:spLocks noChangeAspect="1" noChangeArrowheads="1"/>
          </p:cNvSpPr>
          <p:nvPr/>
        </p:nvSpPr>
        <p:spPr bwMode="auto">
          <a:xfrm>
            <a:off x="0"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67" name="Picture 1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219200"/>
            <a:ext cx="4114800" cy="272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8798551"/>
      </p:ext>
    </p:extLst>
  </p:cSld>
  <p:clrMapOvr>
    <a:masterClrMapping/>
  </p:clrMapOvr>
  <p:transition>
    <p:blinds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CGVAIO\Desktop\banner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4" y="990600"/>
            <a:ext cx="9124666" cy="543742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sz="4000" b="1" dirty="0" smtClean="0">
                <a:latin typeface="Arial" pitchFamily="34" charset="0"/>
              </a:rPr>
              <a:t>Who are we</a:t>
            </a:r>
            <a:r>
              <a:rPr lang="en-US" sz="4400" b="1" dirty="0" smtClean="0">
                <a:latin typeface="Arial" pitchFamily="34" charset="0"/>
              </a:rPr>
              <a:t>?</a:t>
            </a:r>
            <a:endParaRPr lang="en-US" sz="4000" b="1" dirty="0">
              <a:latin typeface="Arial" pitchFamily="34" charset="0"/>
            </a:endParaRPr>
          </a:p>
        </p:txBody>
      </p:sp>
      <p:sp>
        <p:nvSpPr>
          <p:cNvPr id="3" name="Content Placeholder 2"/>
          <p:cNvSpPr>
            <a:spLocks noGrp="1"/>
          </p:cNvSpPr>
          <p:nvPr>
            <p:ph idx="1"/>
          </p:nvPr>
        </p:nvSpPr>
        <p:spPr>
          <a:xfrm>
            <a:off x="228600" y="1296312"/>
            <a:ext cx="5410200" cy="2438400"/>
          </a:xfrm>
        </p:spPr>
        <p:txBody>
          <a:bodyPr>
            <a:noAutofit/>
          </a:bodyPr>
          <a:lstStyle/>
          <a:p>
            <a:pPr marL="0" indent="0">
              <a:buNone/>
            </a:pPr>
            <a:r>
              <a:rPr lang="en-US" b="1" dirty="0" smtClean="0">
                <a:solidFill>
                  <a:schemeClr val="bg1"/>
                </a:solidFill>
                <a:latin typeface="Arial" pitchFamily="34" charset="0"/>
              </a:rPr>
              <a:t>BCG is a consulting company that provides personalized and customized consulting services to a selected client base in the Retail Petroleum and Convenience Store Industry.   </a:t>
            </a:r>
          </a:p>
        </p:txBody>
      </p:sp>
    </p:spTree>
    <p:extLst>
      <p:ext uri="{BB962C8B-B14F-4D97-AF65-F5344CB8AC3E}">
        <p14:creationId xmlns:p14="http://schemas.microsoft.com/office/powerpoint/2010/main" val="8680722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050"/>
          <p:cNvSpPr>
            <a:spLocks noGrp="1" noChangeArrowheads="1"/>
          </p:cNvSpPr>
          <p:nvPr>
            <p:ph type="title"/>
          </p:nvPr>
        </p:nvSpPr>
        <p:spPr>
          <a:xfrm>
            <a:off x="685800" y="46037"/>
            <a:ext cx="8382000" cy="715963"/>
          </a:xfrm>
        </p:spPr>
        <p:txBody>
          <a:bodyPr>
            <a:normAutofit/>
          </a:bodyPr>
          <a:lstStyle/>
          <a:p>
            <a:pPr algn="ctr"/>
            <a:r>
              <a:rPr lang="en-US" sz="2800" b="1" dirty="0" smtClean="0"/>
              <a:t>What is BCG’s competency?</a:t>
            </a:r>
          </a:p>
        </p:txBody>
      </p:sp>
      <p:sp>
        <p:nvSpPr>
          <p:cNvPr id="10243" name="Rectangle 2051"/>
          <p:cNvSpPr>
            <a:spLocks noGrp="1" noChangeArrowheads="1"/>
          </p:cNvSpPr>
          <p:nvPr>
            <p:ph idx="1"/>
          </p:nvPr>
        </p:nvSpPr>
        <p:spPr>
          <a:xfrm>
            <a:off x="533400" y="1143000"/>
            <a:ext cx="8229600" cy="5181600"/>
          </a:xfrm>
        </p:spPr>
        <p:txBody>
          <a:bodyPr>
            <a:normAutofit fontScale="92500" lnSpcReduction="10000"/>
          </a:bodyPr>
          <a:lstStyle/>
          <a:p>
            <a:pPr>
              <a:spcBef>
                <a:spcPct val="50000"/>
              </a:spcBef>
            </a:pPr>
            <a:r>
              <a:rPr lang="en-US" sz="2600" b="1" dirty="0" smtClean="0"/>
              <a:t>Network Planning &amp; Retail Network Optimization</a:t>
            </a:r>
          </a:p>
          <a:p>
            <a:pPr lvl="1">
              <a:buClr>
                <a:schemeClr val="tx1"/>
              </a:buClr>
            </a:pPr>
            <a:r>
              <a:rPr lang="en-US" sz="1900" b="1" dirty="0" smtClean="0"/>
              <a:t>Identify </a:t>
            </a:r>
            <a:r>
              <a:rPr lang="en-US" sz="1900" b="1" dirty="0"/>
              <a:t>high potential areas within a market </a:t>
            </a:r>
            <a:endParaRPr lang="en-US" sz="1900" b="1" dirty="0" smtClean="0"/>
          </a:p>
          <a:p>
            <a:pPr lvl="1">
              <a:buClr>
                <a:schemeClr val="tx1"/>
              </a:buClr>
            </a:pPr>
            <a:r>
              <a:rPr lang="en-US" sz="1900" b="1" dirty="0" smtClean="0"/>
              <a:t>Evaluates and  identifies Operational Opportunities</a:t>
            </a:r>
          </a:p>
          <a:p>
            <a:pPr lvl="1">
              <a:spcBef>
                <a:spcPct val="25000"/>
              </a:spcBef>
              <a:buClr>
                <a:schemeClr val="tx1"/>
              </a:buClr>
            </a:pPr>
            <a:r>
              <a:rPr lang="en-US" sz="1900" b="1" dirty="0" smtClean="0"/>
              <a:t>Pricing Strategies</a:t>
            </a:r>
          </a:p>
          <a:p>
            <a:pPr lvl="1">
              <a:buClr>
                <a:schemeClr val="tx1"/>
              </a:buClr>
            </a:pPr>
            <a:r>
              <a:rPr lang="en-US" sz="1900" b="1" dirty="0" smtClean="0"/>
              <a:t>Merchandising Practices</a:t>
            </a:r>
          </a:p>
          <a:p>
            <a:pPr lvl="1">
              <a:buClr>
                <a:schemeClr val="tx1"/>
              </a:buClr>
            </a:pPr>
            <a:r>
              <a:rPr lang="en-US" sz="1900" b="1" dirty="0" smtClean="0"/>
              <a:t>Divestment Candidates</a:t>
            </a:r>
          </a:p>
          <a:p>
            <a:pPr lvl="1">
              <a:buClr>
                <a:schemeClr val="tx1"/>
              </a:buClr>
            </a:pPr>
            <a:r>
              <a:rPr lang="en-US" sz="1900" b="1" dirty="0"/>
              <a:t>Provides a complete system of market intelligence</a:t>
            </a:r>
          </a:p>
          <a:p>
            <a:pPr lvl="1">
              <a:buClr>
                <a:schemeClr val="tx1"/>
              </a:buClr>
            </a:pPr>
            <a:r>
              <a:rPr lang="en-US" sz="1900" b="1" dirty="0"/>
              <a:t>Includes in-depth and objective information of your outlets and the competition</a:t>
            </a:r>
          </a:p>
          <a:p>
            <a:pPr>
              <a:spcBef>
                <a:spcPts val="1200"/>
              </a:spcBef>
              <a:buClr>
                <a:schemeClr val="tx1"/>
              </a:buClr>
            </a:pPr>
            <a:r>
              <a:rPr lang="en-US" sz="2600" b="1" dirty="0" smtClean="0"/>
              <a:t>Price Optimization</a:t>
            </a:r>
          </a:p>
          <a:p>
            <a:pPr lvl="1">
              <a:buClr>
                <a:schemeClr val="tx1"/>
              </a:buClr>
            </a:pPr>
            <a:r>
              <a:rPr lang="en-US" sz="1900" b="1" dirty="0" smtClean="0"/>
              <a:t>Price Zoning</a:t>
            </a:r>
          </a:p>
          <a:p>
            <a:pPr lvl="1">
              <a:buClr>
                <a:schemeClr val="tx1"/>
              </a:buClr>
            </a:pPr>
            <a:r>
              <a:rPr lang="en-US" sz="1900" b="1" dirty="0" smtClean="0"/>
              <a:t>Key Competitors</a:t>
            </a:r>
          </a:p>
          <a:p>
            <a:pPr lvl="1">
              <a:buClr>
                <a:schemeClr val="tx1"/>
              </a:buClr>
            </a:pPr>
            <a:r>
              <a:rPr lang="en-US" sz="1900" b="1" dirty="0" smtClean="0"/>
              <a:t>Price rules</a:t>
            </a:r>
          </a:p>
          <a:p>
            <a:pPr lvl="1">
              <a:buClr>
                <a:schemeClr val="tx1"/>
              </a:buClr>
            </a:pPr>
            <a:r>
              <a:rPr lang="en-US" sz="1900" b="1" dirty="0"/>
              <a:t>Price Optimization</a:t>
            </a:r>
          </a:p>
          <a:p>
            <a:pPr>
              <a:spcBef>
                <a:spcPts val="1200"/>
              </a:spcBef>
              <a:buClr>
                <a:schemeClr val="tx1"/>
              </a:buClr>
            </a:pPr>
            <a:r>
              <a:rPr lang="en-US" sz="2500" b="1" dirty="0" smtClean="0"/>
              <a:t>Consulting &amp; Support</a:t>
            </a:r>
            <a:endParaRPr lang="en-US" sz="2200" b="1" dirty="0" smtClean="0"/>
          </a:p>
          <a:p>
            <a:pPr>
              <a:spcBef>
                <a:spcPts val="1200"/>
              </a:spcBef>
              <a:buClr>
                <a:schemeClr val="tx1"/>
              </a:buClr>
            </a:pPr>
            <a:endParaRPr lang="en-US" sz="2500" b="1" dirty="0"/>
          </a:p>
          <a:p>
            <a:pPr>
              <a:buClr>
                <a:schemeClr val="tx1"/>
              </a:buClr>
            </a:pPr>
            <a:endParaRPr lang="en-US" dirty="0" smtClean="0"/>
          </a:p>
        </p:txBody>
      </p:sp>
    </p:spTree>
    <p:extLst>
      <p:ext uri="{BB962C8B-B14F-4D97-AF65-F5344CB8AC3E}">
        <p14:creationId xmlns:p14="http://schemas.microsoft.com/office/powerpoint/2010/main" val="2612093784"/>
      </p:ext>
    </p:extLst>
  </p:cSld>
  <p:clrMapOvr>
    <a:masterClrMapping/>
  </p:clrMapOvr>
  <p:transition>
    <p:blinds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Market area studies</a:t>
            </a:r>
            <a:endParaRPr lang="en-US" b="1" dirty="0"/>
          </a:p>
        </p:txBody>
      </p:sp>
      <p:sp>
        <p:nvSpPr>
          <p:cNvPr id="4" name="Content Placeholder 3"/>
          <p:cNvSpPr>
            <a:spLocks noGrp="1"/>
          </p:cNvSpPr>
          <p:nvPr>
            <p:ph idx="1"/>
          </p:nvPr>
        </p:nvSpPr>
        <p:spPr>
          <a:xfrm>
            <a:off x="381000" y="1295400"/>
            <a:ext cx="4876800" cy="4754565"/>
          </a:xfrm>
        </p:spPr>
        <p:txBody>
          <a:bodyPr>
            <a:normAutofit fontScale="92500" lnSpcReduction="10000"/>
          </a:bodyPr>
          <a:lstStyle/>
          <a:p>
            <a:r>
              <a:rPr lang="en-US" b="1" dirty="0" smtClean="0"/>
              <a:t>Central America Caribbean</a:t>
            </a:r>
          </a:p>
          <a:p>
            <a:pPr lvl="1"/>
            <a:r>
              <a:rPr lang="en-US" b="1" dirty="0" smtClean="0">
                <a:solidFill>
                  <a:schemeClr val="bg2">
                    <a:lumMod val="50000"/>
                  </a:schemeClr>
                </a:solidFill>
              </a:rPr>
              <a:t>Honduras</a:t>
            </a:r>
          </a:p>
          <a:p>
            <a:pPr lvl="1"/>
            <a:r>
              <a:rPr lang="en-US" b="1" dirty="0" smtClean="0">
                <a:solidFill>
                  <a:schemeClr val="bg2">
                    <a:lumMod val="50000"/>
                  </a:schemeClr>
                </a:solidFill>
              </a:rPr>
              <a:t>Nicaragua</a:t>
            </a:r>
          </a:p>
          <a:p>
            <a:pPr lvl="1"/>
            <a:r>
              <a:rPr lang="en-US" b="1" dirty="0" smtClean="0">
                <a:solidFill>
                  <a:schemeClr val="bg2">
                    <a:lumMod val="50000"/>
                  </a:schemeClr>
                </a:solidFill>
              </a:rPr>
              <a:t>Puerto Rico</a:t>
            </a:r>
          </a:p>
          <a:p>
            <a:pPr lvl="1"/>
            <a:r>
              <a:rPr lang="en-US" b="1" dirty="0" smtClean="0">
                <a:solidFill>
                  <a:schemeClr val="bg2">
                    <a:lumMod val="50000"/>
                  </a:schemeClr>
                </a:solidFill>
              </a:rPr>
              <a:t>El Salvador</a:t>
            </a:r>
          </a:p>
          <a:p>
            <a:pPr lvl="1"/>
            <a:r>
              <a:rPr lang="en-US" b="1" dirty="0" smtClean="0">
                <a:solidFill>
                  <a:schemeClr val="bg2">
                    <a:lumMod val="50000"/>
                  </a:schemeClr>
                </a:solidFill>
              </a:rPr>
              <a:t>Guatemala</a:t>
            </a:r>
          </a:p>
          <a:p>
            <a:pPr lvl="1"/>
            <a:r>
              <a:rPr lang="en-US" b="1" dirty="0" smtClean="0">
                <a:solidFill>
                  <a:schemeClr val="bg2">
                    <a:lumMod val="50000"/>
                  </a:schemeClr>
                </a:solidFill>
              </a:rPr>
              <a:t>Panama</a:t>
            </a:r>
          </a:p>
          <a:p>
            <a:r>
              <a:rPr lang="en-US" b="1" dirty="0" smtClean="0"/>
              <a:t>South America</a:t>
            </a:r>
          </a:p>
          <a:p>
            <a:pPr lvl="1"/>
            <a:r>
              <a:rPr lang="en-US" b="1" dirty="0" smtClean="0">
                <a:solidFill>
                  <a:schemeClr val="bg2">
                    <a:lumMod val="50000"/>
                  </a:schemeClr>
                </a:solidFill>
              </a:rPr>
              <a:t>Colombia</a:t>
            </a:r>
          </a:p>
          <a:p>
            <a:pPr lvl="1"/>
            <a:r>
              <a:rPr lang="en-US" b="1" dirty="0" smtClean="0">
                <a:solidFill>
                  <a:schemeClr val="bg2">
                    <a:lumMod val="50000"/>
                  </a:schemeClr>
                </a:solidFill>
              </a:rPr>
              <a:t>Chile</a:t>
            </a:r>
          </a:p>
          <a:p>
            <a:r>
              <a:rPr lang="en-US" b="1" dirty="0" smtClean="0"/>
              <a:t>Japan</a:t>
            </a:r>
          </a:p>
          <a:p>
            <a:pPr lvl="1"/>
            <a:r>
              <a:rPr lang="en-US" b="1" dirty="0" smtClean="0">
                <a:solidFill>
                  <a:schemeClr val="bg2">
                    <a:lumMod val="50000"/>
                  </a:schemeClr>
                </a:solidFill>
              </a:rPr>
              <a:t>Hokkaido</a:t>
            </a:r>
          </a:p>
          <a:p>
            <a:r>
              <a:rPr lang="en-US" b="1" dirty="0" smtClean="0"/>
              <a:t>Africa</a:t>
            </a:r>
          </a:p>
          <a:p>
            <a:pPr lvl="1"/>
            <a:r>
              <a:rPr lang="en-US" b="1" dirty="0" smtClean="0">
                <a:solidFill>
                  <a:schemeClr val="bg2">
                    <a:lumMod val="50000"/>
                  </a:schemeClr>
                </a:solidFill>
              </a:rPr>
              <a:t>Angola</a:t>
            </a:r>
            <a:endParaRPr lang="en-US" b="1" dirty="0">
              <a:solidFill>
                <a:schemeClr val="bg2">
                  <a:lumMod val="50000"/>
                </a:schemeClr>
              </a:solidFill>
            </a:endParaRPr>
          </a:p>
        </p:txBody>
      </p:sp>
      <p:pic>
        <p:nvPicPr>
          <p:cNvPr id="4099" name="Picture 3" descr="C:\Users\BCGVAIO\Desktop\International-Business-Consultan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3910" y="1905000"/>
            <a:ext cx="5181601" cy="3886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9910" y="5791200"/>
            <a:ext cx="609600" cy="592183"/>
          </a:xfrm>
          <a:prstGeom prst="rect">
            <a:avLst/>
          </a:prstGeom>
        </p:spPr>
      </p:pic>
    </p:spTree>
    <p:extLst>
      <p:ext uri="{BB962C8B-B14F-4D97-AF65-F5344CB8AC3E}">
        <p14:creationId xmlns:p14="http://schemas.microsoft.com/office/powerpoint/2010/main" val="27235058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763588" y="160337"/>
            <a:ext cx="8228011" cy="601663"/>
          </a:xfrm>
          <a:noFill/>
          <a:ln/>
          <a:effectLst>
            <a:outerShdw dist="45791" dir="3378596" algn="ctr" rotWithShape="0">
              <a:schemeClr val="tx1"/>
            </a:outerShdw>
          </a:effectLst>
        </p:spPr>
        <p:txBody>
          <a:bodyPr>
            <a:normAutofit/>
          </a:bodyPr>
          <a:lstStyle/>
          <a:p>
            <a:r>
              <a:rPr lang="en-US" i="1" dirty="0" err="1" smtClean="0">
                <a:latin typeface="Calibri" pitchFamily="34" charset="0"/>
                <a:cs typeface="Calibri" pitchFamily="34" charset="0"/>
              </a:rPr>
              <a:t>Bcg</a:t>
            </a:r>
            <a:r>
              <a:rPr lang="en-US" i="1" dirty="0" smtClean="0">
                <a:latin typeface="Calibri" pitchFamily="34" charset="0"/>
                <a:cs typeface="Calibri" pitchFamily="34" charset="0"/>
              </a:rPr>
              <a:t> solutions</a:t>
            </a:r>
            <a:endParaRPr lang="en-US" dirty="0">
              <a:latin typeface="Calibri" pitchFamily="34" charset="0"/>
              <a:cs typeface="Calibri" pitchFamily="34" charset="0"/>
            </a:endParaRPr>
          </a:p>
        </p:txBody>
      </p:sp>
      <p:pic>
        <p:nvPicPr>
          <p:cNvPr id="232451" name="Picture 3" descr="scurve"/>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412955" y="749300"/>
            <a:ext cx="7767638" cy="5588000"/>
          </a:xfrm>
          <a:prstGeom prst="rect">
            <a:avLst/>
          </a:prstGeom>
          <a:noFill/>
          <a:effectLst/>
        </p:spPr>
      </p:pic>
      <p:sp>
        <p:nvSpPr>
          <p:cNvPr id="232452" name="Text Box 4"/>
          <p:cNvSpPr txBox="1">
            <a:spLocks noChangeArrowheads="1"/>
          </p:cNvSpPr>
          <p:nvPr/>
        </p:nvSpPr>
        <p:spPr bwMode="auto">
          <a:xfrm>
            <a:off x="1266632" y="5135565"/>
            <a:ext cx="1156086" cy="584775"/>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eaLnBrk="0" hangingPunct="0"/>
            <a:r>
              <a:rPr lang="en-US" altLang="zh-CN" sz="3200" dirty="0">
                <a:solidFill>
                  <a:schemeClr val="bg2">
                    <a:lumMod val="25000"/>
                  </a:schemeClr>
                </a:solidFill>
                <a:latin typeface="Verdana" pitchFamily="34" charset="0"/>
                <a:ea typeface="SimSun" pitchFamily="2" charset="-122"/>
              </a:rPr>
              <a:t>Data</a:t>
            </a:r>
          </a:p>
        </p:txBody>
      </p:sp>
      <p:sp>
        <p:nvSpPr>
          <p:cNvPr id="232453" name="Text Box 5"/>
          <p:cNvSpPr txBox="1">
            <a:spLocks noChangeArrowheads="1"/>
          </p:cNvSpPr>
          <p:nvPr/>
        </p:nvSpPr>
        <p:spPr bwMode="auto">
          <a:xfrm>
            <a:off x="5339372" y="1055689"/>
            <a:ext cx="2795958" cy="584775"/>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eaLnBrk="0" hangingPunct="0"/>
            <a:r>
              <a:rPr lang="en-US" altLang="zh-CN" sz="3200" dirty="0" smtClean="0">
                <a:solidFill>
                  <a:schemeClr val="bg2">
                    <a:lumMod val="25000"/>
                  </a:schemeClr>
                </a:solidFill>
                <a:latin typeface="Verdana" pitchFamily="34" charset="0"/>
                <a:ea typeface="SimSun" pitchFamily="2" charset="-122"/>
              </a:rPr>
              <a:t>Optimization</a:t>
            </a:r>
            <a:endParaRPr lang="en-US" altLang="zh-CN" sz="3200" dirty="0">
              <a:solidFill>
                <a:schemeClr val="bg2">
                  <a:lumMod val="25000"/>
                </a:schemeClr>
              </a:solidFill>
              <a:latin typeface="Verdana" pitchFamily="34" charset="0"/>
              <a:ea typeface="SimSun" pitchFamily="2" charset="-122"/>
            </a:endParaRPr>
          </a:p>
        </p:txBody>
      </p:sp>
      <p:sp>
        <p:nvSpPr>
          <p:cNvPr id="232454" name="Text Box 6"/>
          <p:cNvSpPr txBox="1">
            <a:spLocks noChangeArrowheads="1"/>
          </p:cNvSpPr>
          <p:nvPr/>
        </p:nvSpPr>
        <p:spPr bwMode="auto">
          <a:xfrm>
            <a:off x="2819400" y="2147889"/>
            <a:ext cx="3890963" cy="5847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r>
              <a:rPr lang="en-US" altLang="zh-CN" sz="3200" dirty="0">
                <a:solidFill>
                  <a:schemeClr val="bg2">
                    <a:lumMod val="25000"/>
                  </a:schemeClr>
                </a:solidFill>
                <a:latin typeface="Verdana" pitchFamily="34" charset="0"/>
                <a:ea typeface="SimSun" pitchFamily="2" charset="-122"/>
              </a:rPr>
              <a:t>Modeling</a:t>
            </a:r>
          </a:p>
        </p:txBody>
      </p:sp>
      <p:sp>
        <p:nvSpPr>
          <p:cNvPr id="232455" name="Text Box 7"/>
          <p:cNvSpPr txBox="1">
            <a:spLocks noChangeArrowheads="1"/>
          </p:cNvSpPr>
          <p:nvPr/>
        </p:nvSpPr>
        <p:spPr bwMode="auto">
          <a:xfrm>
            <a:off x="2777674" y="3962401"/>
            <a:ext cx="1866216" cy="584775"/>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lgn="ctr" eaLnBrk="0" hangingPunct="0"/>
            <a:r>
              <a:rPr lang="en-US" altLang="zh-CN" sz="3200" dirty="0">
                <a:solidFill>
                  <a:schemeClr val="bg2">
                    <a:lumMod val="25000"/>
                  </a:schemeClr>
                </a:solidFill>
                <a:latin typeface="Verdana" pitchFamily="34" charset="0"/>
                <a:ea typeface="SimSun" pitchFamily="2" charset="-122"/>
              </a:rPr>
              <a:t>Analysis</a:t>
            </a:r>
          </a:p>
        </p:txBody>
      </p:sp>
      <p:sp>
        <p:nvSpPr>
          <p:cNvPr id="232456" name="Text Box 8"/>
          <p:cNvSpPr txBox="1">
            <a:spLocks noChangeArrowheads="1"/>
          </p:cNvSpPr>
          <p:nvPr/>
        </p:nvSpPr>
        <p:spPr bwMode="auto">
          <a:xfrm>
            <a:off x="2813052" y="5818188"/>
            <a:ext cx="3516313" cy="369332"/>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r>
              <a:rPr lang="en-US" altLang="zh-CN" dirty="0" smtClean="0">
                <a:solidFill>
                  <a:schemeClr val="bg2">
                    <a:lumMod val="25000"/>
                  </a:schemeClr>
                </a:solidFill>
                <a:latin typeface="Verdana" pitchFamily="34" charset="0"/>
                <a:ea typeface="SimSun" pitchFamily="2" charset="-122"/>
              </a:rPr>
              <a:t>Resource Investment</a:t>
            </a:r>
            <a:endParaRPr lang="en-US" altLang="zh-CN" dirty="0">
              <a:solidFill>
                <a:schemeClr val="bg2">
                  <a:lumMod val="25000"/>
                </a:schemeClr>
              </a:solidFill>
              <a:latin typeface="Verdana" pitchFamily="34" charset="0"/>
              <a:ea typeface="SimSun" pitchFamily="2" charset="-122"/>
            </a:endParaRPr>
          </a:p>
        </p:txBody>
      </p:sp>
      <p:sp>
        <p:nvSpPr>
          <p:cNvPr id="232457" name="Line 9"/>
          <p:cNvSpPr>
            <a:spLocks noChangeShapeType="1"/>
          </p:cNvSpPr>
          <p:nvPr/>
        </p:nvSpPr>
        <p:spPr bwMode="auto">
          <a:xfrm flipV="1">
            <a:off x="5867400" y="6170613"/>
            <a:ext cx="1651000" cy="1587"/>
          </a:xfrm>
          <a:prstGeom prst="line">
            <a:avLst/>
          </a:prstGeom>
          <a:noFill/>
          <a:ln w="76200">
            <a:solidFill>
              <a:schemeClr val="bg1"/>
            </a:solidFill>
            <a:round/>
            <a:headEnd/>
            <a:tailEnd type="triangle" w="med" len="med"/>
          </a:ln>
          <a:effectLst/>
        </p:spPr>
        <p:txBody>
          <a:bodyPr/>
          <a:lstStyle/>
          <a:p>
            <a:endParaRPr lang="en-US"/>
          </a:p>
        </p:txBody>
      </p:sp>
      <p:sp>
        <p:nvSpPr>
          <p:cNvPr id="232458" name="Line 10"/>
          <p:cNvSpPr>
            <a:spLocks noChangeShapeType="1"/>
          </p:cNvSpPr>
          <p:nvPr/>
        </p:nvSpPr>
        <p:spPr bwMode="auto">
          <a:xfrm flipH="1" flipV="1">
            <a:off x="1066800" y="6172201"/>
            <a:ext cx="2209800" cy="1588"/>
          </a:xfrm>
          <a:prstGeom prst="line">
            <a:avLst/>
          </a:prstGeom>
          <a:noFill/>
          <a:ln w="76200">
            <a:solidFill>
              <a:schemeClr val="bg1"/>
            </a:solidFill>
            <a:round/>
            <a:headEnd/>
            <a:tailEnd/>
          </a:ln>
          <a:effectLst/>
        </p:spPr>
        <p:txBody>
          <a:bodyPr/>
          <a:lstStyle/>
          <a:p>
            <a:endParaRPr lang="en-US"/>
          </a:p>
        </p:txBody>
      </p:sp>
      <p:sp>
        <p:nvSpPr>
          <p:cNvPr id="232460" name="Line 12"/>
          <p:cNvSpPr>
            <a:spLocks noChangeShapeType="1"/>
          </p:cNvSpPr>
          <p:nvPr/>
        </p:nvSpPr>
        <p:spPr bwMode="auto">
          <a:xfrm rot="5400000" flipH="1">
            <a:off x="457994" y="1485106"/>
            <a:ext cx="609600" cy="1588"/>
          </a:xfrm>
          <a:prstGeom prst="line">
            <a:avLst/>
          </a:prstGeom>
          <a:noFill/>
          <a:ln w="76200">
            <a:solidFill>
              <a:schemeClr val="bg1"/>
            </a:solidFill>
            <a:round/>
            <a:headEnd/>
            <a:tailEnd type="triangle" w="med" len="med"/>
          </a:ln>
          <a:effectLst/>
        </p:spPr>
        <p:txBody>
          <a:bodyPr/>
          <a:lstStyle/>
          <a:p>
            <a:endParaRPr lang="en-US"/>
          </a:p>
        </p:txBody>
      </p:sp>
      <p:sp>
        <p:nvSpPr>
          <p:cNvPr id="232461" name="Line 13"/>
          <p:cNvSpPr>
            <a:spLocks noChangeShapeType="1"/>
          </p:cNvSpPr>
          <p:nvPr/>
        </p:nvSpPr>
        <p:spPr bwMode="auto">
          <a:xfrm flipH="1">
            <a:off x="749300" y="4648200"/>
            <a:ext cx="12700" cy="1295400"/>
          </a:xfrm>
          <a:prstGeom prst="line">
            <a:avLst/>
          </a:prstGeom>
          <a:noFill/>
          <a:ln w="76200">
            <a:solidFill>
              <a:schemeClr val="bg1"/>
            </a:solidFill>
            <a:round/>
            <a:headEnd/>
            <a:tailEnd/>
          </a:ln>
          <a:effectLst/>
        </p:spPr>
        <p:txBody>
          <a:bodyPr/>
          <a:lstStyle/>
          <a:p>
            <a:endParaRPr lang="en-US"/>
          </a:p>
        </p:txBody>
      </p:sp>
      <p:sp>
        <p:nvSpPr>
          <p:cNvPr id="14" name="TextBox 13"/>
          <p:cNvSpPr txBox="1"/>
          <p:nvPr/>
        </p:nvSpPr>
        <p:spPr>
          <a:xfrm>
            <a:off x="6096000" y="2270999"/>
            <a:ext cx="2344949" cy="461665"/>
          </a:xfrm>
          <a:prstGeom prst="rect">
            <a:avLst/>
          </a:prstGeom>
          <a:noFill/>
        </p:spPr>
        <p:txBody>
          <a:bodyPr wrap="square" rtlCol="0">
            <a:spAutoFit/>
          </a:bodyPr>
          <a:lstStyle/>
          <a:p>
            <a:r>
              <a:rPr lang="en-US" sz="2400" b="1" dirty="0" smtClean="0">
                <a:solidFill>
                  <a:schemeClr val="bg2">
                    <a:lumMod val="50000"/>
                  </a:schemeClr>
                </a:solidFill>
              </a:rPr>
              <a:t>BCG Planner©</a:t>
            </a:r>
            <a:endParaRPr lang="en-US" sz="2400" b="1" dirty="0">
              <a:solidFill>
                <a:schemeClr val="bg2">
                  <a:lumMod val="50000"/>
                </a:schemeClr>
              </a:solidFill>
            </a:endParaRPr>
          </a:p>
        </p:txBody>
      </p:sp>
      <p:sp>
        <p:nvSpPr>
          <p:cNvPr id="15" name="TextBox 14"/>
          <p:cNvSpPr txBox="1"/>
          <p:nvPr/>
        </p:nvSpPr>
        <p:spPr>
          <a:xfrm>
            <a:off x="4842774" y="4085511"/>
            <a:ext cx="2506451" cy="461665"/>
          </a:xfrm>
          <a:prstGeom prst="rect">
            <a:avLst/>
          </a:prstGeom>
          <a:noFill/>
        </p:spPr>
        <p:txBody>
          <a:bodyPr wrap="square" rtlCol="0">
            <a:spAutoFit/>
          </a:bodyPr>
          <a:lstStyle/>
          <a:p>
            <a:r>
              <a:rPr lang="en-US" sz="2400" b="1" dirty="0" smtClean="0">
                <a:solidFill>
                  <a:schemeClr val="bg2">
                    <a:lumMod val="50000"/>
                  </a:schemeClr>
                </a:solidFill>
              </a:rPr>
              <a:t>BCG Analyzer©</a:t>
            </a:r>
            <a:endParaRPr lang="en-US" sz="2400" b="1" dirty="0">
              <a:solidFill>
                <a:schemeClr val="bg2">
                  <a:lumMod val="50000"/>
                </a:schemeClr>
              </a:solidFill>
            </a:endParaRPr>
          </a:p>
        </p:txBody>
      </p:sp>
      <p:sp>
        <p:nvSpPr>
          <p:cNvPr id="16" name="TextBox 15"/>
          <p:cNvSpPr txBox="1"/>
          <p:nvPr/>
        </p:nvSpPr>
        <p:spPr>
          <a:xfrm>
            <a:off x="2650860" y="1117243"/>
            <a:ext cx="2688512" cy="461665"/>
          </a:xfrm>
          <a:prstGeom prst="rect">
            <a:avLst/>
          </a:prstGeom>
          <a:noFill/>
        </p:spPr>
        <p:txBody>
          <a:bodyPr wrap="square" rtlCol="0">
            <a:spAutoFit/>
          </a:bodyPr>
          <a:lstStyle/>
          <a:p>
            <a:r>
              <a:rPr lang="en-US" sz="2400" b="1" dirty="0" smtClean="0">
                <a:solidFill>
                  <a:schemeClr val="bg2">
                    <a:lumMod val="50000"/>
                  </a:schemeClr>
                </a:solidFill>
              </a:rPr>
              <a:t>BCG Optimizer©</a:t>
            </a:r>
            <a:endParaRPr lang="en-US" sz="2400" b="1" dirty="0">
              <a:solidFill>
                <a:schemeClr val="bg2">
                  <a:lumMod val="50000"/>
                </a:schemeClr>
              </a:solidFill>
            </a:endParaRPr>
          </a:p>
        </p:txBody>
      </p:sp>
      <p:sp>
        <p:nvSpPr>
          <p:cNvPr id="2" name="TextBox 1"/>
          <p:cNvSpPr txBox="1"/>
          <p:nvPr/>
        </p:nvSpPr>
        <p:spPr>
          <a:xfrm rot="16200000">
            <a:off x="-861163" y="3556705"/>
            <a:ext cx="3009901" cy="461665"/>
          </a:xfrm>
          <a:prstGeom prst="rect">
            <a:avLst/>
          </a:prstGeom>
          <a:noFill/>
        </p:spPr>
        <p:txBody>
          <a:bodyPr wrap="square" rtlCol="0">
            <a:spAutoFit/>
          </a:bodyPr>
          <a:lstStyle/>
          <a:p>
            <a:r>
              <a:rPr lang="en-US" sz="2400" dirty="0" smtClean="0"/>
              <a:t>Business Intelligence</a:t>
            </a:r>
            <a:endParaRPr lang="en-US" sz="2400" dirty="0"/>
          </a:p>
        </p:txBody>
      </p:sp>
    </p:spTree>
    <p:extLst>
      <p:ext uri="{BB962C8B-B14F-4D97-AF65-F5344CB8AC3E}">
        <p14:creationId xmlns:p14="http://schemas.microsoft.com/office/powerpoint/2010/main" val="13631562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232452"/>
                                        </p:tgtEl>
                                        <p:attrNameLst>
                                          <p:attrName>style.visibility</p:attrName>
                                        </p:attrNameLst>
                                      </p:cBhvr>
                                      <p:to>
                                        <p:strVal val="visible"/>
                                      </p:to>
                                    </p:set>
                                    <p:animEffect transition="in" filter="strips(upRight)">
                                      <p:cBhvr>
                                        <p:cTn id="7" dur="500"/>
                                        <p:tgtEl>
                                          <p:spTgt spid="23245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2455"/>
                                        </p:tgtEl>
                                        <p:attrNameLst>
                                          <p:attrName>style.visibility</p:attrName>
                                        </p:attrNameLst>
                                      </p:cBhvr>
                                      <p:to>
                                        <p:strVal val="visible"/>
                                      </p:to>
                                    </p:set>
                                    <p:anim calcmode="lin" valueType="num">
                                      <p:cBhvr additive="base">
                                        <p:cTn id="12" dur="500" fill="hold"/>
                                        <p:tgtEl>
                                          <p:spTgt spid="232455"/>
                                        </p:tgtEl>
                                        <p:attrNameLst>
                                          <p:attrName>ppt_x</p:attrName>
                                        </p:attrNameLst>
                                      </p:cBhvr>
                                      <p:tavLst>
                                        <p:tav tm="0">
                                          <p:val>
                                            <p:strVal val="#ppt_x"/>
                                          </p:val>
                                        </p:tav>
                                        <p:tav tm="100000">
                                          <p:val>
                                            <p:strVal val="#ppt_x"/>
                                          </p:val>
                                        </p:tav>
                                      </p:tavLst>
                                    </p:anim>
                                    <p:anim calcmode="lin" valueType="num">
                                      <p:cBhvr additive="base">
                                        <p:cTn id="13" dur="500" fill="hold"/>
                                        <p:tgtEl>
                                          <p:spTgt spid="23245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32454"/>
                                        </p:tgtEl>
                                        <p:attrNameLst>
                                          <p:attrName>style.visibility</p:attrName>
                                        </p:attrNameLst>
                                      </p:cBhvr>
                                      <p:to>
                                        <p:strVal val="visible"/>
                                      </p:to>
                                    </p:set>
                                    <p:anim calcmode="lin" valueType="num">
                                      <p:cBhvr additive="base">
                                        <p:cTn id="18" dur="500" fill="hold"/>
                                        <p:tgtEl>
                                          <p:spTgt spid="232454"/>
                                        </p:tgtEl>
                                        <p:attrNameLst>
                                          <p:attrName>ppt_x</p:attrName>
                                        </p:attrNameLst>
                                      </p:cBhvr>
                                      <p:tavLst>
                                        <p:tav tm="0">
                                          <p:val>
                                            <p:strVal val="#ppt_x"/>
                                          </p:val>
                                        </p:tav>
                                        <p:tav tm="100000">
                                          <p:val>
                                            <p:strVal val="#ppt_x"/>
                                          </p:val>
                                        </p:tav>
                                      </p:tavLst>
                                    </p:anim>
                                    <p:anim calcmode="lin" valueType="num">
                                      <p:cBhvr additive="base">
                                        <p:cTn id="19" dur="500" fill="hold"/>
                                        <p:tgtEl>
                                          <p:spTgt spid="23245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32453"/>
                                        </p:tgtEl>
                                        <p:attrNameLst>
                                          <p:attrName>style.visibility</p:attrName>
                                        </p:attrNameLst>
                                      </p:cBhvr>
                                      <p:to>
                                        <p:strVal val="visible"/>
                                      </p:to>
                                    </p:set>
                                    <p:anim calcmode="lin" valueType="num">
                                      <p:cBhvr additive="base">
                                        <p:cTn id="24" dur="500" fill="hold"/>
                                        <p:tgtEl>
                                          <p:spTgt spid="232453"/>
                                        </p:tgtEl>
                                        <p:attrNameLst>
                                          <p:attrName>ppt_x</p:attrName>
                                        </p:attrNameLst>
                                      </p:cBhvr>
                                      <p:tavLst>
                                        <p:tav tm="0">
                                          <p:val>
                                            <p:strVal val="#ppt_x"/>
                                          </p:val>
                                        </p:tav>
                                        <p:tav tm="100000">
                                          <p:val>
                                            <p:strVal val="#ppt_x"/>
                                          </p:val>
                                        </p:tav>
                                      </p:tavLst>
                                    </p:anim>
                                    <p:anim calcmode="lin" valueType="num">
                                      <p:cBhvr additive="base">
                                        <p:cTn id="25" dur="500" fill="hold"/>
                                        <p:tgtEl>
                                          <p:spTgt spid="23245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linds(horizontal)">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linds(horizont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linds(horizontal)">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2" grpId="0" autoUpdateAnimBg="0"/>
      <p:bldP spid="232453" grpId="0"/>
      <p:bldP spid="232454" grpId="0"/>
      <p:bldP spid="232455"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505700" cy="715963"/>
          </a:xfrm>
        </p:spPr>
        <p:txBody>
          <a:bodyPr>
            <a:noAutofit/>
          </a:bodyPr>
          <a:lstStyle/>
          <a:p>
            <a:r>
              <a:rPr lang="en-US" sz="4400" b="1" dirty="0" smtClean="0"/>
              <a:t>BCG Planner</a:t>
            </a:r>
            <a:endParaRPr lang="en-US" sz="4400" b="1" dirty="0"/>
          </a:p>
        </p:txBody>
      </p:sp>
      <p:graphicFrame>
        <p:nvGraphicFramePr>
          <p:cNvPr id="3" name="Diagram 2"/>
          <p:cNvGraphicFramePr/>
          <p:nvPr>
            <p:extLst>
              <p:ext uri="{D42A27DB-BD31-4B8C-83A1-F6EECF244321}">
                <p14:modId xmlns:p14="http://schemas.microsoft.com/office/powerpoint/2010/main" val="2689336551"/>
              </p:ext>
            </p:extLst>
          </p:nvPr>
        </p:nvGraphicFramePr>
        <p:xfrm>
          <a:off x="1562100" y="1219200"/>
          <a:ext cx="5562600" cy="32795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oup 17"/>
          <p:cNvGrpSpPr/>
          <p:nvPr/>
        </p:nvGrpSpPr>
        <p:grpSpPr>
          <a:xfrm>
            <a:off x="1371600" y="4495801"/>
            <a:ext cx="6248400" cy="2168099"/>
            <a:chOff x="1309967" y="3810000"/>
            <a:chExt cx="7259170" cy="3242940"/>
          </a:xfrm>
        </p:grpSpPr>
        <p:sp>
          <p:nvSpPr>
            <p:cNvPr id="5" name="TextBox 4"/>
            <p:cNvSpPr txBox="1"/>
            <p:nvPr/>
          </p:nvSpPr>
          <p:spPr>
            <a:xfrm>
              <a:off x="1309967" y="3810000"/>
              <a:ext cx="7259170" cy="966751"/>
            </a:xfrm>
            <a:prstGeom prst="rect">
              <a:avLst/>
            </a:prstGeom>
            <a:noFill/>
          </p:spPr>
          <p:txBody>
            <a:bodyPr wrap="square" rtlCol="0">
              <a:spAutoFit/>
            </a:bodyPr>
            <a:lstStyle/>
            <a:p>
              <a:pPr algn="ctr"/>
              <a:r>
                <a:rPr lang="en-US" b="1" dirty="0" smtClean="0">
                  <a:effectLst>
                    <a:outerShdw blurRad="38100" dist="38100" dir="2700000" algn="tl">
                      <a:srgbClr val="000000">
                        <a:alpha val="43137"/>
                      </a:srgbClr>
                    </a:outerShdw>
                  </a:effectLst>
                </a:rPr>
                <a:t>Dynamic system to facilitate the decision making process  in </a:t>
              </a:r>
              <a:r>
                <a:rPr lang="en-US" b="1" smtClean="0">
                  <a:effectLst>
                    <a:outerShdw blurRad="38100" dist="38100" dir="2700000" algn="tl">
                      <a:srgbClr val="000000">
                        <a:alpha val="43137"/>
                      </a:srgbClr>
                    </a:outerShdw>
                  </a:effectLst>
                </a:rPr>
                <a:t>the Retail </a:t>
              </a:r>
              <a:r>
                <a:rPr lang="en-US" b="1" dirty="0" smtClean="0">
                  <a:effectLst>
                    <a:outerShdw blurRad="38100" dist="38100" dir="2700000" algn="tl">
                      <a:srgbClr val="000000">
                        <a:alpha val="43137"/>
                      </a:srgbClr>
                    </a:outerShdw>
                  </a:effectLst>
                </a:rPr>
                <a:t>Business</a:t>
              </a:r>
              <a:endParaRPr lang="en-US" dirty="0"/>
            </a:p>
          </p:txBody>
        </p:sp>
        <p:grpSp>
          <p:nvGrpSpPr>
            <p:cNvPr id="6" name="Group 5"/>
            <p:cNvGrpSpPr/>
            <p:nvPr/>
          </p:nvGrpSpPr>
          <p:grpSpPr>
            <a:xfrm>
              <a:off x="1696569" y="4692564"/>
              <a:ext cx="1382510" cy="1966845"/>
              <a:chOff x="1696569" y="4692564"/>
              <a:chExt cx="1382510" cy="1966845"/>
            </a:xfrm>
          </p:grpSpPr>
          <p:sp>
            <p:nvSpPr>
              <p:cNvPr id="7" name="AutoShape 14"/>
              <p:cNvSpPr>
                <a:spLocks noChangeArrowheads="1"/>
              </p:cNvSpPr>
              <p:nvPr/>
            </p:nvSpPr>
            <p:spPr bwMode="auto">
              <a:xfrm rot="6829944">
                <a:off x="2348035" y="4937833"/>
                <a:ext cx="976313" cy="4857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1"/>
              </a:solidFill>
              <a:ln w="9525">
                <a:solidFill>
                  <a:srgbClr val="000000"/>
                </a:solidFill>
                <a:miter lim="800000"/>
                <a:headEnd/>
                <a:tailEnd/>
              </a:ln>
              <a:effectLst>
                <a:outerShdw dist="35921" dir="2700000" algn="ctr" rotWithShape="0">
                  <a:schemeClr val="tx1"/>
                </a:outerShdw>
              </a:effectLst>
            </p:spPr>
            <p:txBody>
              <a:bodyPr wrap="none" anchor="ctr"/>
              <a:lstStyle/>
              <a:p>
                <a:pPr algn="ctr" eaLnBrk="0" hangingPunct="0">
                  <a:spcBef>
                    <a:spcPct val="110000"/>
                  </a:spcBef>
                  <a:buClr>
                    <a:srgbClr val="FF3300"/>
                  </a:buClr>
                  <a:buSzPct val="125000"/>
                  <a:defRPr/>
                </a:pPr>
                <a:endParaRPr lang="en-US">
                  <a:cs typeface="+mn-cs"/>
                </a:endParaRPr>
              </a:p>
            </p:txBody>
          </p:sp>
          <p:sp>
            <p:nvSpPr>
              <p:cNvPr id="8" name="TextBox 7"/>
              <p:cNvSpPr txBox="1"/>
              <p:nvPr/>
            </p:nvSpPr>
            <p:spPr>
              <a:xfrm>
                <a:off x="1696569" y="5554550"/>
                <a:ext cx="1307726" cy="1104859"/>
              </a:xfrm>
              <a:prstGeom prst="rect">
                <a:avLst/>
              </a:prstGeom>
              <a:noFill/>
            </p:spPr>
            <p:txBody>
              <a:bodyPr wrap="square" rtlCol="0">
                <a:spAutoFit/>
              </a:bodyPr>
              <a:lstStyle/>
              <a:p>
                <a:pPr algn="ctr" eaLnBrk="0" hangingPunct="0">
                  <a:defRPr/>
                </a:pPr>
                <a:r>
                  <a:rPr lang="en-US" sz="1400" b="1" dirty="0" smtClean="0">
                    <a:solidFill>
                      <a:schemeClr val="bg2">
                        <a:lumMod val="50000"/>
                      </a:schemeClr>
                    </a:solidFill>
                    <a:latin typeface="Arial" pitchFamily="34" charset="0"/>
                    <a:cs typeface="Arial" pitchFamily="34" charset="0"/>
                  </a:rPr>
                  <a:t>Market Analysis</a:t>
                </a:r>
              </a:p>
              <a:p>
                <a:endParaRPr lang="en-US" sz="1400" b="1" dirty="0">
                  <a:solidFill>
                    <a:schemeClr val="bg2">
                      <a:lumMod val="50000"/>
                    </a:schemeClr>
                  </a:solidFill>
                  <a:latin typeface="Arial" pitchFamily="34" charset="0"/>
                  <a:cs typeface="Arial" pitchFamily="34" charset="0"/>
                </a:endParaRPr>
              </a:p>
            </p:txBody>
          </p:sp>
        </p:grpSp>
        <p:grpSp>
          <p:nvGrpSpPr>
            <p:cNvPr id="9" name="Group 8"/>
            <p:cNvGrpSpPr/>
            <p:nvPr/>
          </p:nvGrpSpPr>
          <p:grpSpPr>
            <a:xfrm>
              <a:off x="3080496" y="4953794"/>
              <a:ext cx="1828800" cy="2099146"/>
              <a:chOff x="3080496" y="4953794"/>
              <a:chExt cx="1828800" cy="2099146"/>
            </a:xfrm>
          </p:grpSpPr>
          <p:sp>
            <p:nvSpPr>
              <p:cNvPr id="10" name="AutoShape 22"/>
              <p:cNvSpPr>
                <a:spLocks noChangeArrowheads="1"/>
              </p:cNvSpPr>
              <p:nvPr/>
            </p:nvSpPr>
            <p:spPr bwMode="auto">
              <a:xfrm rot="5759620">
                <a:off x="3567113" y="5199063"/>
                <a:ext cx="976313" cy="4857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1"/>
              </a:solidFill>
              <a:ln w="9525">
                <a:solidFill>
                  <a:srgbClr val="000000"/>
                </a:solidFill>
                <a:miter lim="800000"/>
                <a:headEnd/>
                <a:tailEnd/>
              </a:ln>
              <a:effectLst>
                <a:outerShdw dist="35921" dir="2700000" algn="ctr" rotWithShape="0">
                  <a:schemeClr val="tx1"/>
                </a:outerShdw>
              </a:effectLst>
            </p:spPr>
            <p:txBody>
              <a:bodyPr wrap="none" anchor="ctr"/>
              <a:lstStyle/>
              <a:p>
                <a:pPr algn="ctr" eaLnBrk="0" hangingPunct="0">
                  <a:spcBef>
                    <a:spcPct val="110000"/>
                  </a:spcBef>
                  <a:buClr>
                    <a:srgbClr val="FF3300"/>
                  </a:buClr>
                  <a:buSzPct val="125000"/>
                  <a:defRPr/>
                </a:pPr>
                <a:endParaRPr lang="en-US">
                  <a:cs typeface="+mn-cs"/>
                </a:endParaRPr>
              </a:p>
            </p:txBody>
          </p:sp>
          <p:sp>
            <p:nvSpPr>
              <p:cNvPr id="11" name="TextBox 10"/>
              <p:cNvSpPr txBox="1"/>
              <p:nvPr/>
            </p:nvSpPr>
            <p:spPr>
              <a:xfrm>
                <a:off x="3080496" y="5948081"/>
                <a:ext cx="1828800" cy="1104859"/>
              </a:xfrm>
              <a:prstGeom prst="rect">
                <a:avLst/>
              </a:prstGeom>
              <a:noFill/>
            </p:spPr>
            <p:txBody>
              <a:bodyPr wrap="square" rtlCol="0">
                <a:spAutoFit/>
              </a:bodyPr>
              <a:lstStyle/>
              <a:p>
                <a:pPr algn="ctr" eaLnBrk="0" hangingPunct="0">
                  <a:defRPr/>
                </a:pPr>
                <a:r>
                  <a:rPr lang="en-US" sz="1400" b="1" dirty="0" smtClean="0">
                    <a:solidFill>
                      <a:schemeClr val="bg2">
                        <a:lumMod val="50000"/>
                      </a:schemeClr>
                    </a:solidFill>
                    <a:latin typeface="Arial" pitchFamily="34" charset="0"/>
                    <a:cs typeface="Arial" pitchFamily="34" charset="0"/>
                  </a:rPr>
                  <a:t>Competitors Benchmarking</a:t>
                </a:r>
              </a:p>
              <a:p>
                <a:endParaRPr lang="en-US" sz="1400" b="1" dirty="0">
                  <a:solidFill>
                    <a:schemeClr val="bg2">
                      <a:lumMod val="50000"/>
                    </a:schemeClr>
                  </a:solidFill>
                  <a:latin typeface="Arial" pitchFamily="34" charset="0"/>
                  <a:cs typeface="Arial" pitchFamily="34" charset="0"/>
                </a:endParaRPr>
              </a:p>
            </p:txBody>
          </p:sp>
        </p:grpSp>
        <p:grpSp>
          <p:nvGrpSpPr>
            <p:cNvPr id="12" name="Group 11"/>
            <p:cNvGrpSpPr/>
            <p:nvPr/>
          </p:nvGrpSpPr>
          <p:grpSpPr>
            <a:xfrm>
              <a:off x="4762499" y="4963317"/>
              <a:ext cx="1326776" cy="1794838"/>
              <a:chOff x="4762499" y="4963317"/>
              <a:chExt cx="1326776" cy="1794838"/>
            </a:xfrm>
          </p:grpSpPr>
          <p:sp>
            <p:nvSpPr>
              <p:cNvPr id="13" name="AutoShape 15"/>
              <p:cNvSpPr>
                <a:spLocks noChangeArrowheads="1"/>
              </p:cNvSpPr>
              <p:nvPr/>
            </p:nvSpPr>
            <p:spPr bwMode="auto">
              <a:xfrm rot="5048858">
                <a:off x="4837113" y="5208586"/>
                <a:ext cx="976313" cy="48577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1"/>
              </a:solidFill>
              <a:ln w="9525">
                <a:solidFill>
                  <a:srgbClr val="000000"/>
                </a:solidFill>
                <a:miter lim="800000"/>
                <a:headEnd/>
                <a:tailEnd/>
              </a:ln>
              <a:effectLst>
                <a:outerShdw dist="35921" dir="2700000" algn="ctr" rotWithShape="0">
                  <a:schemeClr val="tx1"/>
                </a:outerShdw>
              </a:effectLst>
            </p:spPr>
            <p:txBody>
              <a:bodyPr wrap="none" anchor="ctr"/>
              <a:lstStyle/>
              <a:p>
                <a:pPr algn="ctr" eaLnBrk="0" hangingPunct="0">
                  <a:spcBef>
                    <a:spcPct val="110000"/>
                  </a:spcBef>
                  <a:buClr>
                    <a:srgbClr val="FF3300"/>
                  </a:buClr>
                  <a:buSzPct val="125000"/>
                  <a:defRPr/>
                </a:pPr>
                <a:endParaRPr lang="en-US">
                  <a:cs typeface="+mn-cs"/>
                </a:endParaRPr>
              </a:p>
            </p:txBody>
          </p:sp>
          <p:sp>
            <p:nvSpPr>
              <p:cNvPr id="14" name="TextBox 13"/>
              <p:cNvSpPr txBox="1"/>
              <p:nvPr/>
            </p:nvSpPr>
            <p:spPr>
              <a:xfrm>
                <a:off x="4762499" y="5975547"/>
                <a:ext cx="1326776" cy="782608"/>
              </a:xfrm>
              <a:prstGeom prst="rect">
                <a:avLst/>
              </a:prstGeom>
              <a:noFill/>
            </p:spPr>
            <p:txBody>
              <a:bodyPr wrap="square" rtlCol="0">
                <a:spAutoFit/>
              </a:bodyPr>
              <a:lstStyle/>
              <a:p>
                <a:pPr algn="ctr" eaLnBrk="0" hangingPunct="0">
                  <a:defRPr/>
                </a:pPr>
                <a:r>
                  <a:rPr lang="en-US" sz="1400" b="1" dirty="0" smtClean="0">
                    <a:solidFill>
                      <a:schemeClr val="bg2">
                        <a:lumMod val="50000"/>
                      </a:schemeClr>
                    </a:solidFill>
                    <a:latin typeface="Arial" pitchFamily="34" charset="0"/>
                    <a:cs typeface="Arial" pitchFamily="34" charset="0"/>
                  </a:rPr>
                  <a:t>Client Position</a:t>
                </a:r>
                <a:endParaRPr lang="en-US" sz="1400" b="1" dirty="0">
                  <a:solidFill>
                    <a:schemeClr val="bg2">
                      <a:lumMod val="50000"/>
                    </a:schemeClr>
                  </a:solidFill>
                  <a:latin typeface="Arial" pitchFamily="34" charset="0"/>
                  <a:cs typeface="Arial" pitchFamily="34" charset="0"/>
                </a:endParaRPr>
              </a:p>
            </p:txBody>
          </p:sp>
        </p:grpSp>
        <p:grpSp>
          <p:nvGrpSpPr>
            <p:cNvPr id="15" name="Group 14"/>
            <p:cNvGrpSpPr/>
            <p:nvPr/>
          </p:nvGrpSpPr>
          <p:grpSpPr>
            <a:xfrm>
              <a:off x="6134361" y="4692564"/>
              <a:ext cx="1638039" cy="2051092"/>
              <a:chOff x="6134361" y="4692564"/>
              <a:chExt cx="1638039" cy="2051092"/>
            </a:xfrm>
          </p:grpSpPr>
          <p:sp>
            <p:nvSpPr>
              <p:cNvPr id="16" name="AutoShape 19"/>
              <p:cNvSpPr>
                <a:spLocks noChangeArrowheads="1"/>
              </p:cNvSpPr>
              <p:nvPr/>
            </p:nvSpPr>
            <p:spPr bwMode="auto">
              <a:xfrm rot="14770056" flipH="1">
                <a:off x="5889092" y="4937833"/>
                <a:ext cx="976313" cy="48577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tx1"/>
              </a:solidFill>
              <a:ln w="9525">
                <a:solidFill>
                  <a:srgbClr val="000000"/>
                </a:solidFill>
                <a:miter lim="800000"/>
                <a:headEnd/>
                <a:tailEnd/>
              </a:ln>
              <a:effectLst>
                <a:outerShdw dist="35921" dir="2700000" algn="ctr" rotWithShape="0">
                  <a:schemeClr val="tx1"/>
                </a:outerShdw>
              </a:effectLst>
            </p:spPr>
            <p:txBody>
              <a:bodyPr wrap="none" anchor="ctr"/>
              <a:lstStyle/>
              <a:p>
                <a:pPr algn="ctr" eaLnBrk="0" hangingPunct="0">
                  <a:spcBef>
                    <a:spcPct val="110000"/>
                  </a:spcBef>
                  <a:buClr>
                    <a:srgbClr val="FF3300"/>
                  </a:buClr>
                  <a:buSzPct val="125000"/>
                  <a:defRPr/>
                </a:pPr>
                <a:endParaRPr lang="en-US">
                  <a:cs typeface="+mn-cs"/>
                </a:endParaRPr>
              </a:p>
            </p:txBody>
          </p:sp>
          <p:sp>
            <p:nvSpPr>
              <p:cNvPr id="17" name="TextBox 16"/>
              <p:cNvSpPr txBox="1"/>
              <p:nvPr/>
            </p:nvSpPr>
            <p:spPr>
              <a:xfrm>
                <a:off x="6172200" y="5638797"/>
                <a:ext cx="1600200" cy="1104859"/>
              </a:xfrm>
              <a:prstGeom prst="rect">
                <a:avLst/>
              </a:prstGeom>
              <a:noFill/>
            </p:spPr>
            <p:txBody>
              <a:bodyPr wrap="square" rtlCol="0">
                <a:spAutoFit/>
              </a:bodyPr>
              <a:lstStyle/>
              <a:p>
                <a:pPr algn="ctr" eaLnBrk="0" hangingPunct="0">
                  <a:defRPr/>
                </a:pPr>
                <a:r>
                  <a:rPr lang="en-US" sz="1400" b="1" dirty="0" smtClean="0">
                    <a:solidFill>
                      <a:schemeClr val="bg2">
                        <a:lumMod val="50000"/>
                      </a:schemeClr>
                    </a:solidFill>
                    <a:latin typeface="Arial" pitchFamily="34" charset="0"/>
                    <a:cs typeface="Arial" pitchFamily="34" charset="0"/>
                  </a:rPr>
                  <a:t>Consumer Behavior</a:t>
                </a:r>
              </a:p>
              <a:p>
                <a:endParaRPr lang="en-US" sz="1400" b="1" dirty="0">
                  <a:solidFill>
                    <a:schemeClr val="bg2">
                      <a:lumMod val="50000"/>
                    </a:schemeClr>
                  </a:solidFill>
                  <a:latin typeface="Arial" pitchFamily="34" charset="0"/>
                  <a:cs typeface="Arial" pitchFamily="34" charset="0"/>
                </a:endParaRPr>
              </a:p>
            </p:txBody>
          </p:sp>
        </p:grpSp>
      </p:gr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46037"/>
            <a:ext cx="8260382" cy="715963"/>
          </a:xfrm>
        </p:spPr>
        <p:txBody>
          <a:bodyPr/>
          <a:lstStyle/>
          <a:p>
            <a:r>
              <a:rPr lang="en-US" sz="2800" dirty="0" smtClean="0"/>
              <a:t>The process begins with a detail market area study</a:t>
            </a:r>
            <a:endParaRPr lang="en-US" sz="28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0659" y="1270894"/>
            <a:ext cx="2404645" cy="2298780"/>
          </a:xfrm>
        </p:spPr>
      </p:pic>
      <p:grpSp>
        <p:nvGrpSpPr>
          <p:cNvPr id="5" name="Group 4"/>
          <p:cNvGrpSpPr/>
          <p:nvPr/>
        </p:nvGrpSpPr>
        <p:grpSpPr>
          <a:xfrm>
            <a:off x="370158" y="3747862"/>
            <a:ext cx="3058842" cy="2556692"/>
            <a:chOff x="451407" y="3933279"/>
            <a:chExt cx="3585133" cy="2384753"/>
          </a:xfrm>
        </p:grpSpPr>
        <p:pic>
          <p:nvPicPr>
            <p:cNvPr id="6" name="Picture 5"/>
            <p:cNvPicPr>
              <a:picLocks noChangeAspect="1"/>
            </p:cNvPicPr>
            <p:nvPr/>
          </p:nvPicPr>
          <p:blipFill>
            <a:blip r:embed="rId3"/>
            <a:stretch>
              <a:fillRect/>
            </a:stretch>
          </p:blipFill>
          <p:spPr>
            <a:xfrm>
              <a:off x="451407" y="3933279"/>
              <a:ext cx="3585133" cy="2384753"/>
            </a:xfrm>
            <a:prstGeom prst="rect">
              <a:avLst/>
            </a:prstGeom>
          </p:spPr>
        </p:pic>
        <p:sp>
          <p:nvSpPr>
            <p:cNvPr id="10" name="TextBox 9"/>
            <p:cNvSpPr txBox="1"/>
            <p:nvPr/>
          </p:nvSpPr>
          <p:spPr>
            <a:xfrm>
              <a:off x="2451489" y="5695265"/>
              <a:ext cx="1543801" cy="602865"/>
            </a:xfrm>
            <a:prstGeom prst="rect">
              <a:avLst/>
            </a:prstGeom>
            <a:solidFill>
              <a:schemeClr val="bg2">
                <a:lumMod val="50000"/>
              </a:schemeClr>
            </a:solidFill>
          </p:spPr>
          <p:txBody>
            <a:bodyPr wrap="square" rtlCol="0">
              <a:spAutoFit/>
            </a:bodyPr>
            <a:lstStyle/>
            <a:p>
              <a:r>
                <a:rPr lang="en-US" dirty="0" smtClean="0">
                  <a:solidFill>
                    <a:schemeClr val="tx2">
                      <a:lumMod val="75000"/>
                    </a:schemeClr>
                  </a:solidFill>
                </a:rPr>
                <a:t>Traffic Counts</a:t>
              </a:r>
              <a:endParaRPr lang="en-US" dirty="0">
                <a:solidFill>
                  <a:schemeClr val="tx2">
                    <a:lumMod val="75000"/>
                  </a:schemeClr>
                </a:solidFill>
              </a:endParaRPr>
            </a:p>
          </p:txBody>
        </p:sp>
      </p:grpSp>
      <p:sp>
        <p:nvSpPr>
          <p:cNvPr id="12" name="TextBox 11"/>
          <p:cNvSpPr txBox="1"/>
          <p:nvPr/>
        </p:nvSpPr>
        <p:spPr>
          <a:xfrm>
            <a:off x="3712055" y="1086228"/>
            <a:ext cx="5256301" cy="369332"/>
          </a:xfrm>
          <a:prstGeom prst="rect">
            <a:avLst/>
          </a:prstGeom>
          <a:solidFill>
            <a:srgbClr val="A9A684"/>
          </a:solidFill>
        </p:spPr>
        <p:txBody>
          <a:bodyPr wrap="square" rtlCol="0">
            <a:spAutoFit/>
          </a:bodyPr>
          <a:lstStyle/>
          <a:p>
            <a:pPr algn="ctr"/>
            <a:r>
              <a:rPr lang="en-US" dirty="0" smtClean="0">
                <a:solidFill>
                  <a:schemeClr val="tx2">
                    <a:lumMod val="75000"/>
                  </a:schemeClr>
                </a:solidFill>
              </a:rPr>
              <a:t>Detailed Survey of all Service Stations</a:t>
            </a:r>
            <a:endParaRPr lang="en-US" dirty="0">
              <a:solidFill>
                <a:schemeClr val="tx2">
                  <a:lumMod val="75000"/>
                </a:schemeClr>
              </a:solidFill>
            </a:endParaRPr>
          </a:p>
        </p:txBody>
      </p:sp>
      <p:pic>
        <p:nvPicPr>
          <p:cNvPr id="1026" name="Picture 2" descr="Image result for pemex station 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9993" y="1807259"/>
            <a:ext cx="1519396" cy="11098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oxxo station pictu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2050" y="3062060"/>
            <a:ext cx="1516511"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 Gas: first two stations now op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9993" y="4811417"/>
            <a:ext cx="1552759" cy="1371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78202" y="1564640"/>
            <a:ext cx="3607696" cy="4685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21320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CG STANDAR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ExecutivePresentation</Template>
  <TotalTime>16650</TotalTime>
  <Words>1807</Words>
  <Application>Microsoft Office PowerPoint</Application>
  <PresentationFormat>Letter Paper (8.5x11 in)</PresentationFormat>
  <Paragraphs>445</Paragraphs>
  <Slides>38</Slides>
  <Notes>16</Notes>
  <HiddenSlides>7</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BCG STANDARD</vt:lpstr>
      <vt:lpstr> a proactive process to identify the opportunities that will bring the highest return  </vt:lpstr>
      <vt:lpstr>PowerPoint Presentation</vt:lpstr>
      <vt:lpstr>Profile Network Planner</vt:lpstr>
      <vt:lpstr>Who are we?</vt:lpstr>
      <vt:lpstr>What is BCG’s competency?</vt:lpstr>
      <vt:lpstr>Market area studies</vt:lpstr>
      <vt:lpstr>Bcg solutions</vt:lpstr>
      <vt:lpstr>BCG Planner</vt:lpstr>
      <vt:lpstr>The process begins with a detail market area study</vt:lpstr>
      <vt:lpstr>Census data</vt:lpstr>
      <vt:lpstr>Traffic counts of all Streets in the market</vt:lpstr>
      <vt:lpstr>BCG model creation Process</vt:lpstr>
      <vt:lpstr>Model creation steps</vt:lpstr>
      <vt:lpstr>Variable Scores are calculated</vt:lpstr>
      <vt:lpstr>Calculates variable scores</vt:lpstr>
      <vt:lpstr>Spatial iteration Model</vt:lpstr>
      <vt:lpstr>How is the Spatial geographic interaction handled?</vt:lpstr>
      <vt:lpstr>Retail Value Chain - Calibration</vt:lpstr>
      <vt:lpstr>Calibrate local preferences…</vt:lpstr>
      <vt:lpstr>Step 2: Brand Contribution</vt:lpstr>
      <vt:lpstr>Step 2: Brand Contribution</vt:lpstr>
      <vt:lpstr>Step 2: Brand Contribution</vt:lpstr>
      <vt:lpstr>Step 2: Brand Contribution</vt:lpstr>
      <vt:lpstr>Area score</vt:lpstr>
      <vt:lpstr>Area score example: luanda</vt:lpstr>
      <vt:lpstr>Area Score</vt:lpstr>
      <vt:lpstr> Factors that May Impact Area Score </vt:lpstr>
      <vt:lpstr>Final step:  operation scores</vt:lpstr>
      <vt:lpstr>FiNal step: Operation Scores</vt:lpstr>
      <vt:lpstr>Once the consumer behavior model is created</vt:lpstr>
      <vt:lpstr>Analytical Volumes</vt:lpstr>
      <vt:lpstr>Trade area analysis</vt:lpstr>
      <vt:lpstr>Identification of operational opportunities</vt:lpstr>
      <vt:lpstr>Provides tools for Network optimization</vt:lpstr>
      <vt:lpstr>Proactive search of New Locations</vt:lpstr>
      <vt:lpstr>Network Planning Process</vt:lpstr>
      <vt:lpstr>Objective</vt:lpstr>
      <vt:lpstr>Thank you!!!!</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Simon Bravo</dc:creator>
  <cp:lastModifiedBy>Simon Bravo</cp:lastModifiedBy>
  <cp:revision>449</cp:revision>
  <cp:lastPrinted>2016-06-17T13:19:56Z</cp:lastPrinted>
  <dcterms:created xsi:type="dcterms:W3CDTF">2008-08-24T14:23:10Z</dcterms:created>
  <dcterms:modified xsi:type="dcterms:W3CDTF">2018-10-31T14:57:39Z</dcterms:modified>
</cp:coreProperties>
</file>