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0"/>
  </p:notesMasterIdLst>
  <p:sldIdLst>
    <p:sldId id="306" r:id="rId2"/>
    <p:sldId id="325" r:id="rId3"/>
    <p:sldId id="330" r:id="rId4"/>
    <p:sldId id="290" r:id="rId5"/>
    <p:sldId id="286" r:id="rId6"/>
    <p:sldId id="327" r:id="rId7"/>
    <p:sldId id="316" r:id="rId8"/>
    <p:sldId id="267" r:id="rId9"/>
    <p:sldId id="324" r:id="rId10"/>
    <p:sldId id="318" r:id="rId11"/>
    <p:sldId id="319" r:id="rId12"/>
    <p:sldId id="312" r:id="rId13"/>
    <p:sldId id="297" r:id="rId14"/>
    <p:sldId id="320" r:id="rId15"/>
    <p:sldId id="326" r:id="rId16"/>
    <p:sldId id="310" r:id="rId17"/>
    <p:sldId id="328" r:id="rId18"/>
    <p:sldId id="311" r:id="rId19"/>
    <p:sldId id="291" r:id="rId20"/>
    <p:sldId id="313" r:id="rId21"/>
    <p:sldId id="292" r:id="rId22"/>
    <p:sldId id="293" r:id="rId23"/>
    <p:sldId id="314" r:id="rId24"/>
    <p:sldId id="308" r:id="rId25"/>
    <p:sldId id="329" r:id="rId26"/>
    <p:sldId id="296" r:id="rId27"/>
    <p:sldId id="288" r:id="rId28"/>
    <p:sldId id="307" r:id="rId29"/>
    <p:sldId id="294" r:id="rId30"/>
    <p:sldId id="317" r:id="rId31"/>
    <p:sldId id="331" r:id="rId32"/>
    <p:sldId id="299" r:id="rId33"/>
    <p:sldId id="301" r:id="rId34"/>
    <p:sldId id="302" r:id="rId35"/>
    <p:sldId id="303" r:id="rId36"/>
    <p:sldId id="304" r:id="rId37"/>
    <p:sldId id="281" r:id="rId38"/>
    <p:sldId id="289" r:id="rId39"/>
  </p:sldIdLst>
  <p:sldSz cx="9144000" cy="6858000" type="letter"/>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2E"/>
    <a:srgbClr val="60A917"/>
    <a:srgbClr val="EDD391"/>
    <a:srgbClr val="CEB3B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93" autoAdjust="0"/>
    <p:restoredTop sz="88267" autoAdjust="0"/>
  </p:normalViewPr>
  <p:slideViewPr>
    <p:cSldViewPr>
      <p:cViewPr varScale="1">
        <p:scale>
          <a:sx n="86" d="100"/>
          <a:sy n="86" d="100"/>
        </p:scale>
        <p:origin x="768" y="53"/>
      </p:cViewPr>
      <p:guideLst>
        <p:guide orient="horz" pos="2160"/>
        <p:guide pos="2880"/>
      </p:guideLst>
    </p:cSldViewPr>
  </p:slideViewPr>
  <p:notesTextViewPr>
    <p:cViewPr>
      <p:scale>
        <a:sx n="3" d="2"/>
        <a:sy n="3" d="2"/>
      </p:scale>
      <p:origin x="0" y="0"/>
    </p:cViewPr>
  </p:notesTextViewPr>
  <p:sorterViewPr>
    <p:cViewPr>
      <p:scale>
        <a:sx n="100" d="100"/>
        <a:sy n="100" d="100"/>
      </p:scale>
      <p:origin x="0" y="2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BCG\BCG%20CODE%202011\Decay%20Curves\Decay%20Curve%20Exercise%20Nov%2012%2020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Public\Documents\New%20Presentation%20Grap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Public\Documents\New%20Presentation%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BCG Competitive Interaction Decay Curves</a:t>
            </a:r>
          </a:p>
        </c:rich>
      </c:tx>
      <c:layout/>
      <c:overlay val="0"/>
    </c:title>
    <c:autoTitleDeleted val="0"/>
    <c:plotArea>
      <c:layout>
        <c:manualLayout>
          <c:layoutTarget val="inner"/>
          <c:xMode val="edge"/>
          <c:yMode val="edge"/>
          <c:x val="0.10144754293772978"/>
          <c:y val="0.16714129483814524"/>
          <c:w val="0.87428817666448655"/>
          <c:h val="0.70563247302420562"/>
        </c:manualLayout>
      </c:layout>
      <c:scatterChart>
        <c:scatterStyle val="lineMarker"/>
        <c:varyColors val="0"/>
        <c:ser>
          <c:idx val="0"/>
          <c:order val="0"/>
          <c:tx>
            <c:strRef>
              <c:f>Data!$P$23</c:f>
              <c:strCache>
                <c:ptCount val="1"/>
                <c:pt idx="0">
                  <c:v>Steep</c:v>
                </c:pt>
              </c:strCache>
            </c:strRef>
          </c:tx>
          <c:spPr>
            <a:ln w="44450">
              <a:solidFill>
                <a:schemeClr val="accent6">
                  <a:lumMod val="75000"/>
                </a:schemeClr>
              </a:solidFill>
            </a:ln>
          </c:spPr>
          <c:marker>
            <c:symbol val="none"/>
          </c:marker>
          <c:xVal>
            <c:numRef>
              <c:f>Data!$Q$25:$Q$74</c:f>
              <c:numCache>
                <c:formatCode>General</c:formatCode>
                <c:ptCount val="50"/>
                <c:pt idx="0">
                  <c:v>1.0000000000000007E-4</c:v>
                </c:pt>
                <c:pt idx="1">
                  <c:v>1.0000000000000005E-2</c:v>
                </c:pt>
                <c:pt idx="2">
                  <c:v>0.1</c:v>
                </c:pt>
                <c:pt idx="3">
                  <c:v>0.2</c:v>
                </c:pt>
                <c:pt idx="4">
                  <c:v>0.30000000000000016</c:v>
                </c:pt>
                <c:pt idx="5">
                  <c:v>0.4</c:v>
                </c:pt>
                <c:pt idx="6">
                  <c:v>0.5</c:v>
                </c:pt>
                <c:pt idx="7">
                  <c:v>0.60000000000000031</c:v>
                </c:pt>
                <c:pt idx="8">
                  <c:v>0.70000000000000029</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5.5</c:v>
                </c:pt>
                <c:pt idx="48">
                  <c:v>6.5</c:v>
                </c:pt>
                <c:pt idx="49">
                  <c:v>7.5</c:v>
                </c:pt>
              </c:numCache>
            </c:numRef>
          </c:xVal>
          <c:yVal>
            <c:numRef>
              <c:f>Data!$R$25:$R$74</c:f>
              <c:numCache>
                <c:formatCode>General</c:formatCode>
                <c:ptCount val="50"/>
                <c:pt idx="0">
                  <c:v>1.9797963034488453</c:v>
                </c:pt>
                <c:pt idx="1">
                  <c:v>1.9797962720712099</c:v>
                </c:pt>
                <c:pt idx="2">
                  <c:v>1.9795470777169897</c:v>
                </c:pt>
                <c:pt idx="3">
                  <c:v>1.9760789901983411</c:v>
                </c:pt>
                <c:pt idx="4">
                  <c:v>1.9617905753282141</c:v>
                </c:pt>
                <c:pt idx="5">
                  <c:v>1.9250221047196014</c:v>
                </c:pt>
                <c:pt idx="6">
                  <c:v>1.8515223007970378</c:v>
                </c:pt>
                <c:pt idx="7">
                  <c:v>1.7273729817252501</c:v>
                </c:pt>
                <c:pt idx="8">
                  <c:v>1.5436902377205326</c:v>
                </c:pt>
                <c:pt idx="9">
                  <c:v>1.3023255426957725</c:v>
                </c:pt>
                <c:pt idx="10">
                  <c:v>1.0201453941331011</c:v>
                </c:pt>
                <c:pt idx="11">
                  <c:v>0.72832684765691769</c:v>
                </c:pt>
                <c:pt idx="12">
                  <c:v>0.46430343414337816</c:v>
                </c:pt>
                <c:pt idx="13">
                  <c:v>0.25842725691416485</c:v>
                </c:pt>
                <c:pt idx="14">
                  <c:v>0.1225612019175949</c:v>
                </c:pt>
                <c:pt idx="15">
                  <c:v>4.8243470595775974E-2</c:v>
                </c:pt>
                <c:pt idx="16">
                  <c:v>1.5323896551768001E-2</c:v>
                </c:pt>
                <c:pt idx="17">
                  <c:v>3.8115980910360891E-3</c:v>
                </c:pt>
                <c:pt idx="18">
                  <c:v>7.1913044411069397E-4</c:v>
                </c:pt>
                <c:pt idx="19">
                  <c:v>9.9500433869396891E-5</c:v>
                </c:pt>
                <c:pt idx="20">
                  <c:v>9.7435331656148526E-6</c:v>
                </c:pt>
                <c:pt idx="21">
                  <c:v>6.5050044135657934E-7</c:v>
                </c:pt>
                <c:pt idx="22">
                  <c:v>2.8470562442017103E-8</c:v>
                </c:pt>
                <c:pt idx="23">
                  <c:v>7.8407172508514438E-10</c:v>
                </c:pt>
                <c:pt idx="24">
                  <c:v>1.3017899210357569E-11</c:v>
                </c:pt>
                <c:pt idx="25">
                  <c:v>1.2462041026631186E-13</c:v>
                </c:pt>
                <c:pt idx="26">
                  <c:v>6.5669781402851168E-16</c:v>
                </c:pt>
                <c:pt idx="27">
                  <c:v>1.8153714504043122E-18</c:v>
                </c:pt>
                <c:pt idx="28">
                  <c:v>2.5044823322373902E-21</c:v>
                </c:pt>
                <c:pt idx="29">
                  <c:v>1.6375274135878581E-24</c:v>
                </c:pt>
                <c:pt idx="30">
                  <c:v>4.8104132299230687E-28</c:v>
                </c:pt>
                <c:pt idx="31">
                  <c:v>6.0082318699832409E-32</c:v>
                </c:pt>
                <c:pt idx="32">
                  <c:v>3.0142110494839862E-36</c:v>
                </c:pt>
                <c:pt idx="33">
                  <c:v>5.7279989162649061E-41</c:v>
                </c:pt>
                <c:pt idx="34">
                  <c:v>3.8817183801913361E-46</c:v>
                </c:pt>
                <c:pt idx="35">
                  <c:v>8.8161458179346159E-52</c:v>
                </c:pt>
                <c:pt idx="36">
                  <c:v>6.2959830483489864E-58</c:v>
                </c:pt>
                <c:pt idx="37">
                  <c:v>1.3241329334708942E-64</c:v>
                </c:pt>
                <c:pt idx="38">
                  <c:v>7.6682284506622428E-72</c:v>
                </c:pt>
                <c:pt idx="39">
                  <c:v>1.1413717693818294E-79</c:v>
                </c:pt>
                <c:pt idx="40">
                  <c:v>4.0687791268320958E-88</c:v>
                </c:pt>
                <c:pt idx="41">
                  <c:v>3.2315234649177265E-97</c:v>
                </c:pt>
                <c:pt idx="42">
                  <c:v>5.3103722534190427E-107</c:v>
                </c:pt>
                <c:pt idx="43">
                  <c:v>1.6739947994318946E-117</c:v>
                </c:pt>
                <c:pt idx="44">
                  <c:v>9.3691967081853914E-129</c:v>
                </c:pt>
                <c:pt idx="45">
                  <c:v>8.602995625022819E-141</c:v>
                </c:pt>
                <c:pt idx="46">
                  <c:v>1.1955016451034047E-153</c:v>
                </c:pt>
                <c:pt idx="47">
                  <c:v>0</c:v>
                </c:pt>
                <c:pt idx="48">
                  <c:v>0</c:v>
                </c:pt>
                <c:pt idx="49">
                  <c:v>0</c:v>
                </c:pt>
              </c:numCache>
            </c:numRef>
          </c:yVal>
          <c:smooth val="0"/>
        </c:ser>
        <c:ser>
          <c:idx val="2"/>
          <c:order val="1"/>
          <c:tx>
            <c:strRef>
              <c:f>Data!$J$23</c:f>
              <c:strCache>
                <c:ptCount val="1"/>
                <c:pt idx="0">
                  <c:v>Long</c:v>
                </c:pt>
              </c:strCache>
            </c:strRef>
          </c:tx>
          <c:spPr>
            <a:ln w="44450">
              <a:solidFill>
                <a:schemeClr val="accent2">
                  <a:lumMod val="60000"/>
                  <a:lumOff val="40000"/>
                </a:schemeClr>
              </a:solidFill>
            </a:ln>
          </c:spPr>
          <c:marker>
            <c:symbol val="none"/>
          </c:marker>
          <c:xVal>
            <c:numRef>
              <c:f>Data!$K$25:$K$75</c:f>
              <c:numCache>
                <c:formatCode>General</c:formatCode>
                <c:ptCount val="51"/>
                <c:pt idx="0">
                  <c:v>1.0000000000000007E-4</c:v>
                </c:pt>
                <c:pt idx="1">
                  <c:v>1.0000000000000005E-2</c:v>
                </c:pt>
                <c:pt idx="2">
                  <c:v>0.1</c:v>
                </c:pt>
                <c:pt idx="3">
                  <c:v>0.2</c:v>
                </c:pt>
                <c:pt idx="4">
                  <c:v>0.30000000000000016</c:v>
                </c:pt>
                <c:pt idx="5">
                  <c:v>0.4</c:v>
                </c:pt>
                <c:pt idx="6">
                  <c:v>0.5</c:v>
                </c:pt>
                <c:pt idx="7">
                  <c:v>0.60000000000000031</c:v>
                </c:pt>
                <c:pt idx="8">
                  <c:v>0.70000000000000029</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5.5</c:v>
                </c:pt>
                <c:pt idx="48">
                  <c:v>6.5</c:v>
                </c:pt>
                <c:pt idx="49">
                  <c:v>7.5</c:v>
                </c:pt>
                <c:pt idx="50">
                  <c:v>8.5</c:v>
                </c:pt>
              </c:numCache>
            </c:numRef>
          </c:xVal>
          <c:yVal>
            <c:numRef>
              <c:f>Data!$L$25:$L$75</c:f>
              <c:numCache>
                <c:formatCode>General</c:formatCode>
                <c:ptCount val="51"/>
                <c:pt idx="0">
                  <c:v>1.0198768905679272</c:v>
                </c:pt>
                <c:pt idx="1">
                  <c:v>1.0184355137204104</c:v>
                </c:pt>
                <c:pt idx="2">
                  <c:v>1.0054251687367337</c:v>
                </c:pt>
                <c:pt idx="3">
                  <c:v>0.99116406916492783</c:v>
                </c:pt>
                <c:pt idx="4">
                  <c:v>0.97710525114258273</c:v>
                </c:pt>
                <c:pt idx="5">
                  <c:v>0.96324584547822478</c:v>
                </c:pt>
                <c:pt idx="6">
                  <c:v>0.9495830236774212</c:v>
                </c:pt>
                <c:pt idx="7">
                  <c:v>0.9361139973655237</c:v>
                </c:pt>
                <c:pt idx="8">
                  <c:v>0.92283601771860124</c:v>
                </c:pt>
                <c:pt idx="9">
                  <c:v>0.90974637490244936</c:v>
                </c:pt>
                <c:pt idx="10">
                  <c:v>0.89684239751955463</c:v>
                </c:pt>
                <c:pt idx="11">
                  <c:v>0.88412145206390025</c:v>
                </c:pt>
                <c:pt idx="12">
                  <c:v>0.87158094238350858</c:v>
                </c:pt>
                <c:pt idx="13">
                  <c:v>0.85921830915060859</c:v>
                </c:pt>
                <c:pt idx="14">
                  <c:v>0.8470310293393124</c:v>
                </c:pt>
                <c:pt idx="15">
                  <c:v>0.83501661571070351</c:v>
                </c:pt>
                <c:pt idx="16">
                  <c:v>0.82317261630523453</c:v>
                </c:pt>
                <c:pt idx="17">
                  <c:v>0.81149661394231154</c:v>
                </c:pt>
                <c:pt idx="18">
                  <c:v>0.79998622572699085</c:v>
                </c:pt>
                <c:pt idx="19">
                  <c:v>0.78863910256366432</c:v>
                </c:pt>
                <c:pt idx="20">
                  <c:v>0.7774529286766404</c:v>
                </c:pt>
                <c:pt idx="21">
                  <c:v>0.76642542113753664</c:v>
                </c:pt>
                <c:pt idx="22">
                  <c:v>0.75555432939936351</c:v>
                </c:pt>
                <c:pt idx="23">
                  <c:v>0.74483743483722453</c:v>
                </c:pt>
                <c:pt idx="24">
                  <c:v>0.7342725502955264</c:v>
                </c:pt>
                <c:pt idx="25">
                  <c:v>0.7238575196416146</c:v>
                </c:pt>
                <c:pt idx="26">
                  <c:v>0.71359021732574068</c:v>
                </c:pt>
                <c:pt idx="27">
                  <c:v>0.70346854794726688</c:v>
                </c:pt>
                <c:pt idx="28">
                  <c:v>0.69349044582703301</c:v>
                </c:pt>
                <c:pt idx="29">
                  <c:v>0.6836538745857742</c:v>
                </c:pt>
                <c:pt idx="30">
                  <c:v>0.67395682672852986</c:v>
                </c:pt>
                <c:pt idx="31">
                  <c:v>0.66439732323494849</c:v>
                </c:pt>
                <c:pt idx="32">
                  <c:v>0.65497341315539614</c:v>
                </c:pt>
                <c:pt idx="33">
                  <c:v>0.645683173212795</c:v>
                </c:pt>
                <c:pt idx="34">
                  <c:v>0.63652470741011791</c:v>
                </c:pt>
                <c:pt idx="35">
                  <c:v>0.62749614664343711</c:v>
                </c:pt>
                <c:pt idx="36">
                  <c:v>0.61859564832047464</c:v>
                </c:pt>
                <c:pt idx="37">
                  <c:v>0.60982139598455165</c:v>
                </c:pt>
                <c:pt idx="38">
                  <c:v>0.60117159894388372</c:v>
                </c:pt>
                <c:pt idx="39">
                  <c:v>0.59264449190611934</c:v>
                </c:pt>
                <c:pt idx="40">
                  <c:v>0.58423833461807961</c:v>
                </c:pt>
                <c:pt idx="41">
                  <c:v>0.57595141151059293</c:v>
                </c:pt>
                <c:pt idx="42">
                  <c:v>0.56778203134837302</c:v>
                </c:pt>
                <c:pt idx="43">
                  <c:v>0.55972852688486863</c:v>
                </c:pt>
                <c:pt idx="44">
                  <c:v>0.55178925452199956</c:v>
                </c:pt>
                <c:pt idx="45">
                  <c:v>0.54396259397472269</c:v>
                </c:pt>
                <c:pt idx="46">
                  <c:v>0.53624694794036121</c:v>
                </c:pt>
                <c:pt idx="47">
                  <c:v>0.4648606726479545</c:v>
                </c:pt>
                <c:pt idx="48">
                  <c:v>0.40297748230492753</c:v>
                </c:pt>
                <c:pt idx="49">
                  <c:v>0.34933230707558521</c:v>
                </c:pt>
                <c:pt idx="50">
                  <c:v>0.30282848577233962</c:v>
                </c:pt>
              </c:numCache>
            </c:numRef>
          </c:yVal>
          <c:smooth val="0"/>
        </c:ser>
        <c:ser>
          <c:idx val="3"/>
          <c:order val="2"/>
          <c:tx>
            <c:strRef>
              <c:f>Data!$M$23</c:f>
              <c:strCache>
                <c:ptCount val="1"/>
                <c:pt idx="0">
                  <c:v>Medium</c:v>
                </c:pt>
              </c:strCache>
            </c:strRef>
          </c:tx>
          <c:spPr>
            <a:ln w="44450">
              <a:solidFill>
                <a:srgbClr val="8064A2">
                  <a:lumMod val="60000"/>
                  <a:lumOff val="40000"/>
                </a:srgbClr>
              </a:solidFill>
            </a:ln>
          </c:spPr>
          <c:marker>
            <c:symbol val="none"/>
          </c:marker>
          <c:xVal>
            <c:numRef>
              <c:f>Data!$N$25:$N$74</c:f>
              <c:numCache>
                <c:formatCode>General</c:formatCode>
                <c:ptCount val="50"/>
                <c:pt idx="0">
                  <c:v>1.0000000000000007E-4</c:v>
                </c:pt>
                <c:pt idx="1">
                  <c:v>1.0000000000000005E-2</c:v>
                </c:pt>
                <c:pt idx="2">
                  <c:v>0.1</c:v>
                </c:pt>
                <c:pt idx="3">
                  <c:v>0.2</c:v>
                </c:pt>
                <c:pt idx="4">
                  <c:v>0.30000000000000016</c:v>
                </c:pt>
                <c:pt idx="5">
                  <c:v>0.4</c:v>
                </c:pt>
                <c:pt idx="6">
                  <c:v>0.5</c:v>
                </c:pt>
                <c:pt idx="7">
                  <c:v>0.60000000000000031</c:v>
                </c:pt>
                <c:pt idx="8">
                  <c:v>0.70000000000000029</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5.5</c:v>
                </c:pt>
                <c:pt idx="48">
                  <c:v>6.5</c:v>
                </c:pt>
                <c:pt idx="49">
                  <c:v>7.5</c:v>
                </c:pt>
              </c:numCache>
            </c:numRef>
          </c:xVal>
          <c:yVal>
            <c:numRef>
              <c:f>Data!$O$25:$O$74</c:f>
              <c:numCache>
                <c:formatCode>General</c:formatCode>
                <c:ptCount val="50"/>
                <c:pt idx="0">
                  <c:v>1.2042695352893638</c:v>
                </c:pt>
                <c:pt idx="1">
                  <c:v>1.2019485504213876</c:v>
                </c:pt>
                <c:pt idx="2">
                  <c:v>1.1752073327969961</c:v>
                </c:pt>
                <c:pt idx="3">
                  <c:v>1.1428159222662237</c:v>
                </c:pt>
                <c:pt idx="4">
                  <c:v>1.109654197263471</c:v>
                </c:pt>
                <c:pt idx="5">
                  <c:v>1.0763597762249388</c:v>
                </c:pt>
                <c:pt idx="6">
                  <c:v>1.0432512067287485</c:v>
                </c:pt>
                <c:pt idx="7">
                  <c:v>1.0105189162310659</c:v>
                </c:pt>
                <c:pt idx="8">
                  <c:v>0.97828699924512508</c:v>
                </c:pt>
                <c:pt idx="9">
                  <c:v>0.94664008838417291</c:v>
                </c:pt>
                <c:pt idx="10">
                  <c:v>0.91563716986811161</c:v>
                </c:pt>
                <c:pt idx="11">
                  <c:v>0.88531951704114342</c:v>
                </c:pt>
                <c:pt idx="12">
                  <c:v>0.85571562162970538</c:v>
                </c:pt>
                <c:pt idx="13">
                  <c:v>0.82684444737004703</c:v>
                </c:pt>
                <c:pt idx="14">
                  <c:v>0.7987176790572571</c:v>
                </c:pt>
                <c:pt idx="15">
                  <c:v>0.77134133617298106</c:v>
                </c:pt>
                <c:pt idx="16">
                  <c:v>0.74471696627815342</c:v>
                </c:pt>
                <c:pt idx="17">
                  <c:v>0.71884255000718322</c:v>
                </c:pt>
                <c:pt idx="18">
                  <c:v>0.69371320186130259</c:v>
                </c:pt>
                <c:pt idx="19">
                  <c:v>0.66932172250443978</c:v>
                </c:pt>
                <c:pt idx="20">
                  <c:v>0.64565904054921786</c:v>
                </c:pt>
                <c:pt idx="21">
                  <c:v>0.62271457043277378</c:v>
                </c:pt>
                <c:pt idx="22">
                  <c:v>0.6004765054456046</c:v>
                </c:pt>
                <c:pt idx="23">
                  <c:v>0.57893205985966312</c:v>
                </c:pt>
                <c:pt idx="24">
                  <c:v>0.55806767054763451</c:v>
                </c:pt>
                <c:pt idx="25">
                  <c:v>0.53786916596575884</c:v>
                </c:pt>
                <c:pt idx="26">
                  <c:v>0.51832190855340543</c:v>
                </c:pt>
                <c:pt idx="27">
                  <c:v>0.49941091526713094</c:v>
                </c:pt>
                <c:pt idx="28">
                  <c:v>0.48112095997167742</c:v>
                </c:pt>
                <c:pt idx="29">
                  <c:v>0.4634366606581844</c:v>
                </c:pt>
                <c:pt idx="30">
                  <c:v>0.44634255388427702</c:v>
                </c:pt>
                <c:pt idx="31">
                  <c:v>0.42982315838488505</c:v>
                </c:pt>
                <c:pt idx="32">
                  <c:v>0.41386302945371578</c:v>
                </c:pt>
                <c:pt idx="33">
                  <c:v>0.39844680541934996</c:v>
                </c:pt>
                <c:pt idx="34">
                  <c:v>0.38355924731968766</c:v>
                </c:pt>
                <c:pt idx="35">
                  <c:v>0.36918527270115681</c:v>
                </c:pt>
                <c:pt idx="36">
                  <c:v>0.35530998432512018</c:v>
                </c:pt>
                <c:pt idx="37">
                  <c:v>0.34191869444619011</c:v>
                </c:pt>
                <c:pt idx="38">
                  <c:v>0.32899694523015294</c:v>
                </c:pt>
                <c:pt idx="39">
                  <c:v>0.31653052579874646</c:v>
                </c:pt>
                <c:pt idx="40">
                  <c:v>0.3045054863213959</c:v>
                </c:pt>
                <c:pt idx="41">
                  <c:v>0.29290814951763838</c:v>
                </c:pt>
                <c:pt idx="42">
                  <c:v>0.28172511988636417</c:v>
                </c:pt>
                <c:pt idx="43">
                  <c:v>0.27094329093763397</c:v>
                </c:pt>
                <c:pt idx="44">
                  <c:v>0.26054985066835185</c:v>
                </c:pt>
                <c:pt idx="45">
                  <c:v>0.25053228549358975</c:v>
                </c:pt>
                <c:pt idx="46">
                  <c:v>0.24087838281993249</c:v>
                </c:pt>
                <c:pt idx="47">
                  <c:v>0.16186924874926048</c:v>
                </c:pt>
                <c:pt idx="48">
                  <c:v>0.10798077251630454</c:v>
                </c:pt>
                <c:pt idx="49">
                  <c:v>7.1580102445451765E-2</c:v>
                </c:pt>
              </c:numCache>
            </c:numRef>
          </c:yVal>
          <c:smooth val="0"/>
        </c:ser>
        <c:ser>
          <c:idx val="1"/>
          <c:order val="3"/>
          <c:tx>
            <c:strRef>
              <c:f>Data!$G$23</c:f>
              <c:strCache>
                <c:ptCount val="1"/>
                <c:pt idx="0">
                  <c:v>Standard</c:v>
                </c:pt>
              </c:strCache>
            </c:strRef>
          </c:tx>
          <c:spPr>
            <a:ln w="44450">
              <a:solidFill>
                <a:schemeClr val="accent3">
                  <a:lumMod val="75000"/>
                </a:schemeClr>
              </a:solidFill>
            </a:ln>
          </c:spPr>
          <c:marker>
            <c:symbol val="none"/>
          </c:marker>
          <c:xVal>
            <c:numRef>
              <c:f>Data!$H$25:$H$74</c:f>
              <c:numCache>
                <c:formatCode>General</c:formatCode>
                <c:ptCount val="50"/>
                <c:pt idx="0">
                  <c:v>1.0000000000000007E-4</c:v>
                </c:pt>
                <c:pt idx="1">
                  <c:v>1.0000000000000005E-2</c:v>
                </c:pt>
                <c:pt idx="2">
                  <c:v>0.1</c:v>
                </c:pt>
                <c:pt idx="3">
                  <c:v>0.2</c:v>
                </c:pt>
                <c:pt idx="4">
                  <c:v>0.30000000000000016</c:v>
                </c:pt>
                <c:pt idx="5">
                  <c:v>0.4</c:v>
                </c:pt>
                <c:pt idx="6">
                  <c:v>0.5</c:v>
                </c:pt>
                <c:pt idx="7">
                  <c:v>0.60000000000000031</c:v>
                </c:pt>
                <c:pt idx="8">
                  <c:v>0.70000000000000029</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5.5</c:v>
                </c:pt>
                <c:pt idx="48">
                  <c:v>6.5</c:v>
                </c:pt>
                <c:pt idx="49">
                  <c:v>7.5</c:v>
                </c:pt>
              </c:numCache>
            </c:numRef>
          </c:xVal>
          <c:yVal>
            <c:numRef>
              <c:f>Data!$I$25:$I$74</c:f>
              <c:numCache>
                <c:formatCode>General</c:formatCode>
                <c:ptCount val="50"/>
                <c:pt idx="0">
                  <c:v>1.5298371843787495</c:v>
                </c:pt>
                <c:pt idx="1">
                  <c:v>1.5297759982754864</c:v>
                </c:pt>
                <c:pt idx="2">
                  <c:v>1.5237300682314314</c:v>
                </c:pt>
                <c:pt idx="3">
                  <c:v>1.5055545906092416</c:v>
                </c:pt>
                <c:pt idx="4">
                  <c:v>1.4757426321593188</c:v>
                </c:pt>
                <c:pt idx="5">
                  <c:v>1.4349949949314647</c:v>
                </c:pt>
                <c:pt idx="6">
                  <c:v>1.3842540265779022</c:v>
                </c:pt>
                <c:pt idx="7">
                  <c:v>1.3246674080875325</c:v>
                </c:pt>
                <c:pt idx="8">
                  <c:v>1.2575450534497801</c:v>
                </c:pt>
                <c:pt idx="9">
                  <c:v>1.1843113785211277</c:v>
                </c:pt>
                <c:pt idx="10">
                  <c:v>1.1064553599697242</c:v>
                </c:pt>
                <c:pt idx="11">
                  <c:v>1.0254808118786602</c:v>
                </c:pt>
                <c:pt idx="12">
                  <c:v>0.94285916424125249</c:v>
                </c:pt>
                <c:pt idx="13">
                  <c:v>0.85998675221968901</c:v>
                </c:pt>
                <c:pt idx="14">
                  <c:v>0.77814824476594469</c:v>
                </c:pt>
                <c:pt idx="15">
                  <c:v>0.69848738935847454</c:v>
                </c:pt>
                <c:pt idx="16">
                  <c:v>0.621985762541583</c:v>
                </c:pt>
                <c:pt idx="17">
                  <c:v>0.54944972977433548</c:v>
                </c:pt>
                <c:pt idx="18">
                  <c:v>0.48150536568947033</c:v>
                </c:pt>
                <c:pt idx="19">
                  <c:v>0.4186006944710578</c:v>
                </c:pt>
                <c:pt idx="20">
                  <c:v>0.36101429958810011</c:v>
                </c:pt>
                <c:pt idx="21">
                  <c:v>0.30886913427877288</c:v>
                </c:pt>
                <c:pt idx="22">
                  <c:v>0.26215024244326884</c:v>
                </c:pt>
                <c:pt idx="23">
                  <c:v>0.22072506991537064</c:v>
                </c:pt>
                <c:pt idx="24">
                  <c:v>0.18436509813444149</c:v>
                </c:pt>
                <c:pt idx="25">
                  <c:v>0.15276765113339383</c:v>
                </c:pt>
                <c:pt idx="26">
                  <c:v>0.12557689485074669</c:v>
                </c:pt>
                <c:pt idx="27">
                  <c:v>0.10240324649321807</c:v>
                </c:pt>
                <c:pt idx="28">
                  <c:v>8.2840623142482708E-2</c:v>
                </c:pt>
                <c:pt idx="29">
                  <c:v>6.6481167144889497E-2</c:v>
                </c:pt>
                <c:pt idx="30">
                  <c:v>5.2927278103404064E-2</c:v>
                </c:pt>
                <c:pt idx="31">
                  <c:v>4.1800948005669789E-2</c:v>
                </c:pt>
                <c:pt idx="32">
                  <c:v>3.2750531238161788E-2</c:v>
                </c:pt>
                <c:pt idx="33">
                  <c:v>2.5455182388692932E-2</c:v>
                </c:pt>
                <c:pt idx="34">
                  <c:v>1.9627262180326524E-2</c:v>
                </c:pt>
                <c:pt idx="35">
                  <c:v>1.501304826989364E-2</c:v>
                </c:pt>
                <c:pt idx="36">
                  <c:v>1.1392097272305121E-2</c:v>
                </c:pt>
                <c:pt idx="37">
                  <c:v>8.5755924780639477E-3</c:v>
                </c:pt>
                <c:pt idx="38">
                  <c:v>6.4039838977837087E-3</c:v>
                </c:pt>
                <c:pt idx="39">
                  <c:v>4.7441889137878734E-3</c:v>
                </c:pt>
                <c:pt idx="40">
                  <c:v>3.4865778266103052E-3</c:v>
                </c:pt>
                <c:pt idx="41">
                  <c:v>2.5419230535418183E-3</c:v>
                </c:pt>
                <c:pt idx="42">
                  <c:v>1.8384468652551413E-3</c:v>
                </c:pt>
                <c:pt idx="43">
                  <c:v>1.3190626141360105E-3</c:v>
                </c:pt>
                <c:pt idx="44">
                  <c:v>9.3886983732899504E-4</c:v>
                </c:pt>
                <c:pt idx="45">
                  <c:v>6.6293509223149709E-4</c:v>
                </c:pt>
                <c:pt idx="46">
                  <c:v>4.6436799230087101E-4</c:v>
                </c:pt>
                <c:pt idx="47">
                  <c:v>8.5052193426740938E-6</c:v>
                </c:pt>
                <c:pt idx="48">
                  <c:v>6.9996029784769778E-8</c:v>
                </c:pt>
                <c:pt idx="49">
                  <c:v>2.5883675383770027E-10</c:v>
                </c:pt>
              </c:numCache>
            </c:numRef>
          </c:yVal>
          <c:smooth val="0"/>
        </c:ser>
        <c:dLbls>
          <c:showLegendKey val="0"/>
          <c:showVal val="0"/>
          <c:showCatName val="0"/>
          <c:showSerName val="0"/>
          <c:showPercent val="0"/>
          <c:showBubbleSize val="0"/>
        </c:dLbls>
        <c:axId val="1039264"/>
        <c:axId val="1039808"/>
      </c:scatterChart>
      <c:valAx>
        <c:axId val="1039264"/>
        <c:scaling>
          <c:orientation val="minMax"/>
          <c:max val="9"/>
        </c:scaling>
        <c:delete val="0"/>
        <c:axPos val="b"/>
        <c:minorGridlines/>
        <c:title>
          <c:tx>
            <c:rich>
              <a:bodyPr/>
              <a:lstStyle/>
              <a:p>
                <a:pPr>
                  <a:defRPr/>
                </a:pPr>
                <a:r>
                  <a:rPr lang="en-US"/>
                  <a:t>Distance (Km)</a:t>
                </a:r>
              </a:p>
            </c:rich>
          </c:tx>
          <c:layout/>
          <c:overlay val="0"/>
        </c:title>
        <c:numFmt formatCode="General" sourceLinked="0"/>
        <c:majorTickMark val="out"/>
        <c:minorTickMark val="none"/>
        <c:tickLblPos val="nextTo"/>
        <c:txPr>
          <a:bodyPr/>
          <a:lstStyle/>
          <a:p>
            <a:pPr>
              <a:defRPr lang="ja-JP"/>
            </a:pPr>
            <a:endParaRPr lang="es-BO"/>
          </a:p>
        </c:txPr>
        <c:crossAx val="1039808"/>
        <c:crosses val="autoZero"/>
        <c:crossBetween val="midCat"/>
      </c:valAx>
      <c:valAx>
        <c:axId val="1039808"/>
        <c:scaling>
          <c:orientation val="minMax"/>
          <c:max val="2"/>
        </c:scaling>
        <c:delete val="0"/>
        <c:axPos val="l"/>
        <c:majorGridlines/>
        <c:title>
          <c:tx>
            <c:rich>
              <a:bodyPr rot="-5400000" vert="horz"/>
              <a:lstStyle/>
              <a:p>
                <a:pPr>
                  <a:defRPr/>
                </a:pPr>
                <a:r>
                  <a:rPr lang="en-US"/>
                  <a:t>Impact</a:t>
                </a:r>
              </a:p>
            </c:rich>
          </c:tx>
          <c:layout/>
          <c:overlay val="0"/>
        </c:title>
        <c:numFmt formatCode="General" sourceLinked="1"/>
        <c:majorTickMark val="out"/>
        <c:minorTickMark val="none"/>
        <c:tickLblPos val="nextTo"/>
        <c:txPr>
          <a:bodyPr/>
          <a:lstStyle/>
          <a:p>
            <a:pPr>
              <a:defRPr lang="ja-JP"/>
            </a:pPr>
            <a:endParaRPr lang="es-BO"/>
          </a:p>
        </c:txPr>
        <c:crossAx val="1039264"/>
        <c:crosses val="autoZero"/>
        <c:crossBetween val="midCat"/>
      </c:valAx>
      <c:spPr>
        <a:solidFill>
          <a:schemeClr val="bg2">
            <a:lumMod val="90000"/>
          </a:schemeClr>
        </a:solidFill>
      </c:spPr>
    </c:plotArea>
    <c:legend>
      <c:legendPos val="r"/>
      <c:layout>
        <c:manualLayout>
          <c:xMode val="edge"/>
          <c:yMode val="edge"/>
          <c:x val="0.77449796620788713"/>
          <c:y val="0.19963970412789334"/>
          <c:w val="0.17564303729737019"/>
          <c:h val="0.20067000715819613"/>
        </c:manualLayout>
      </c:layout>
      <c:overlay val="0"/>
      <c:txPr>
        <a:bodyPr/>
        <a:lstStyle/>
        <a:p>
          <a:pPr>
            <a:defRPr lang="ja-JP"/>
          </a:pPr>
          <a:endParaRPr lang="es-BO"/>
        </a:p>
      </c:txPr>
    </c:legend>
    <c:plotVisOnly val="1"/>
    <c:dispBlanksAs val="gap"/>
    <c:showDLblsOverMax val="0"/>
  </c:chart>
  <c:spPr>
    <a:gradFill flip="none" rotWithShape="1">
      <a:gsLst>
        <a:gs pos="0">
          <a:srgbClr val="1F497D">
            <a:lumMod val="75000"/>
            <a:alpha val="70000"/>
          </a:srgbClr>
        </a:gs>
        <a:gs pos="39999">
          <a:srgbClr val="85C2FF"/>
        </a:gs>
        <a:gs pos="70000">
          <a:srgbClr val="C4D6EB"/>
        </a:gs>
        <a:gs pos="100000">
          <a:srgbClr val="FFEBFA"/>
        </a:gs>
      </a:gsLst>
      <a:lin ang="2700000" scaled="1"/>
      <a:tileRect/>
    </a:gra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Is there a pattern that can be attributed to Brand</a:t>
            </a:r>
            <a:r>
              <a:rPr lang="en-US" baseline="0" dirty="0" smtClean="0"/>
              <a:t> performance?</a:t>
            </a:r>
            <a:endParaRPr lang="en-US" dirty="0"/>
          </a:p>
        </c:rich>
      </c:tx>
      <c:layout/>
      <c:overlay val="0"/>
    </c:title>
    <c:autoTitleDeleted val="0"/>
    <c:view3D>
      <c:rotX val="15"/>
      <c:rotY val="20"/>
      <c:rAngAx val="1"/>
    </c:view3D>
    <c:floor>
      <c:thickness val="0"/>
      <c:spPr>
        <a:solidFill>
          <a:schemeClr val="tx1"/>
        </a:solidFill>
      </c:spPr>
    </c:floor>
    <c:sideWall>
      <c:thickness val="0"/>
    </c:sideWall>
    <c:backWall>
      <c:thickness val="0"/>
    </c:backWall>
    <c:plotArea>
      <c:layout/>
      <c:bar3DChart>
        <c:barDir val="col"/>
        <c:grouping val="clustered"/>
        <c:varyColors val="0"/>
        <c:ser>
          <c:idx val="0"/>
          <c:order val="0"/>
          <c:tx>
            <c:strRef>
              <c:f>Sheet1!$D$1</c:f>
              <c:strCache>
                <c:ptCount val="1"/>
                <c:pt idx="0">
                  <c:v>Actual</c:v>
                </c:pt>
              </c:strCache>
            </c:strRef>
          </c:tx>
          <c:invertIfNegative val="0"/>
          <c:cat>
            <c:strRef>
              <c:f>Sheet1!$C$2:$C$12</c:f>
              <c:strCache>
                <c:ptCount val="11"/>
                <c:pt idx="0">
                  <c:v>E/S-1</c:v>
                </c:pt>
                <c:pt idx="1">
                  <c:v>E/S-2</c:v>
                </c:pt>
                <c:pt idx="2">
                  <c:v>E/S-3</c:v>
                </c:pt>
                <c:pt idx="3">
                  <c:v>E/S-4</c:v>
                </c:pt>
                <c:pt idx="4">
                  <c:v>E/S-5</c:v>
                </c:pt>
                <c:pt idx="5">
                  <c:v>E/S-6</c:v>
                </c:pt>
                <c:pt idx="6">
                  <c:v>E/S-7</c:v>
                </c:pt>
                <c:pt idx="7">
                  <c:v>E/S-8</c:v>
                </c:pt>
                <c:pt idx="8">
                  <c:v>E/S-9</c:v>
                </c:pt>
                <c:pt idx="9">
                  <c:v>E/S-10</c:v>
                </c:pt>
                <c:pt idx="10">
                  <c:v>E/S-11</c:v>
                </c:pt>
              </c:strCache>
            </c:strRef>
          </c:cat>
          <c:val>
            <c:numRef>
              <c:f>Sheet1!$D$2:$D$12</c:f>
              <c:numCache>
                <c:formatCode>General</c:formatCode>
                <c:ptCount val="11"/>
                <c:pt idx="0">
                  <c:v>55</c:v>
                </c:pt>
                <c:pt idx="1">
                  <c:v>38</c:v>
                </c:pt>
                <c:pt idx="2">
                  <c:v>31</c:v>
                </c:pt>
                <c:pt idx="3">
                  <c:v>78</c:v>
                </c:pt>
                <c:pt idx="4">
                  <c:v>94</c:v>
                </c:pt>
                <c:pt idx="5">
                  <c:v>92</c:v>
                </c:pt>
                <c:pt idx="6">
                  <c:v>52</c:v>
                </c:pt>
                <c:pt idx="7">
                  <c:v>112</c:v>
                </c:pt>
                <c:pt idx="8">
                  <c:v>67</c:v>
                </c:pt>
                <c:pt idx="9">
                  <c:v>60</c:v>
                </c:pt>
                <c:pt idx="10">
                  <c:v>85</c:v>
                </c:pt>
              </c:numCache>
            </c:numRef>
          </c:val>
        </c:ser>
        <c:ser>
          <c:idx val="1"/>
          <c:order val="1"/>
          <c:tx>
            <c:strRef>
              <c:f>Sheet1!$E$1</c:f>
              <c:strCache>
                <c:ptCount val="1"/>
                <c:pt idx="0">
                  <c:v>Ajuste 1</c:v>
                </c:pt>
              </c:strCache>
            </c:strRef>
          </c:tx>
          <c:invertIfNegative val="0"/>
          <c:cat>
            <c:strRef>
              <c:f>Sheet1!$C$2:$C$12</c:f>
              <c:strCache>
                <c:ptCount val="11"/>
                <c:pt idx="0">
                  <c:v>E/S-1</c:v>
                </c:pt>
                <c:pt idx="1">
                  <c:v>E/S-2</c:v>
                </c:pt>
                <c:pt idx="2">
                  <c:v>E/S-3</c:v>
                </c:pt>
                <c:pt idx="3">
                  <c:v>E/S-4</c:v>
                </c:pt>
                <c:pt idx="4">
                  <c:v>E/S-5</c:v>
                </c:pt>
                <c:pt idx="5">
                  <c:v>E/S-6</c:v>
                </c:pt>
                <c:pt idx="6">
                  <c:v>E/S-7</c:v>
                </c:pt>
                <c:pt idx="7">
                  <c:v>E/S-8</c:v>
                </c:pt>
                <c:pt idx="8">
                  <c:v>E/S-9</c:v>
                </c:pt>
                <c:pt idx="9">
                  <c:v>E/S-10</c:v>
                </c:pt>
                <c:pt idx="10">
                  <c:v>E/S-11</c:v>
                </c:pt>
              </c:strCache>
            </c:strRef>
          </c:cat>
          <c:val>
            <c:numRef>
              <c:f>Sheet1!$E$2:$E$12</c:f>
              <c:numCache>
                <c:formatCode>General</c:formatCode>
                <c:ptCount val="11"/>
                <c:pt idx="0">
                  <c:v>79.618194379988978</c:v>
                </c:pt>
                <c:pt idx="1">
                  <c:v>63.494392700852657</c:v>
                </c:pt>
                <c:pt idx="2">
                  <c:v>48.710873031889605</c:v>
                </c:pt>
                <c:pt idx="3">
                  <c:v>64.985586071640853</c:v>
                </c:pt>
                <c:pt idx="4">
                  <c:v>67.304639842888818</c:v>
                </c:pt>
                <c:pt idx="5">
                  <c:v>63.024674531304044</c:v>
                </c:pt>
                <c:pt idx="6">
                  <c:v>50.8380742558478</c:v>
                </c:pt>
                <c:pt idx="7">
                  <c:v>102.80322209652768</c:v>
                </c:pt>
                <c:pt idx="8">
                  <c:v>56.276637728634157</c:v>
                </c:pt>
                <c:pt idx="9">
                  <c:v>36.753973136024172</c:v>
                </c:pt>
                <c:pt idx="10">
                  <c:v>47.034713800246195</c:v>
                </c:pt>
              </c:numCache>
            </c:numRef>
          </c:val>
        </c:ser>
        <c:dLbls>
          <c:showLegendKey val="0"/>
          <c:showVal val="0"/>
          <c:showCatName val="0"/>
          <c:showSerName val="0"/>
          <c:showPercent val="0"/>
          <c:showBubbleSize val="0"/>
        </c:dLbls>
        <c:gapWidth val="150"/>
        <c:shape val="cylinder"/>
        <c:axId val="1046880"/>
        <c:axId val="1043072"/>
        <c:axId val="0"/>
      </c:bar3DChart>
      <c:catAx>
        <c:axId val="1046880"/>
        <c:scaling>
          <c:orientation val="minMax"/>
        </c:scaling>
        <c:delete val="0"/>
        <c:axPos val="b"/>
        <c:majorGridlines/>
        <c:numFmt formatCode="General" sourceLinked="0"/>
        <c:majorTickMark val="none"/>
        <c:minorTickMark val="none"/>
        <c:tickLblPos val="nextTo"/>
        <c:crossAx val="1043072"/>
        <c:crosses val="autoZero"/>
        <c:auto val="1"/>
        <c:lblAlgn val="ctr"/>
        <c:lblOffset val="100"/>
        <c:noMultiLvlLbl val="0"/>
      </c:catAx>
      <c:valAx>
        <c:axId val="1043072"/>
        <c:scaling>
          <c:orientation val="minMax"/>
        </c:scaling>
        <c:delete val="0"/>
        <c:axPos val="l"/>
        <c:majorGridlines/>
        <c:title>
          <c:tx>
            <c:rich>
              <a:bodyPr/>
              <a:lstStyle/>
              <a:p>
                <a:pPr>
                  <a:defRPr/>
                </a:pPr>
                <a:r>
                  <a:rPr lang="en-US"/>
                  <a:t>Volumen (KG)</a:t>
                </a:r>
              </a:p>
            </c:rich>
          </c:tx>
          <c:layout/>
          <c:overlay val="0"/>
        </c:title>
        <c:numFmt formatCode="General" sourceLinked="1"/>
        <c:majorTickMark val="in"/>
        <c:minorTickMark val="none"/>
        <c:tickLblPos val="nextTo"/>
        <c:crossAx val="1046880"/>
        <c:crosses val="autoZero"/>
        <c:crossBetween val="between"/>
      </c:valAx>
    </c:plotArea>
    <c:legend>
      <c:legendPos val="r"/>
      <c:layout/>
      <c:overlay val="0"/>
    </c:legend>
    <c:plotVisOnly val="1"/>
    <c:dispBlanksAs val="gap"/>
    <c:showDLblsOverMax val="0"/>
  </c:chart>
  <c:spPr>
    <a:gradFill>
      <a:gsLst>
        <a:gs pos="0">
          <a:schemeClr val="bg2">
            <a:lumMod val="90000"/>
          </a:schemeClr>
        </a:gs>
        <a:gs pos="100000">
          <a:srgbClr val="E6DCAC"/>
        </a:gs>
      </a:gsLst>
      <a:lin ang="5400000" scaled="0"/>
    </a:gra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Brand</a:t>
            </a:r>
            <a:r>
              <a:rPr lang="en-US" baseline="0" dirty="0" smtClean="0"/>
              <a:t> performance exceeds model expectations</a:t>
            </a:r>
            <a:endParaRPr lang="en-US" dirty="0"/>
          </a:p>
        </c:rich>
      </c:tx>
      <c:layout/>
      <c:overlay val="0"/>
    </c:title>
    <c:autoTitleDeleted val="0"/>
    <c:plotArea>
      <c:layout/>
      <c:lineChart>
        <c:grouping val="standard"/>
        <c:varyColors val="0"/>
        <c:ser>
          <c:idx val="0"/>
          <c:order val="0"/>
          <c:tx>
            <c:strRef>
              <c:f>Sheet1!$D$1</c:f>
              <c:strCache>
                <c:ptCount val="1"/>
                <c:pt idx="0">
                  <c:v>Actual</c:v>
                </c:pt>
              </c:strCache>
            </c:strRef>
          </c:tx>
          <c:marker>
            <c:symbol val="none"/>
          </c:marker>
          <c:cat>
            <c:strRef>
              <c:f>Sheet1!$C$2:$C$12</c:f>
              <c:strCache>
                <c:ptCount val="11"/>
                <c:pt idx="0">
                  <c:v>E/S-1</c:v>
                </c:pt>
                <c:pt idx="1">
                  <c:v>E/S-2</c:v>
                </c:pt>
                <c:pt idx="2">
                  <c:v>E/S-3</c:v>
                </c:pt>
                <c:pt idx="3">
                  <c:v>E/S-4</c:v>
                </c:pt>
                <c:pt idx="4">
                  <c:v>E/S-5</c:v>
                </c:pt>
                <c:pt idx="5">
                  <c:v>E/S-6</c:v>
                </c:pt>
                <c:pt idx="6">
                  <c:v>E/S-7</c:v>
                </c:pt>
                <c:pt idx="7">
                  <c:v>E/S-8</c:v>
                </c:pt>
                <c:pt idx="8">
                  <c:v>E/S-9</c:v>
                </c:pt>
                <c:pt idx="9">
                  <c:v>E/S-10</c:v>
                </c:pt>
                <c:pt idx="10">
                  <c:v>E/S-11</c:v>
                </c:pt>
              </c:strCache>
            </c:strRef>
          </c:cat>
          <c:val>
            <c:numRef>
              <c:f>Sheet1!$D$2:$D$12</c:f>
              <c:numCache>
                <c:formatCode>General</c:formatCode>
                <c:ptCount val="11"/>
                <c:pt idx="0">
                  <c:v>55</c:v>
                </c:pt>
                <c:pt idx="1">
                  <c:v>38</c:v>
                </c:pt>
                <c:pt idx="2">
                  <c:v>31</c:v>
                </c:pt>
                <c:pt idx="3">
                  <c:v>78</c:v>
                </c:pt>
                <c:pt idx="4">
                  <c:v>94</c:v>
                </c:pt>
                <c:pt idx="5">
                  <c:v>92</c:v>
                </c:pt>
                <c:pt idx="6">
                  <c:v>52</c:v>
                </c:pt>
                <c:pt idx="7">
                  <c:v>112</c:v>
                </c:pt>
                <c:pt idx="8">
                  <c:v>67</c:v>
                </c:pt>
                <c:pt idx="9">
                  <c:v>60</c:v>
                </c:pt>
                <c:pt idx="10">
                  <c:v>85</c:v>
                </c:pt>
              </c:numCache>
            </c:numRef>
          </c:val>
          <c:smooth val="0"/>
        </c:ser>
        <c:ser>
          <c:idx val="1"/>
          <c:order val="1"/>
          <c:tx>
            <c:strRef>
              <c:f>Sheet1!$E$1</c:f>
              <c:strCache>
                <c:ptCount val="1"/>
                <c:pt idx="0">
                  <c:v>Ajuste 1</c:v>
                </c:pt>
              </c:strCache>
            </c:strRef>
          </c:tx>
          <c:marker>
            <c:symbol val="none"/>
          </c:marker>
          <c:cat>
            <c:strRef>
              <c:f>Sheet1!$C$2:$C$12</c:f>
              <c:strCache>
                <c:ptCount val="11"/>
                <c:pt idx="0">
                  <c:v>E/S-1</c:v>
                </c:pt>
                <c:pt idx="1">
                  <c:v>E/S-2</c:v>
                </c:pt>
                <c:pt idx="2">
                  <c:v>E/S-3</c:v>
                </c:pt>
                <c:pt idx="3">
                  <c:v>E/S-4</c:v>
                </c:pt>
                <c:pt idx="4">
                  <c:v>E/S-5</c:v>
                </c:pt>
                <c:pt idx="5">
                  <c:v>E/S-6</c:v>
                </c:pt>
                <c:pt idx="6">
                  <c:v>E/S-7</c:v>
                </c:pt>
                <c:pt idx="7">
                  <c:v>E/S-8</c:v>
                </c:pt>
                <c:pt idx="8">
                  <c:v>E/S-9</c:v>
                </c:pt>
                <c:pt idx="9">
                  <c:v>E/S-10</c:v>
                </c:pt>
                <c:pt idx="10">
                  <c:v>E/S-11</c:v>
                </c:pt>
              </c:strCache>
            </c:strRef>
          </c:cat>
          <c:val>
            <c:numRef>
              <c:f>Sheet1!$E$2:$E$12</c:f>
              <c:numCache>
                <c:formatCode>General</c:formatCode>
                <c:ptCount val="11"/>
                <c:pt idx="0">
                  <c:v>79.618194379988978</c:v>
                </c:pt>
                <c:pt idx="1">
                  <c:v>63.494392700852657</c:v>
                </c:pt>
                <c:pt idx="2">
                  <c:v>48.710873031889605</c:v>
                </c:pt>
                <c:pt idx="3">
                  <c:v>64.985586071640853</c:v>
                </c:pt>
                <c:pt idx="4">
                  <c:v>67.304639842888818</c:v>
                </c:pt>
                <c:pt idx="5">
                  <c:v>63.024674531304044</c:v>
                </c:pt>
                <c:pt idx="6">
                  <c:v>50.8380742558478</c:v>
                </c:pt>
                <c:pt idx="7">
                  <c:v>102.80322209652768</c:v>
                </c:pt>
                <c:pt idx="8">
                  <c:v>56.276637728634157</c:v>
                </c:pt>
                <c:pt idx="9">
                  <c:v>36.753973136024172</c:v>
                </c:pt>
                <c:pt idx="10">
                  <c:v>47.034713800246195</c:v>
                </c:pt>
              </c:numCache>
            </c:numRef>
          </c:val>
          <c:smooth val="0"/>
        </c:ser>
        <c:dLbls>
          <c:showLegendKey val="0"/>
          <c:showVal val="0"/>
          <c:showCatName val="0"/>
          <c:showSerName val="0"/>
          <c:showPercent val="0"/>
          <c:showBubbleSize val="0"/>
        </c:dLbls>
        <c:smooth val="0"/>
        <c:axId val="144935600"/>
        <c:axId val="144939408"/>
      </c:lineChart>
      <c:catAx>
        <c:axId val="144935600"/>
        <c:scaling>
          <c:orientation val="minMax"/>
        </c:scaling>
        <c:delete val="0"/>
        <c:axPos val="b"/>
        <c:majorGridlines/>
        <c:numFmt formatCode="General" sourceLinked="0"/>
        <c:majorTickMark val="none"/>
        <c:minorTickMark val="none"/>
        <c:tickLblPos val="nextTo"/>
        <c:crossAx val="144939408"/>
        <c:crosses val="autoZero"/>
        <c:auto val="1"/>
        <c:lblAlgn val="ctr"/>
        <c:lblOffset val="100"/>
        <c:noMultiLvlLbl val="0"/>
      </c:catAx>
      <c:valAx>
        <c:axId val="144939408"/>
        <c:scaling>
          <c:orientation val="minMax"/>
        </c:scaling>
        <c:delete val="0"/>
        <c:axPos val="l"/>
        <c:majorGridlines/>
        <c:title>
          <c:tx>
            <c:rich>
              <a:bodyPr/>
              <a:lstStyle/>
              <a:p>
                <a:pPr>
                  <a:defRPr/>
                </a:pPr>
                <a:r>
                  <a:rPr lang="en-US"/>
                  <a:t>Volumen (KG)</a:t>
                </a:r>
              </a:p>
            </c:rich>
          </c:tx>
          <c:layout/>
          <c:overlay val="0"/>
        </c:title>
        <c:numFmt formatCode="General" sourceLinked="1"/>
        <c:majorTickMark val="in"/>
        <c:minorTickMark val="none"/>
        <c:tickLblPos val="nextTo"/>
        <c:crossAx val="144935600"/>
        <c:crosses val="autoZero"/>
        <c:crossBetween val="between"/>
      </c:valAx>
    </c:plotArea>
    <c:legend>
      <c:legendPos val="r"/>
      <c:layout/>
      <c:overlay val="0"/>
    </c:legend>
    <c:plotVisOnly val="1"/>
    <c:dispBlanksAs val="gap"/>
    <c:showDLblsOverMax val="0"/>
  </c:chart>
  <c:spPr>
    <a:gradFill>
      <a:gsLst>
        <a:gs pos="45000">
          <a:schemeClr val="bg2">
            <a:lumMod val="90000"/>
          </a:schemeClr>
        </a:gs>
        <a:gs pos="100000">
          <a:schemeClr val="tx2">
            <a:lumMod val="20000"/>
            <a:lumOff val="80000"/>
          </a:schemeClr>
        </a:gs>
      </a:gsLst>
      <a:lin ang="5400000" scaled="0"/>
    </a:gra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Are there patterns for </a:t>
            </a:r>
            <a:r>
              <a:rPr lang="en-US" baseline="0" dirty="0" smtClean="0"/>
              <a:t>other brands</a:t>
            </a:r>
            <a:r>
              <a:rPr lang="en-US" dirty="0" smtClean="0"/>
              <a:t>?</a:t>
            </a:r>
            <a:endParaRPr lang="en-US"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Sheet2!$D$1</c:f>
              <c:strCache>
                <c:ptCount val="1"/>
                <c:pt idx="0">
                  <c:v>Real</c:v>
                </c:pt>
              </c:strCache>
            </c:strRef>
          </c:tx>
          <c:invertIfNegative val="0"/>
          <c:cat>
            <c:strRef>
              <c:f>Sheet2!$C$2:$C$31</c:f>
              <c:strCache>
                <c:ptCount val="30"/>
                <c:pt idx="0">
                  <c:v>E/S-1</c:v>
                </c:pt>
                <c:pt idx="1">
                  <c:v>E/S-2</c:v>
                </c:pt>
                <c:pt idx="2">
                  <c:v>E/S-3</c:v>
                </c:pt>
                <c:pt idx="3">
                  <c:v>E/S-4</c:v>
                </c:pt>
                <c:pt idx="4">
                  <c:v>E/S-5</c:v>
                </c:pt>
                <c:pt idx="5">
                  <c:v>E/S-6</c:v>
                </c:pt>
                <c:pt idx="6">
                  <c:v>E/S-7</c:v>
                </c:pt>
                <c:pt idx="7">
                  <c:v>E/S-8</c:v>
                </c:pt>
                <c:pt idx="8">
                  <c:v>E/S-9</c:v>
                </c:pt>
                <c:pt idx="9">
                  <c:v>E/S-10</c:v>
                </c:pt>
                <c:pt idx="10">
                  <c:v>E/S-11</c:v>
                </c:pt>
                <c:pt idx="11">
                  <c:v>E/S-12</c:v>
                </c:pt>
                <c:pt idx="12">
                  <c:v>E/S-13</c:v>
                </c:pt>
                <c:pt idx="13">
                  <c:v>E/S-14</c:v>
                </c:pt>
                <c:pt idx="14">
                  <c:v>E/S-15</c:v>
                </c:pt>
                <c:pt idx="15">
                  <c:v>E/S-16</c:v>
                </c:pt>
                <c:pt idx="16">
                  <c:v>E/S-17</c:v>
                </c:pt>
                <c:pt idx="17">
                  <c:v>E/S-18</c:v>
                </c:pt>
                <c:pt idx="18">
                  <c:v>E/S-19</c:v>
                </c:pt>
                <c:pt idx="19">
                  <c:v>E/S-20</c:v>
                </c:pt>
                <c:pt idx="20">
                  <c:v>E/S-21</c:v>
                </c:pt>
                <c:pt idx="21">
                  <c:v>E/S-22</c:v>
                </c:pt>
                <c:pt idx="22">
                  <c:v>E/S-23</c:v>
                </c:pt>
                <c:pt idx="23">
                  <c:v>E/S-24</c:v>
                </c:pt>
                <c:pt idx="24">
                  <c:v>E/S-25</c:v>
                </c:pt>
                <c:pt idx="25">
                  <c:v>E/S-26</c:v>
                </c:pt>
                <c:pt idx="26">
                  <c:v>E/S-27</c:v>
                </c:pt>
                <c:pt idx="27">
                  <c:v>E/S-28</c:v>
                </c:pt>
                <c:pt idx="28">
                  <c:v>E/S-29</c:v>
                </c:pt>
                <c:pt idx="29">
                  <c:v>E/S-30</c:v>
                </c:pt>
              </c:strCache>
            </c:strRef>
          </c:cat>
          <c:val>
            <c:numRef>
              <c:f>Sheet2!$D$2:$D$31</c:f>
              <c:numCache>
                <c:formatCode>General</c:formatCode>
                <c:ptCount val="30"/>
                <c:pt idx="0">
                  <c:v>46</c:v>
                </c:pt>
                <c:pt idx="1">
                  <c:v>35</c:v>
                </c:pt>
                <c:pt idx="2">
                  <c:v>70</c:v>
                </c:pt>
                <c:pt idx="3">
                  <c:v>14</c:v>
                </c:pt>
                <c:pt idx="4">
                  <c:v>12</c:v>
                </c:pt>
                <c:pt idx="5">
                  <c:v>45</c:v>
                </c:pt>
                <c:pt idx="6">
                  <c:v>130</c:v>
                </c:pt>
                <c:pt idx="7">
                  <c:v>45</c:v>
                </c:pt>
                <c:pt idx="8">
                  <c:v>95</c:v>
                </c:pt>
                <c:pt idx="9">
                  <c:v>40</c:v>
                </c:pt>
                <c:pt idx="10">
                  <c:v>30</c:v>
                </c:pt>
                <c:pt idx="11">
                  <c:v>30</c:v>
                </c:pt>
                <c:pt idx="12">
                  <c:v>35</c:v>
                </c:pt>
                <c:pt idx="13">
                  <c:v>25</c:v>
                </c:pt>
                <c:pt idx="14">
                  <c:v>30</c:v>
                </c:pt>
                <c:pt idx="15">
                  <c:v>45</c:v>
                </c:pt>
                <c:pt idx="16">
                  <c:v>45</c:v>
                </c:pt>
                <c:pt idx="17">
                  <c:v>51</c:v>
                </c:pt>
                <c:pt idx="18">
                  <c:v>56</c:v>
                </c:pt>
                <c:pt idx="19">
                  <c:v>18</c:v>
                </c:pt>
                <c:pt idx="20">
                  <c:v>72</c:v>
                </c:pt>
                <c:pt idx="21">
                  <c:v>50</c:v>
                </c:pt>
                <c:pt idx="22">
                  <c:v>70</c:v>
                </c:pt>
                <c:pt idx="23">
                  <c:v>90</c:v>
                </c:pt>
                <c:pt idx="24">
                  <c:v>25</c:v>
                </c:pt>
                <c:pt idx="25">
                  <c:v>40</c:v>
                </c:pt>
                <c:pt idx="26">
                  <c:v>57</c:v>
                </c:pt>
                <c:pt idx="27">
                  <c:v>54</c:v>
                </c:pt>
                <c:pt idx="28">
                  <c:v>40</c:v>
                </c:pt>
                <c:pt idx="29">
                  <c:v>20</c:v>
                </c:pt>
              </c:numCache>
            </c:numRef>
          </c:val>
        </c:ser>
        <c:ser>
          <c:idx val="1"/>
          <c:order val="1"/>
          <c:tx>
            <c:strRef>
              <c:f>Sheet2!$E$1</c:f>
              <c:strCache>
                <c:ptCount val="1"/>
                <c:pt idx="0">
                  <c:v>Ajuste 1</c:v>
                </c:pt>
              </c:strCache>
            </c:strRef>
          </c:tx>
          <c:invertIfNegative val="0"/>
          <c:cat>
            <c:strRef>
              <c:f>Sheet2!$C$2:$C$31</c:f>
              <c:strCache>
                <c:ptCount val="30"/>
                <c:pt idx="0">
                  <c:v>E/S-1</c:v>
                </c:pt>
                <c:pt idx="1">
                  <c:v>E/S-2</c:v>
                </c:pt>
                <c:pt idx="2">
                  <c:v>E/S-3</c:v>
                </c:pt>
                <c:pt idx="3">
                  <c:v>E/S-4</c:v>
                </c:pt>
                <c:pt idx="4">
                  <c:v>E/S-5</c:v>
                </c:pt>
                <c:pt idx="5">
                  <c:v>E/S-6</c:v>
                </c:pt>
                <c:pt idx="6">
                  <c:v>E/S-7</c:v>
                </c:pt>
                <c:pt idx="7">
                  <c:v>E/S-8</c:v>
                </c:pt>
                <c:pt idx="8">
                  <c:v>E/S-9</c:v>
                </c:pt>
                <c:pt idx="9">
                  <c:v>E/S-10</c:v>
                </c:pt>
                <c:pt idx="10">
                  <c:v>E/S-11</c:v>
                </c:pt>
                <c:pt idx="11">
                  <c:v>E/S-12</c:v>
                </c:pt>
                <c:pt idx="12">
                  <c:v>E/S-13</c:v>
                </c:pt>
                <c:pt idx="13">
                  <c:v>E/S-14</c:v>
                </c:pt>
                <c:pt idx="14">
                  <c:v>E/S-15</c:v>
                </c:pt>
                <c:pt idx="15">
                  <c:v>E/S-16</c:v>
                </c:pt>
                <c:pt idx="16">
                  <c:v>E/S-17</c:v>
                </c:pt>
                <c:pt idx="17">
                  <c:v>E/S-18</c:v>
                </c:pt>
                <c:pt idx="18">
                  <c:v>E/S-19</c:v>
                </c:pt>
                <c:pt idx="19">
                  <c:v>E/S-20</c:v>
                </c:pt>
                <c:pt idx="20">
                  <c:v>E/S-21</c:v>
                </c:pt>
                <c:pt idx="21">
                  <c:v>E/S-22</c:v>
                </c:pt>
                <c:pt idx="22">
                  <c:v>E/S-23</c:v>
                </c:pt>
                <c:pt idx="23">
                  <c:v>E/S-24</c:v>
                </c:pt>
                <c:pt idx="24">
                  <c:v>E/S-25</c:v>
                </c:pt>
                <c:pt idx="25">
                  <c:v>E/S-26</c:v>
                </c:pt>
                <c:pt idx="26">
                  <c:v>E/S-27</c:v>
                </c:pt>
                <c:pt idx="27">
                  <c:v>E/S-28</c:v>
                </c:pt>
                <c:pt idx="28">
                  <c:v>E/S-29</c:v>
                </c:pt>
                <c:pt idx="29">
                  <c:v>E/S-30</c:v>
                </c:pt>
              </c:strCache>
            </c:strRef>
          </c:cat>
          <c:val>
            <c:numRef>
              <c:f>Sheet2!$E$2:$E$31</c:f>
              <c:numCache>
                <c:formatCode>General</c:formatCode>
                <c:ptCount val="30"/>
                <c:pt idx="0">
                  <c:v>63.980486688572825</c:v>
                </c:pt>
                <c:pt idx="1">
                  <c:v>39.222885447660964</c:v>
                </c:pt>
                <c:pt idx="2">
                  <c:v>63.763883501158205</c:v>
                </c:pt>
                <c:pt idx="3">
                  <c:v>9.6351174995556654</c:v>
                </c:pt>
                <c:pt idx="4">
                  <c:v>32.643406170495574</c:v>
                </c:pt>
                <c:pt idx="5">
                  <c:v>67.474118335346972</c:v>
                </c:pt>
                <c:pt idx="6">
                  <c:v>48.16706664853335</c:v>
                </c:pt>
                <c:pt idx="7">
                  <c:v>55.047846873129998</c:v>
                </c:pt>
                <c:pt idx="8">
                  <c:v>59.623855502387499</c:v>
                </c:pt>
                <c:pt idx="9">
                  <c:v>27.655720406778517</c:v>
                </c:pt>
                <c:pt idx="10">
                  <c:v>69.012188660156554</c:v>
                </c:pt>
                <c:pt idx="11">
                  <c:v>60.342419654077254</c:v>
                </c:pt>
                <c:pt idx="12">
                  <c:v>55.084713385811838</c:v>
                </c:pt>
                <c:pt idx="13">
                  <c:v>47.086148221237544</c:v>
                </c:pt>
                <c:pt idx="14">
                  <c:v>45.258390838987246</c:v>
                </c:pt>
                <c:pt idx="15">
                  <c:v>59.151507175935834</c:v>
                </c:pt>
                <c:pt idx="16">
                  <c:v>82.638410664172227</c:v>
                </c:pt>
                <c:pt idx="17">
                  <c:v>40.791890869308446</c:v>
                </c:pt>
                <c:pt idx="18">
                  <c:v>71.351882440271552</c:v>
                </c:pt>
                <c:pt idx="19">
                  <c:v>42.932813676789493</c:v>
                </c:pt>
                <c:pt idx="20">
                  <c:v>62.549381016028377</c:v>
                </c:pt>
                <c:pt idx="21">
                  <c:v>66.318948799866149</c:v>
                </c:pt>
                <c:pt idx="22">
                  <c:v>73.172668058165371</c:v>
                </c:pt>
                <c:pt idx="23">
                  <c:v>104.96093662508072</c:v>
                </c:pt>
                <c:pt idx="24">
                  <c:v>42.2213113078801</c:v>
                </c:pt>
                <c:pt idx="25">
                  <c:v>60.253605163803954</c:v>
                </c:pt>
                <c:pt idx="26">
                  <c:v>72.775100755701388</c:v>
                </c:pt>
                <c:pt idx="27">
                  <c:v>54.605690149419949</c:v>
                </c:pt>
                <c:pt idx="28">
                  <c:v>30.553150769993191</c:v>
                </c:pt>
                <c:pt idx="29">
                  <c:v>28.284250360328549</c:v>
                </c:pt>
              </c:numCache>
            </c:numRef>
          </c:val>
        </c:ser>
        <c:dLbls>
          <c:showLegendKey val="0"/>
          <c:showVal val="0"/>
          <c:showCatName val="0"/>
          <c:showSerName val="0"/>
          <c:showPercent val="0"/>
          <c:showBubbleSize val="0"/>
        </c:dLbls>
        <c:gapWidth val="75"/>
        <c:shape val="cylinder"/>
        <c:axId val="144943216"/>
        <c:axId val="144944304"/>
        <c:axId val="0"/>
      </c:bar3DChart>
      <c:catAx>
        <c:axId val="144943216"/>
        <c:scaling>
          <c:orientation val="minMax"/>
        </c:scaling>
        <c:delete val="0"/>
        <c:axPos val="b"/>
        <c:majorGridlines/>
        <c:numFmt formatCode="General" sourceLinked="0"/>
        <c:majorTickMark val="none"/>
        <c:minorTickMark val="none"/>
        <c:tickLblPos val="nextTo"/>
        <c:crossAx val="144944304"/>
        <c:crosses val="autoZero"/>
        <c:auto val="1"/>
        <c:lblAlgn val="ctr"/>
        <c:lblOffset val="100"/>
        <c:noMultiLvlLbl val="0"/>
      </c:catAx>
      <c:valAx>
        <c:axId val="144944304"/>
        <c:scaling>
          <c:orientation val="minMax"/>
        </c:scaling>
        <c:delete val="0"/>
        <c:axPos val="l"/>
        <c:majorGridlines/>
        <c:numFmt formatCode="General" sourceLinked="1"/>
        <c:majorTickMark val="none"/>
        <c:minorTickMark val="none"/>
        <c:tickLblPos val="nextTo"/>
        <c:spPr>
          <a:ln w="9525">
            <a:noFill/>
          </a:ln>
        </c:spPr>
        <c:crossAx val="144943216"/>
        <c:crosses val="autoZero"/>
        <c:crossBetween val="between"/>
      </c:valAx>
    </c:plotArea>
    <c:legend>
      <c:legendPos val="b"/>
      <c:layout/>
      <c:overlay val="0"/>
    </c:legend>
    <c:plotVisOnly val="1"/>
    <c:dispBlanksAs val="gap"/>
    <c:showDLblsOverMax val="0"/>
  </c:chart>
  <c:spPr>
    <a:gradFill>
      <a:gsLst>
        <a:gs pos="0">
          <a:srgbClr val="E6DCAC"/>
        </a:gs>
        <a:gs pos="12000">
          <a:srgbClr val="E6D78A"/>
        </a:gs>
        <a:gs pos="30000">
          <a:srgbClr val="C7AC4C"/>
        </a:gs>
        <a:gs pos="45000">
          <a:srgbClr val="E6D78A"/>
        </a:gs>
        <a:gs pos="77000">
          <a:srgbClr val="C7AC4C"/>
        </a:gs>
        <a:gs pos="100000">
          <a:srgbClr val="E6DCAC"/>
        </a:gs>
      </a:gsLst>
      <a:lin ang="5400000" scaled="0"/>
    </a:gra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This brand performs below model expectation</a:t>
            </a:r>
            <a:endParaRPr lang="en-US" dirty="0"/>
          </a:p>
        </c:rich>
      </c:tx>
      <c:layout/>
      <c:overlay val="0"/>
    </c:title>
    <c:autoTitleDeleted val="0"/>
    <c:plotArea>
      <c:layout/>
      <c:lineChart>
        <c:grouping val="stacked"/>
        <c:varyColors val="0"/>
        <c:ser>
          <c:idx val="0"/>
          <c:order val="0"/>
          <c:tx>
            <c:strRef>
              <c:f>Sheet2!$D$1</c:f>
              <c:strCache>
                <c:ptCount val="1"/>
                <c:pt idx="0">
                  <c:v>Real</c:v>
                </c:pt>
              </c:strCache>
            </c:strRef>
          </c:tx>
          <c:marker>
            <c:symbol val="none"/>
          </c:marker>
          <c:cat>
            <c:strRef>
              <c:f>Sheet2!$C$2:$C$31</c:f>
              <c:strCache>
                <c:ptCount val="30"/>
                <c:pt idx="0">
                  <c:v>E/S-1</c:v>
                </c:pt>
                <c:pt idx="1">
                  <c:v>E/S-2</c:v>
                </c:pt>
                <c:pt idx="2">
                  <c:v>E/S-3</c:v>
                </c:pt>
                <c:pt idx="3">
                  <c:v>E/S-4</c:v>
                </c:pt>
                <c:pt idx="4">
                  <c:v>E/S-5</c:v>
                </c:pt>
                <c:pt idx="5">
                  <c:v>E/S-6</c:v>
                </c:pt>
                <c:pt idx="6">
                  <c:v>E/S-7</c:v>
                </c:pt>
                <c:pt idx="7">
                  <c:v>E/S-8</c:v>
                </c:pt>
                <c:pt idx="8">
                  <c:v>E/S-9</c:v>
                </c:pt>
                <c:pt idx="9">
                  <c:v>E/S-10</c:v>
                </c:pt>
                <c:pt idx="10">
                  <c:v>E/S-11</c:v>
                </c:pt>
                <c:pt idx="11">
                  <c:v>E/S-12</c:v>
                </c:pt>
                <c:pt idx="12">
                  <c:v>E/S-13</c:v>
                </c:pt>
                <c:pt idx="13">
                  <c:v>E/S-14</c:v>
                </c:pt>
                <c:pt idx="14">
                  <c:v>E/S-15</c:v>
                </c:pt>
                <c:pt idx="15">
                  <c:v>E/S-16</c:v>
                </c:pt>
                <c:pt idx="16">
                  <c:v>E/S-17</c:v>
                </c:pt>
                <c:pt idx="17">
                  <c:v>E/S-18</c:v>
                </c:pt>
                <c:pt idx="18">
                  <c:v>E/S-19</c:v>
                </c:pt>
                <c:pt idx="19">
                  <c:v>E/S-20</c:v>
                </c:pt>
                <c:pt idx="20">
                  <c:v>E/S-21</c:v>
                </c:pt>
                <c:pt idx="21">
                  <c:v>E/S-22</c:v>
                </c:pt>
                <c:pt idx="22">
                  <c:v>E/S-23</c:v>
                </c:pt>
                <c:pt idx="23">
                  <c:v>E/S-24</c:v>
                </c:pt>
                <c:pt idx="24">
                  <c:v>E/S-25</c:v>
                </c:pt>
                <c:pt idx="25">
                  <c:v>E/S-26</c:v>
                </c:pt>
                <c:pt idx="26">
                  <c:v>E/S-27</c:v>
                </c:pt>
                <c:pt idx="27">
                  <c:v>E/S-28</c:v>
                </c:pt>
                <c:pt idx="28">
                  <c:v>E/S-29</c:v>
                </c:pt>
                <c:pt idx="29">
                  <c:v>E/S-30</c:v>
                </c:pt>
              </c:strCache>
            </c:strRef>
          </c:cat>
          <c:val>
            <c:numRef>
              <c:f>Sheet2!$D$2:$D$31</c:f>
              <c:numCache>
                <c:formatCode>General</c:formatCode>
                <c:ptCount val="30"/>
                <c:pt idx="0">
                  <c:v>46</c:v>
                </c:pt>
                <c:pt idx="1">
                  <c:v>35</c:v>
                </c:pt>
                <c:pt idx="2">
                  <c:v>70</c:v>
                </c:pt>
                <c:pt idx="3">
                  <c:v>14</c:v>
                </c:pt>
                <c:pt idx="4">
                  <c:v>12</c:v>
                </c:pt>
                <c:pt idx="5">
                  <c:v>45</c:v>
                </c:pt>
                <c:pt idx="6">
                  <c:v>130</c:v>
                </c:pt>
                <c:pt idx="7">
                  <c:v>45</c:v>
                </c:pt>
                <c:pt idx="8">
                  <c:v>95</c:v>
                </c:pt>
                <c:pt idx="9">
                  <c:v>40</c:v>
                </c:pt>
                <c:pt idx="10">
                  <c:v>30</c:v>
                </c:pt>
                <c:pt idx="11">
                  <c:v>30</c:v>
                </c:pt>
                <c:pt idx="12">
                  <c:v>35</c:v>
                </c:pt>
                <c:pt idx="13">
                  <c:v>25</c:v>
                </c:pt>
                <c:pt idx="14">
                  <c:v>30</c:v>
                </c:pt>
                <c:pt idx="15">
                  <c:v>45</c:v>
                </c:pt>
                <c:pt idx="16">
                  <c:v>45</c:v>
                </c:pt>
                <c:pt idx="17">
                  <c:v>51</c:v>
                </c:pt>
                <c:pt idx="18">
                  <c:v>56</c:v>
                </c:pt>
                <c:pt idx="19">
                  <c:v>18</c:v>
                </c:pt>
                <c:pt idx="20">
                  <c:v>72</c:v>
                </c:pt>
                <c:pt idx="21">
                  <c:v>50</c:v>
                </c:pt>
                <c:pt idx="22">
                  <c:v>70</c:v>
                </c:pt>
                <c:pt idx="23">
                  <c:v>90</c:v>
                </c:pt>
                <c:pt idx="24">
                  <c:v>25</c:v>
                </c:pt>
                <c:pt idx="25">
                  <c:v>40</c:v>
                </c:pt>
                <c:pt idx="26">
                  <c:v>57</c:v>
                </c:pt>
                <c:pt idx="27">
                  <c:v>54</c:v>
                </c:pt>
                <c:pt idx="28">
                  <c:v>40</c:v>
                </c:pt>
                <c:pt idx="29">
                  <c:v>20</c:v>
                </c:pt>
              </c:numCache>
            </c:numRef>
          </c:val>
          <c:smooth val="0"/>
        </c:ser>
        <c:ser>
          <c:idx val="1"/>
          <c:order val="1"/>
          <c:tx>
            <c:strRef>
              <c:f>Sheet2!$E$1</c:f>
              <c:strCache>
                <c:ptCount val="1"/>
                <c:pt idx="0">
                  <c:v>Ajuste 1</c:v>
                </c:pt>
              </c:strCache>
            </c:strRef>
          </c:tx>
          <c:marker>
            <c:symbol val="none"/>
          </c:marker>
          <c:cat>
            <c:strRef>
              <c:f>Sheet2!$C$2:$C$31</c:f>
              <c:strCache>
                <c:ptCount val="30"/>
                <c:pt idx="0">
                  <c:v>E/S-1</c:v>
                </c:pt>
                <c:pt idx="1">
                  <c:v>E/S-2</c:v>
                </c:pt>
                <c:pt idx="2">
                  <c:v>E/S-3</c:v>
                </c:pt>
                <c:pt idx="3">
                  <c:v>E/S-4</c:v>
                </c:pt>
                <c:pt idx="4">
                  <c:v>E/S-5</c:v>
                </c:pt>
                <c:pt idx="5">
                  <c:v>E/S-6</c:v>
                </c:pt>
                <c:pt idx="6">
                  <c:v>E/S-7</c:v>
                </c:pt>
                <c:pt idx="7">
                  <c:v>E/S-8</c:v>
                </c:pt>
                <c:pt idx="8">
                  <c:v>E/S-9</c:v>
                </c:pt>
                <c:pt idx="9">
                  <c:v>E/S-10</c:v>
                </c:pt>
                <c:pt idx="10">
                  <c:v>E/S-11</c:v>
                </c:pt>
                <c:pt idx="11">
                  <c:v>E/S-12</c:v>
                </c:pt>
                <c:pt idx="12">
                  <c:v>E/S-13</c:v>
                </c:pt>
                <c:pt idx="13">
                  <c:v>E/S-14</c:v>
                </c:pt>
                <c:pt idx="14">
                  <c:v>E/S-15</c:v>
                </c:pt>
                <c:pt idx="15">
                  <c:v>E/S-16</c:v>
                </c:pt>
                <c:pt idx="16">
                  <c:v>E/S-17</c:v>
                </c:pt>
                <c:pt idx="17">
                  <c:v>E/S-18</c:v>
                </c:pt>
                <c:pt idx="18">
                  <c:v>E/S-19</c:v>
                </c:pt>
                <c:pt idx="19">
                  <c:v>E/S-20</c:v>
                </c:pt>
                <c:pt idx="20">
                  <c:v>E/S-21</c:v>
                </c:pt>
                <c:pt idx="21">
                  <c:v>E/S-22</c:v>
                </c:pt>
                <c:pt idx="22">
                  <c:v>E/S-23</c:v>
                </c:pt>
                <c:pt idx="23">
                  <c:v>E/S-24</c:v>
                </c:pt>
                <c:pt idx="24">
                  <c:v>E/S-25</c:v>
                </c:pt>
                <c:pt idx="25">
                  <c:v>E/S-26</c:v>
                </c:pt>
                <c:pt idx="26">
                  <c:v>E/S-27</c:v>
                </c:pt>
                <c:pt idx="27">
                  <c:v>E/S-28</c:v>
                </c:pt>
                <c:pt idx="28">
                  <c:v>E/S-29</c:v>
                </c:pt>
                <c:pt idx="29">
                  <c:v>E/S-30</c:v>
                </c:pt>
              </c:strCache>
            </c:strRef>
          </c:cat>
          <c:val>
            <c:numRef>
              <c:f>Sheet2!$E$2:$E$31</c:f>
              <c:numCache>
                <c:formatCode>General</c:formatCode>
                <c:ptCount val="30"/>
                <c:pt idx="0">
                  <c:v>63.980486688572825</c:v>
                </c:pt>
                <c:pt idx="1">
                  <c:v>39.222885447660964</c:v>
                </c:pt>
                <c:pt idx="2">
                  <c:v>63.763883501158205</c:v>
                </c:pt>
                <c:pt idx="3">
                  <c:v>9.6351174995556654</c:v>
                </c:pt>
                <c:pt idx="4">
                  <c:v>32.643406170495574</c:v>
                </c:pt>
                <c:pt idx="5">
                  <c:v>67.474118335346972</c:v>
                </c:pt>
                <c:pt idx="6">
                  <c:v>48.16706664853335</c:v>
                </c:pt>
                <c:pt idx="7">
                  <c:v>55.047846873129998</c:v>
                </c:pt>
                <c:pt idx="8">
                  <c:v>59.623855502387499</c:v>
                </c:pt>
                <c:pt idx="9">
                  <c:v>27.655720406778517</c:v>
                </c:pt>
                <c:pt idx="10">
                  <c:v>69.012188660156554</c:v>
                </c:pt>
                <c:pt idx="11">
                  <c:v>60.342419654077254</c:v>
                </c:pt>
                <c:pt idx="12">
                  <c:v>55.084713385811838</c:v>
                </c:pt>
                <c:pt idx="13">
                  <c:v>47.086148221237544</c:v>
                </c:pt>
                <c:pt idx="14">
                  <c:v>45.258390838987246</c:v>
                </c:pt>
                <c:pt idx="15">
                  <c:v>59.151507175935834</c:v>
                </c:pt>
                <c:pt idx="16">
                  <c:v>82.638410664172227</c:v>
                </c:pt>
                <c:pt idx="17">
                  <c:v>40.791890869308446</c:v>
                </c:pt>
                <c:pt idx="18">
                  <c:v>71.351882440271552</c:v>
                </c:pt>
                <c:pt idx="19">
                  <c:v>42.932813676789493</c:v>
                </c:pt>
                <c:pt idx="20">
                  <c:v>62.549381016028377</c:v>
                </c:pt>
                <c:pt idx="21">
                  <c:v>66.318948799866149</c:v>
                </c:pt>
                <c:pt idx="22">
                  <c:v>73.172668058165371</c:v>
                </c:pt>
                <c:pt idx="23">
                  <c:v>104.96093662508072</c:v>
                </c:pt>
                <c:pt idx="24">
                  <c:v>42.2213113078801</c:v>
                </c:pt>
                <c:pt idx="25">
                  <c:v>60.253605163803954</c:v>
                </c:pt>
                <c:pt idx="26">
                  <c:v>72.775100755701388</c:v>
                </c:pt>
                <c:pt idx="27">
                  <c:v>54.605690149419949</c:v>
                </c:pt>
                <c:pt idx="28">
                  <c:v>30.553150769993191</c:v>
                </c:pt>
                <c:pt idx="29">
                  <c:v>28.284250360328549</c:v>
                </c:pt>
              </c:numCache>
            </c:numRef>
          </c:val>
          <c:smooth val="0"/>
        </c:ser>
        <c:dLbls>
          <c:showLegendKey val="0"/>
          <c:showVal val="0"/>
          <c:showCatName val="0"/>
          <c:showSerName val="0"/>
          <c:showPercent val="0"/>
          <c:showBubbleSize val="0"/>
        </c:dLbls>
        <c:smooth val="0"/>
        <c:axId val="144933968"/>
        <c:axId val="144945392"/>
      </c:lineChart>
      <c:catAx>
        <c:axId val="144933968"/>
        <c:scaling>
          <c:orientation val="minMax"/>
        </c:scaling>
        <c:delete val="0"/>
        <c:axPos val="b"/>
        <c:majorGridlines/>
        <c:numFmt formatCode="General" sourceLinked="0"/>
        <c:majorTickMark val="none"/>
        <c:minorTickMark val="none"/>
        <c:tickLblPos val="nextTo"/>
        <c:crossAx val="144945392"/>
        <c:crosses val="autoZero"/>
        <c:auto val="1"/>
        <c:lblAlgn val="ctr"/>
        <c:lblOffset val="100"/>
        <c:noMultiLvlLbl val="0"/>
      </c:catAx>
      <c:valAx>
        <c:axId val="144945392"/>
        <c:scaling>
          <c:orientation val="minMax"/>
        </c:scaling>
        <c:delete val="0"/>
        <c:axPos val="l"/>
        <c:majorGridlines/>
        <c:numFmt formatCode="General" sourceLinked="1"/>
        <c:majorTickMark val="none"/>
        <c:minorTickMark val="none"/>
        <c:tickLblPos val="nextTo"/>
        <c:spPr>
          <a:ln w="9525">
            <a:noFill/>
          </a:ln>
        </c:spPr>
        <c:crossAx val="144933968"/>
        <c:crosses val="autoZero"/>
        <c:crossBetween val="between"/>
      </c:valAx>
    </c:plotArea>
    <c:legend>
      <c:legendPos val="b"/>
      <c:layout/>
      <c:overlay val="0"/>
    </c:legend>
    <c:plotVisOnly val="1"/>
    <c:dispBlanksAs val="gap"/>
    <c:showDLblsOverMax val="0"/>
  </c:chart>
  <c:spPr>
    <a:gradFill>
      <a:gsLst>
        <a:gs pos="0">
          <a:srgbClr val="E6DCAC"/>
        </a:gs>
        <a:gs pos="12000">
          <a:srgbClr val="E6D78A"/>
        </a:gs>
        <a:gs pos="30000">
          <a:srgbClr val="C7AC4C"/>
        </a:gs>
        <a:gs pos="45000">
          <a:srgbClr val="E6D78A"/>
        </a:gs>
        <a:gs pos="77000">
          <a:srgbClr val="C7AC4C"/>
        </a:gs>
        <a:gs pos="100000">
          <a:srgbClr val="E6DCAC"/>
        </a:gs>
      </a:gsLst>
      <a:lin ang="5400000" scaled="0"/>
    </a:gra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C70FC3-3D9C-4A7F-98D5-F1D50833E1AC}" type="doc">
      <dgm:prSet loTypeId="urn:microsoft.com/office/officeart/2005/8/layout/chevron2" loCatId="list" qsTypeId="urn:microsoft.com/office/officeart/2005/8/quickstyle/simple1" qsCatId="simple" csTypeId="urn:microsoft.com/office/officeart/2005/8/colors/accent0_3" csCatId="mainScheme" phldr="1"/>
      <dgm:spPr/>
    </dgm:pt>
    <dgm:pt modelId="{3DE559CB-1973-4852-9023-579F2D2EF8B2}">
      <dgm:prSet phldrT="[Text]" custT="1"/>
      <dgm:spPr>
        <a:solidFill>
          <a:srgbClr val="00002E"/>
        </a:solidFill>
        <a:ln>
          <a:solidFill>
            <a:schemeClr val="tx1"/>
          </a:solidFill>
        </a:ln>
      </dgm:spPr>
      <dgm:t>
        <a:bodyPr/>
        <a:lstStyle/>
        <a:p>
          <a:r>
            <a:rPr lang="en-US" sz="2400" noProof="0" dirty="0" smtClean="0">
              <a:latin typeface="Times New Roman" panose="02020603050405020304" pitchFamily="18" charset="0"/>
              <a:cs typeface="Times New Roman" panose="02020603050405020304" pitchFamily="18" charset="0"/>
            </a:rPr>
            <a:t>3</a:t>
          </a:r>
          <a:endParaRPr lang="en-US" sz="2400" noProof="0" dirty="0">
            <a:latin typeface="Times New Roman" panose="02020603050405020304" pitchFamily="18" charset="0"/>
            <a:cs typeface="Times New Roman" panose="02020603050405020304" pitchFamily="18" charset="0"/>
          </a:endParaRPr>
        </a:p>
      </dgm:t>
    </dgm:pt>
    <dgm:pt modelId="{347CDFAB-AFB3-4256-8757-7013B2BFD165}" type="parTrans" cxnId="{68FA2C5C-7724-4B3C-839D-FF7DF3347F0B}">
      <dgm:prSet/>
      <dgm:spPr/>
      <dgm:t>
        <a:bodyPr/>
        <a:lstStyle/>
        <a:p>
          <a:endParaRPr lang="en-US" noProof="0" dirty="0">
            <a:latin typeface="Times New Roman" panose="02020603050405020304" pitchFamily="18" charset="0"/>
            <a:cs typeface="Times New Roman" panose="02020603050405020304" pitchFamily="18" charset="0"/>
          </a:endParaRPr>
        </a:p>
      </dgm:t>
    </dgm:pt>
    <dgm:pt modelId="{529659CE-24C8-4D79-A5FE-7EABF5DE1BA0}" type="sibTrans" cxnId="{68FA2C5C-7724-4B3C-839D-FF7DF3347F0B}">
      <dgm:prSet/>
      <dgm:spPr/>
      <dgm:t>
        <a:bodyPr/>
        <a:lstStyle/>
        <a:p>
          <a:endParaRPr lang="en-US" noProof="0" dirty="0">
            <a:latin typeface="Times New Roman" panose="02020603050405020304" pitchFamily="18" charset="0"/>
            <a:cs typeface="Times New Roman" panose="02020603050405020304" pitchFamily="18" charset="0"/>
          </a:endParaRPr>
        </a:p>
      </dgm:t>
    </dgm:pt>
    <dgm:pt modelId="{F2411CC7-ABE4-48A5-A01F-D62B0E73F585}">
      <dgm:prSet phldrT="[Text]" custT="1"/>
      <dgm:spPr>
        <a:solidFill>
          <a:srgbClr val="00002E"/>
        </a:solidFill>
        <a:ln>
          <a:solidFill>
            <a:schemeClr val="tx1"/>
          </a:solidFill>
        </a:ln>
      </dgm:spPr>
      <dgm:t>
        <a:bodyPr/>
        <a:lstStyle/>
        <a:p>
          <a:r>
            <a:rPr lang="en-US" sz="2400" noProof="0" dirty="0" smtClean="0">
              <a:latin typeface="Times New Roman" panose="02020603050405020304" pitchFamily="18" charset="0"/>
              <a:cs typeface="Times New Roman" panose="02020603050405020304" pitchFamily="18" charset="0"/>
            </a:rPr>
            <a:t>4</a:t>
          </a:r>
          <a:endParaRPr lang="en-US" sz="2400" noProof="0" dirty="0">
            <a:latin typeface="Times New Roman" panose="02020603050405020304" pitchFamily="18" charset="0"/>
            <a:cs typeface="Times New Roman" panose="02020603050405020304" pitchFamily="18" charset="0"/>
          </a:endParaRPr>
        </a:p>
      </dgm:t>
    </dgm:pt>
    <dgm:pt modelId="{F8ED9E18-FD7C-4050-B1CE-48A38E5CA9F3}" type="parTrans" cxnId="{879930E4-E90C-4F58-84B6-46F771751BE3}">
      <dgm:prSet/>
      <dgm:spPr/>
      <dgm:t>
        <a:bodyPr/>
        <a:lstStyle/>
        <a:p>
          <a:endParaRPr lang="en-US" noProof="0" dirty="0">
            <a:latin typeface="Times New Roman" panose="02020603050405020304" pitchFamily="18" charset="0"/>
            <a:cs typeface="Times New Roman" panose="02020603050405020304" pitchFamily="18" charset="0"/>
          </a:endParaRPr>
        </a:p>
      </dgm:t>
    </dgm:pt>
    <dgm:pt modelId="{EEE02EF5-3E6D-4A25-AC8C-2D81483062F3}" type="sibTrans" cxnId="{879930E4-E90C-4F58-84B6-46F771751BE3}">
      <dgm:prSet/>
      <dgm:spPr/>
      <dgm:t>
        <a:bodyPr/>
        <a:lstStyle/>
        <a:p>
          <a:endParaRPr lang="en-US" noProof="0" dirty="0">
            <a:latin typeface="Times New Roman" panose="02020603050405020304" pitchFamily="18" charset="0"/>
            <a:cs typeface="Times New Roman" panose="02020603050405020304" pitchFamily="18" charset="0"/>
          </a:endParaRPr>
        </a:p>
      </dgm:t>
    </dgm:pt>
    <dgm:pt modelId="{4B88FE6F-2493-4F44-84A0-F692B502A3F3}">
      <dgm:prSet custT="1"/>
      <dgm:spPr>
        <a:solidFill>
          <a:srgbClr val="00002E"/>
        </a:solidFill>
        <a:ln>
          <a:solidFill>
            <a:schemeClr val="tx1"/>
          </a:solidFill>
        </a:ln>
      </dgm:spPr>
      <dgm:t>
        <a:bodyPr/>
        <a:lstStyle/>
        <a:p>
          <a:r>
            <a:rPr lang="en-US" sz="2400" noProof="0" dirty="0" smtClean="0">
              <a:latin typeface="Times New Roman" panose="02020603050405020304" pitchFamily="18" charset="0"/>
              <a:cs typeface="Times New Roman" panose="02020603050405020304" pitchFamily="18" charset="0"/>
            </a:rPr>
            <a:t>5</a:t>
          </a:r>
          <a:endParaRPr lang="en-US" sz="2400" noProof="0" dirty="0">
            <a:latin typeface="Times New Roman" panose="02020603050405020304" pitchFamily="18" charset="0"/>
            <a:cs typeface="Times New Roman" panose="02020603050405020304" pitchFamily="18" charset="0"/>
          </a:endParaRPr>
        </a:p>
      </dgm:t>
    </dgm:pt>
    <dgm:pt modelId="{7BA9D66B-9D7E-41C8-A99B-66D6006F1259}" type="parTrans" cxnId="{767F26F4-775C-44EE-83F6-B9749A51E2F3}">
      <dgm:prSet/>
      <dgm:spPr/>
      <dgm:t>
        <a:bodyPr/>
        <a:lstStyle/>
        <a:p>
          <a:endParaRPr lang="en-US" noProof="0" dirty="0">
            <a:latin typeface="Times New Roman" panose="02020603050405020304" pitchFamily="18" charset="0"/>
            <a:cs typeface="Times New Roman" panose="02020603050405020304" pitchFamily="18" charset="0"/>
          </a:endParaRPr>
        </a:p>
      </dgm:t>
    </dgm:pt>
    <dgm:pt modelId="{D0E11A56-90E9-4504-B683-BBF53272C45F}" type="sibTrans" cxnId="{767F26F4-775C-44EE-83F6-B9749A51E2F3}">
      <dgm:prSet/>
      <dgm:spPr/>
      <dgm:t>
        <a:bodyPr/>
        <a:lstStyle/>
        <a:p>
          <a:endParaRPr lang="en-US" noProof="0" dirty="0">
            <a:latin typeface="Times New Roman" panose="02020603050405020304" pitchFamily="18" charset="0"/>
            <a:cs typeface="Times New Roman" panose="02020603050405020304" pitchFamily="18" charset="0"/>
          </a:endParaRPr>
        </a:p>
      </dgm:t>
    </dgm:pt>
    <dgm:pt modelId="{4237B3E1-B45D-4FBA-9D9F-EC0262142B68}">
      <dgm:prSet custT="1"/>
      <dgm:spPr>
        <a:solidFill>
          <a:schemeClr val="bg2">
            <a:lumMod val="90000"/>
            <a:alpha val="90000"/>
          </a:schemeClr>
        </a:solidFill>
        <a:ln>
          <a:solidFill>
            <a:schemeClr val="tx1"/>
          </a:solidFill>
        </a:ln>
      </dgm:spPr>
      <dgm:t>
        <a:bodyPr/>
        <a:lstStyle/>
        <a:p>
          <a:r>
            <a:rPr lang="en-US" sz="2200" noProof="0" dirty="0" smtClean="0">
              <a:solidFill>
                <a:srgbClr val="00002E"/>
              </a:solidFill>
              <a:latin typeface="Times New Roman" panose="02020603050405020304" pitchFamily="18" charset="0"/>
              <a:cs typeface="Times New Roman" panose="02020603050405020304" pitchFamily="18" charset="0"/>
            </a:rPr>
            <a:t>Adjust local </a:t>
          </a:r>
          <a:r>
            <a:rPr lang="en-US" sz="2400" b="1" noProof="0" dirty="0" smtClean="0">
              <a:solidFill>
                <a:srgbClr val="00002E"/>
              </a:solidFill>
              <a:latin typeface="Times New Roman" panose="02020603050405020304" pitchFamily="18" charset="0"/>
              <a:cs typeface="Times New Roman" panose="02020603050405020304" pitchFamily="18" charset="0"/>
            </a:rPr>
            <a:t>CONSUMER</a:t>
          </a:r>
          <a:r>
            <a:rPr lang="en-US" sz="2400" noProof="0" dirty="0" smtClean="0">
              <a:solidFill>
                <a:srgbClr val="00002E"/>
              </a:solidFill>
              <a:latin typeface="Times New Roman" panose="02020603050405020304" pitchFamily="18" charset="0"/>
              <a:cs typeface="Times New Roman" panose="02020603050405020304" pitchFamily="18" charset="0"/>
            </a:rPr>
            <a:t> preferences</a:t>
          </a:r>
          <a:r>
            <a:rPr lang="en-US" sz="2200" noProof="0" dirty="0" smtClean="0">
              <a:solidFill>
                <a:srgbClr val="00002E"/>
              </a:solidFill>
              <a:latin typeface="Times New Roman" panose="02020603050405020304" pitchFamily="18" charset="0"/>
              <a:cs typeface="Times New Roman" panose="02020603050405020304" pitchFamily="18" charset="0"/>
            </a:rPr>
            <a:t> </a:t>
          </a:r>
          <a:endParaRPr lang="en-US" sz="2200" noProof="0" dirty="0">
            <a:solidFill>
              <a:srgbClr val="00002E"/>
            </a:solidFill>
            <a:latin typeface="Times New Roman" panose="02020603050405020304" pitchFamily="18" charset="0"/>
            <a:cs typeface="Times New Roman" panose="02020603050405020304" pitchFamily="18" charset="0"/>
          </a:endParaRPr>
        </a:p>
      </dgm:t>
    </dgm:pt>
    <dgm:pt modelId="{F1093A8A-7DF7-4569-BD10-8AC71F6444C9}" type="parTrans" cxnId="{76C3CEEE-CEC9-4631-9775-AF7DA8B38400}">
      <dgm:prSet/>
      <dgm:spPr/>
      <dgm:t>
        <a:bodyPr/>
        <a:lstStyle/>
        <a:p>
          <a:endParaRPr lang="en-US" noProof="0" dirty="0">
            <a:latin typeface="Times New Roman" panose="02020603050405020304" pitchFamily="18" charset="0"/>
            <a:cs typeface="Times New Roman" panose="02020603050405020304" pitchFamily="18" charset="0"/>
          </a:endParaRPr>
        </a:p>
      </dgm:t>
    </dgm:pt>
    <dgm:pt modelId="{F4428798-2435-43BA-A56C-5E0D68A72C15}" type="sibTrans" cxnId="{76C3CEEE-CEC9-4631-9775-AF7DA8B38400}">
      <dgm:prSet/>
      <dgm:spPr/>
      <dgm:t>
        <a:bodyPr/>
        <a:lstStyle/>
        <a:p>
          <a:endParaRPr lang="en-US" noProof="0" dirty="0">
            <a:latin typeface="Times New Roman" panose="02020603050405020304" pitchFamily="18" charset="0"/>
            <a:cs typeface="Times New Roman" panose="02020603050405020304" pitchFamily="18" charset="0"/>
          </a:endParaRPr>
        </a:p>
      </dgm:t>
    </dgm:pt>
    <dgm:pt modelId="{6FC61726-4360-4DC3-A005-95209D1D0C52}">
      <dgm:prSet custT="1"/>
      <dgm:spPr>
        <a:solidFill>
          <a:schemeClr val="bg2">
            <a:lumMod val="90000"/>
            <a:alpha val="90000"/>
          </a:schemeClr>
        </a:solidFill>
        <a:ln>
          <a:solidFill>
            <a:schemeClr val="tx1"/>
          </a:solidFill>
        </a:ln>
      </dgm:spPr>
      <dgm:t>
        <a:bodyPr/>
        <a:lstStyle/>
        <a:p>
          <a:r>
            <a:rPr lang="en-US" sz="2200" noProof="0" smtClean="0">
              <a:solidFill>
                <a:srgbClr val="00002E"/>
              </a:solidFill>
              <a:latin typeface="Times New Roman" panose="02020603050405020304" pitchFamily="18" charset="0"/>
              <a:cs typeface="Times New Roman" panose="02020603050405020304" pitchFamily="18" charset="0"/>
            </a:rPr>
            <a:t>Calculate </a:t>
          </a:r>
          <a:r>
            <a:rPr lang="en-US" sz="2400" b="1" noProof="0" smtClean="0">
              <a:solidFill>
                <a:srgbClr val="00002E"/>
              </a:solidFill>
              <a:latin typeface="Times New Roman" panose="02020603050405020304" pitchFamily="18" charset="0"/>
              <a:cs typeface="Times New Roman" panose="02020603050405020304" pitchFamily="18" charset="0"/>
            </a:rPr>
            <a:t>BRAND </a:t>
          </a:r>
          <a:r>
            <a:rPr lang="en-US" sz="2400" noProof="0" smtClean="0">
              <a:solidFill>
                <a:srgbClr val="00002E"/>
              </a:solidFill>
              <a:latin typeface="Times New Roman" panose="02020603050405020304" pitchFamily="18" charset="0"/>
              <a:cs typeface="Times New Roman" panose="02020603050405020304" pitchFamily="18" charset="0"/>
            </a:rPr>
            <a:t>contribution</a:t>
          </a:r>
          <a:r>
            <a:rPr lang="en-US" sz="2400" b="1" noProof="0" smtClean="0">
              <a:solidFill>
                <a:srgbClr val="00002E"/>
              </a:solidFill>
              <a:latin typeface="Times New Roman" panose="02020603050405020304" pitchFamily="18" charset="0"/>
              <a:cs typeface="Times New Roman" panose="02020603050405020304" pitchFamily="18" charset="0"/>
            </a:rPr>
            <a:t> </a:t>
          </a:r>
          <a:r>
            <a:rPr lang="en-US" sz="2400" noProof="0" smtClean="0">
              <a:solidFill>
                <a:srgbClr val="00002E"/>
              </a:solidFill>
              <a:latin typeface="Times New Roman" panose="02020603050405020304" pitchFamily="18" charset="0"/>
              <a:cs typeface="Times New Roman" panose="02020603050405020304" pitchFamily="18" charset="0"/>
            </a:rPr>
            <a:t> </a:t>
          </a:r>
          <a:endParaRPr lang="en-US" sz="2400" noProof="0" dirty="0">
            <a:solidFill>
              <a:srgbClr val="00002E"/>
            </a:solidFill>
            <a:latin typeface="Times New Roman" panose="02020603050405020304" pitchFamily="18" charset="0"/>
            <a:cs typeface="Times New Roman" panose="02020603050405020304" pitchFamily="18" charset="0"/>
          </a:endParaRPr>
        </a:p>
      </dgm:t>
    </dgm:pt>
    <dgm:pt modelId="{C88464D5-D37F-4BC3-9925-63D2B7B8C3C3}" type="parTrans" cxnId="{4246D3FB-8D40-40ED-9644-F9A0009B9A25}">
      <dgm:prSet/>
      <dgm:spPr/>
      <dgm:t>
        <a:bodyPr/>
        <a:lstStyle/>
        <a:p>
          <a:endParaRPr lang="en-US" noProof="0" dirty="0">
            <a:latin typeface="Times New Roman" panose="02020603050405020304" pitchFamily="18" charset="0"/>
            <a:cs typeface="Times New Roman" panose="02020603050405020304" pitchFamily="18" charset="0"/>
          </a:endParaRPr>
        </a:p>
      </dgm:t>
    </dgm:pt>
    <dgm:pt modelId="{2195FDB5-BE29-4BC2-9FE3-2DB166E48EF2}" type="sibTrans" cxnId="{4246D3FB-8D40-40ED-9644-F9A0009B9A25}">
      <dgm:prSet/>
      <dgm:spPr/>
      <dgm:t>
        <a:bodyPr/>
        <a:lstStyle/>
        <a:p>
          <a:endParaRPr lang="en-US" noProof="0" dirty="0">
            <a:latin typeface="Times New Roman" panose="02020603050405020304" pitchFamily="18" charset="0"/>
            <a:cs typeface="Times New Roman" panose="02020603050405020304" pitchFamily="18" charset="0"/>
          </a:endParaRPr>
        </a:p>
      </dgm:t>
    </dgm:pt>
    <dgm:pt modelId="{785B3A67-AD96-4E47-82A2-BD3346594893}">
      <dgm:prSet custT="1"/>
      <dgm:spPr>
        <a:solidFill>
          <a:schemeClr val="bg2">
            <a:lumMod val="90000"/>
            <a:alpha val="90000"/>
          </a:schemeClr>
        </a:solidFill>
        <a:ln>
          <a:solidFill>
            <a:schemeClr val="tx1"/>
          </a:solidFill>
        </a:ln>
      </dgm:spPr>
      <dgm:t>
        <a:bodyPr/>
        <a:lstStyle/>
        <a:p>
          <a:r>
            <a:rPr lang="en-US" sz="2200" noProof="0" smtClean="0">
              <a:solidFill>
                <a:srgbClr val="00002E"/>
              </a:solidFill>
              <a:latin typeface="Times New Roman" panose="02020603050405020304" pitchFamily="18" charset="0"/>
              <a:cs typeface="Times New Roman" panose="02020603050405020304" pitchFamily="18" charset="0"/>
            </a:rPr>
            <a:t>Identify local Area Patterns: </a:t>
          </a:r>
          <a:r>
            <a:rPr lang="en-US" sz="2400" b="1" noProof="0" smtClean="0">
              <a:solidFill>
                <a:srgbClr val="00002E"/>
              </a:solidFill>
              <a:latin typeface="Times New Roman" panose="02020603050405020304" pitchFamily="18" charset="0"/>
              <a:cs typeface="Times New Roman" panose="02020603050405020304" pitchFamily="18" charset="0"/>
            </a:rPr>
            <a:t>AREA SCORE</a:t>
          </a:r>
          <a:endParaRPr lang="en-US" sz="2400" b="1" noProof="0" dirty="0">
            <a:solidFill>
              <a:srgbClr val="00002E"/>
            </a:solidFill>
            <a:latin typeface="Times New Roman" panose="02020603050405020304" pitchFamily="18" charset="0"/>
            <a:cs typeface="Times New Roman" panose="02020603050405020304" pitchFamily="18" charset="0"/>
          </a:endParaRPr>
        </a:p>
      </dgm:t>
    </dgm:pt>
    <dgm:pt modelId="{2AD24B5F-23D1-4D2B-B82F-AB539F6E0A5C}" type="parTrans" cxnId="{3A86ED83-7895-4543-AB5E-98BA144D7849}">
      <dgm:prSet/>
      <dgm:spPr/>
      <dgm:t>
        <a:bodyPr/>
        <a:lstStyle/>
        <a:p>
          <a:endParaRPr lang="en-US" noProof="0" dirty="0">
            <a:latin typeface="Times New Roman" panose="02020603050405020304" pitchFamily="18" charset="0"/>
            <a:cs typeface="Times New Roman" panose="02020603050405020304" pitchFamily="18" charset="0"/>
          </a:endParaRPr>
        </a:p>
      </dgm:t>
    </dgm:pt>
    <dgm:pt modelId="{1BDC21D5-4E0A-488F-B24D-EDC23E498698}" type="sibTrans" cxnId="{3A86ED83-7895-4543-AB5E-98BA144D7849}">
      <dgm:prSet/>
      <dgm:spPr/>
      <dgm:t>
        <a:bodyPr/>
        <a:lstStyle/>
        <a:p>
          <a:endParaRPr lang="en-US" noProof="0" dirty="0">
            <a:latin typeface="Times New Roman" panose="02020603050405020304" pitchFamily="18" charset="0"/>
            <a:cs typeface="Times New Roman" panose="02020603050405020304" pitchFamily="18" charset="0"/>
          </a:endParaRPr>
        </a:p>
      </dgm:t>
    </dgm:pt>
    <dgm:pt modelId="{9F6CEE86-2278-4870-93EB-8D39A60AB983}">
      <dgm:prSet custT="1"/>
      <dgm:spPr>
        <a:solidFill>
          <a:schemeClr val="bg2">
            <a:lumMod val="90000"/>
            <a:alpha val="90000"/>
          </a:schemeClr>
        </a:solidFill>
        <a:ln>
          <a:solidFill>
            <a:schemeClr val="tx1"/>
          </a:solidFill>
        </a:ln>
      </dgm:spPr>
      <dgm:t>
        <a:bodyPr/>
        <a:lstStyle/>
        <a:p>
          <a:r>
            <a:rPr lang="en-US" sz="2200" noProof="0" smtClean="0">
              <a:solidFill>
                <a:srgbClr val="00002E"/>
              </a:solidFill>
              <a:latin typeface="Times New Roman" panose="02020603050405020304" pitchFamily="18" charset="0"/>
              <a:cs typeface="Times New Roman" panose="02020603050405020304" pitchFamily="18" charset="0"/>
            </a:rPr>
            <a:t>Determine the quality of the </a:t>
          </a:r>
          <a:r>
            <a:rPr lang="en-US" sz="2400" b="1" cap="all" baseline="0" noProof="0" smtClean="0">
              <a:solidFill>
                <a:srgbClr val="00002E"/>
              </a:solidFill>
              <a:latin typeface="Times New Roman" panose="02020603050405020304" pitchFamily="18" charset="0"/>
              <a:cs typeface="Times New Roman" panose="02020603050405020304" pitchFamily="18" charset="0"/>
            </a:rPr>
            <a:t>operation</a:t>
          </a:r>
          <a:endParaRPr lang="en-US" sz="2400" b="1" cap="all" baseline="0" noProof="0" dirty="0">
            <a:solidFill>
              <a:srgbClr val="00002E"/>
            </a:solidFill>
            <a:latin typeface="Times New Roman" panose="02020603050405020304" pitchFamily="18" charset="0"/>
            <a:cs typeface="Times New Roman" panose="02020603050405020304" pitchFamily="18" charset="0"/>
          </a:endParaRPr>
        </a:p>
      </dgm:t>
    </dgm:pt>
    <dgm:pt modelId="{CCC6B540-5EF6-4D57-9B86-DCAFC9227613}" type="parTrans" cxnId="{4438BBE4-EC24-4A46-8D71-B4CC89CF1B81}">
      <dgm:prSet/>
      <dgm:spPr/>
      <dgm:t>
        <a:bodyPr/>
        <a:lstStyle/>
        <a:p>
          <a:endParaRPr lang="en-US" noProof="0" dirty="0">
            <a:latin typeface="Times New Roman" panose="02020603050405020304" pitchFamily="18" charset="0"/>
            <a:cs typeface="Times New Roman" panose="02020603050405020304" pitchFamily="18" charset="0"/>
          </a:endParaRPr>
        </a:p>
      </dgm:t>
    </dgm:pt>
    <dgm:pt modelId="{5F562CC6-F91B-4BDE-9F63-1DF0DC823001}" type="sibTrans" cxnId="{4438BBE4-EC24-4A46-8D71-B4CC89CF1B81}">
      <dgm:prSet/>
      <dgm:spPr/>
      <dgm:t>
        <a:bodyPr/>
        <a:lstStyle/>
        <a:p>
          <a:endParaRPr lang="en-US" noProof="0" dirty="0">
            <a:latin typeface="Times New Roman" panose="02020603050405020304" pitchFamily="18" charset="0"/>
            <a:cs typeface="Times New Roman" panose="02020603050405020304" pitchFamily="18" charset="0"/>
          </a:endParaRPr>
        </a:p>
      </dgm:t>
    </dgm:pt>
    <dgm:pt modelId="{49F5F3CD-C3A4-482B-97CC-8EF7F8ED8A21}">
      <dgm:prSet phldrT="[Text]" custT="1"/>
      <dgm:spPr>
        <a:solidFill>
          <a:schemeClr val="bg2">
            <a:lumMod val="90000"/>
            <a:alpha val="90000"/>
          </a:schemeClr>
        </a:solidFill>
        <a:ln>
          <a:solidFill>
            <a:schemeClr val="tx1"/>
          </a:solidFill>
        </a:ln>
      </dgm:spPr>
      <dgm:t>
        <a:bodyPr/>
        <a:lstStyle/>
        <a:p>
          <a:r>
            <a:rPr lang="en-US" sz="2400" noProof="0" smtClean="0">
              <a:solidFill>
                <a:srgbClr val="00002E"/>
              </a:solidFill>
              <a:latin typeface="Times New Roman" panose="02020603050405020304" pitchFamily="18" charset="0"/>
              <a:cs typeface="Times New Roman" panose="02020603050405020304" pitchFamily="18" charset="0"/>
            </a:rPr>
            <a:t>Calculate </a:t>
          </a:r>
          <a:r>
            <a:rPr lang="en-US" sz="2400" b="1" noProof="0" smtClean="0">
              <a:solidFill>
                <a:srgbClr val="00002E"/>
              </a:solidFill>
              <a:latin typeface="Times New Roman" panose="02020603050405020304" pitchFamily="18" charset="0"/>
              <a:cs typeface="Times New Roman" panose="02020603050405020304" pitchFamily="18" charset="0"/>
            </a:rPr>
            <a:t>Variable Scores</a:t>
          </a:r>
          <a:endParaRPr lang="en-US" sz="2400" b="1" noProof="0" dirty="0" smtClean="0">
            <a:solidFill>
              <a:srgbClr val="00002E"/>
            </a:solidFill>
            <a:latin typeface="Times New Roman" panose="02020603050405020304" pitchFamily="18" charset="0"/>
            <a:cs typeface="Times New Roman" panose="02020603050405020304" pitchFamily="18" charset="0"/>
          </a:endParaRPr>
        </a:p>
      </dgm:t>
    </dgm:pt>
    <dgm:pt modelId="{8962C107-93D5-4862-874E-A655330501AE}" type="parTrans" cxnId="{898FD159-5454-41F6-803D-88A7823A30E5}">
      <dgm:prSet/>
      <dgm:spPr/>
      <dgm:t>
        <a:bodyPr/>
        <a:lstStyle/>
        <a:p>
          <a:endParaRPr lang="en-US">
            <a:latin typeface="Times New Roman" panose="02020603050405020304" pitchFamily="18" charset="0"/>
            <a:cs typeface="Times New Roman" panose="02020603050405020304" pitchFamily="18" charset="0"/>
          </a:endParaRPr>
        </a:p>
      </dgm:t>
    </dgm:pt>
    <dgm:pt modelId="{40FAC856-FAE3-44B7-A0FE-184944F54983}" type="sibTrans" cxnId="{898FD159-5454-41F6-803D-88A7823A30E5}">
      <dgm:prSet/>
      <dgm:spPr/>
      <dgm:t>
        <a:bodyPr/>
        <a:lstStyle/>
        <a:p>
          <a:endParaRPr lang="en-US">
            <a:latin typeface="Times New Roman" panose="02020603050405020304" pitchFamily="18" charset="0"/>
            <a:cs typeface="Times New Roman" panose="02020603050405020304" pitchFamily="18" charset="0"/>
          </a:endParaRPr>
        </a:p>
      </dgm:t>
    </dgm:pt>
    <dgm:pt modelId="{D4D14DF4-9FB6-4051-A0D3-85A423DEF795}">
      <dgm:prSet phldrT="[Text]" custT="1"/>
      <dgm:spPr>
        <a:solidFill>
          <a:srgbClr val="00002E"/>
        </a:solidFill>
        <a:ln>
          <a:solidFill>
            <a:schemeClr val="tx1"/>
          </a:solidFill>
        </a:ln>
      </dgm:spPr>
      <dgm:t>
        <a:bodyPr/>
        <a:lstStyle/>
        <a:p>
          <a:r>
            <a:rPr lang="en-US" sz="2400" noProof="0" dirty="0" smtClean="0">
              <a:latin typeface="Times New Roman" panose="02020603050405020304" pitchFamily="18" charset="0"/>
              <a:cs typeface="Times New Roman" panose="02020603050405020304" pitchFamily="18" charset="0"/>
            </a:rPr>
            <a:t>1</a:t>
          </a:r>
        </a:p>
      </dgm:t>
    </dgm:pt>
    <dgm:pt modelId="{B938450D-2D61-4F12-AE02-9A530899703C}" type="parTrans" cxnId="{4E6CD4DE-18BB-412E-8E4C-DDF4893275DD}">
      <dgm:prSet/>
      <dgm:spPr/>
      <dgm:t>
        <a:bodyPr/>
        <a:lstStyle/>
        <a:p>
          <a:endParaRPr lang="en-US">
            <a:latin typeface="Times New Roman" panose="02020603050405020304" pitchFamily="18" charset="0"/>
            <a:cs typeface="Times New Roman" panose="02020603050405020304" pitchFamily="18" charset="0"/>
          </a:endParaRPr>
        </a:p>
      </dgm:t>
    </dgm:pt>
    <dgm:pt modelId="{32104165-EBE6-4192-BF0E-12193DFAE000}" type="sibTrans" cxnId="{4E6CD4DE-18BB-412E-8E4C-DDF4893275DD}">
      <dgm:prSet/>
      <dgm:spPr/>
      <dgm:t>
        <a:bodyPr/>
        <a:lstStyle/>
        <a:p>
          <a:endParaRPr lang="en-US">
            <a:latin typeface="Times New Roman" panose="02020603050405020304" pitchFamily="18" charset="0"/>
            <a:cs typeface="Times New Roman" panose="02020603050405020304" pitchFamily="18" charset="0"/>
          </a:endParaRPr>
        </a:p>
      </dgm:t>
    </dgm:pt>
    <dgm:pt modelId="{2ACEDCD9-9386-4E57-9F2D-C358AC07B360}">
      <dgm:prSet phldrT="[Text]" custT="1"/>
      <dgm:spPr>
        <a:solidFill>
          <a:srgbClr val="00002E"/>
        </a:solidFill>
        <a:ln>
          <a:solidFill>
            <a:schemeClr val="tx1"/>
          </a:solidFill>
        </a:ln>
      </dgm:spPr>
      <dgm:t>
        <a:bodyPr/>
        <a:lstStyle/>
        <a:p>
          <a:r>
            <a:rPr lang="en-US" sz="2400" noProof="0" dirty="0" smtClean="0">
              <a:latin typeface="Times New Roman" panose="02020603050405020304" pitchFamily="18" charset="0"/>
              <a:cs typeface="Times New Roman" panose="02020603050405020304" pitchFamily="18" charset="0"/>
            </a:rPr>
            <a:t>2</a:t>
          </a:r>
        </a:p>
      </dgm:t>
    </dgm:pt>
    <dgm:pt modelId="{C32064EB-4022-49A8-B3D5-5C0D879C833E}" type="parTrans" cxnId="{202F7D3A-E492-47A9-B05E-381C47AB8026}">
      <dgm:prSet/>
      <dgm:spPr/>
      <dgm:t>
        <a:bodyPr/>
        <a:lstStyle/>
        <a:p>
          <a:endParaRPr lang="en-US">
            <a:latin typeface="Times New Roman" panose="02020603050405020304" pitchFamily="18" charset="0"/>
            <a:cs typeface="Times New Roman" panose="02020603050405020304" pitchFamily="18" charset="0"/>
          </a:endParaRPr>
        </a:p>
      </dgm:t>
    </dgm:pt>
    <dgm:pt modelId="{27DCC20A-48A1-4F47-819F-778CD04E405B}" type="sibTrans" cxnId="{202F7D3A-E492-47A9-B05E-381C47AB8026}">
      <dgm:prSet/>
      <dgm:spPr/>
      <dgm:t>
        <a:bodyPr/>
        <a:lstStyle/>
        <a:p>
          <a:endParaRPr lang="en-US">
            <a:latin typeface="Times New Roman" panose="02020603050405020304" pitchFamily="18" charset="0"/>
            <a:cs typeface="Times New Roman" panose="02020603050405020304" pitchFamily="18" charset="0"/>
          </a:endParaRPr>
        </a:p>
      </dgm:t>
    </dgm:pt>
    <dgm:pt modelId="{E7B4EA86-8829-4AD7-8A7E-7F5895843CAE}" type="pres">
      <dgm:prSet presAssocID="{D7C70FC3-3D9C-4A7F-98D5-F1D50833E1AC}" presName="linearFlow" presStyleCnt="0">
        <dgm:presLayoutVars>
          <dgm:dir/>
          <dgm:animLvl val="lvl"/>
          <dgm:resizeHandles val="exact"/>
        </dgm:presLayoutVars>
      </dgm:prSet>
      <dgm:spPr/>
    </dgm:pt>
    <dgm:pt modelId="{9871F544-772E-421D-9617-BC03789EA812}" type="pres">
      <dgm:prSet presAssocID="{D4D14DF4-9FB6-4051-A0D3-85A423DEF795}" presName="composite" presStyleCnt="0"/>
      <dgm:spPr/>
    </dgm:pt>
    <dgm:pt modelId="{C7657B55-79B5-403F-9106-D78C0DB1DF6A}" type="pres">
      <dgm:prSet presAssocID="{D4D14DF4-9FB6-4051-A0D3-85A423DEF795}" presName="parentText" presStyleLbl="alignNode1" presStyleIdx="0" presStyleCnt="5">
        <dgm:presLayoutVars>
          <dgm:chMax val="1"/>
          <dgm:bulletEnabled val="1"/>
        </dgm:presLayoutVars>
      </dgm:prSet>
      <dgm:spPr/>
      <dgm:t>
        <a:bodyPr/>
        <a:lstStyle/>
        <a:p>
          <a:endParaRPr lang="en-US"/>
        </a:p>
      </dgm:t>
    </dgm:pt>
    <dgm:pt modelId="{0A4249EE-6C44-4734-BD6F-4033B99A1165}" type="pres">
      <dgm:prSet presAssocID="{D4D14DF4-9FB6-4051-A0D3-85A423DEF795}" presName="descendantText" presStyleLbl="alignAcc1" presStyleIdx="0" presStyleCnt="5">
        <dgm:presLayoutVars>
          <dgm:bulletEnabled val="1"/>
        </dgm:presLayoutVars>
      </dgm:prSet>
      <dgm:spPr/>
      <dgm:t>
        <a:bodyPr/>
        <a:lstStyle/>
        <a:p>
          <a:endParaRPr lang="en-US"/>
        </a:p>
      </dgm:t>
    </dgm:pt>
    <dgm:pt modelId="{FBAE2058-5DA8-4035-A2D8-F7F8792B5844}" type="pres">
      <dgm:prSet presAssocID="{32104165-EBE6-4192-BF0E-12193DFAE000}" presName="sp" presStyleCnt="0"/>
      <dgm:spPr/>
    </dgm:pt>
    <dgm:pt modelId="{AE03346C-CDE7-4DFC-AFAC-E80086736027}" type="pres">
      <dgm:prSet presAssocID="{2ACEDCD9-9386-4E57-9F2D-C358AC07B360}" presName="composite" presStyleCnt="0"/>
      <dgm:spPr/>
    </dgm:pt>
    <dgm:pt modelId="{0F4FB74D-51BE-456A-A993-87ADD19E9C6A}" type="pres">
      <dgm:prSet presAssocID="{2ACEDCD9-9386-4E57-9F2D-C358AC07B360}" presName="parentText" presStyleLbl="alignNode1" presStyleIdx="1" presStyleCnt="5">
        <dgm:presLayoutVars>
          <dgm:chMax val="1"/>
          <dgm:bulletEnabled val="1"/>
        </dgm:presLayoutVars>
      </dgm:prSet>
      <dgm:spPr/>
      <dgm:t>
        <a:bodyPr/>
        <a:lstStyle/>
        <a:p>
          <a:endParaRPr lang="en-US"/>
        </a:p>
      </dgm:t>
    </dgm:pt>
    <dgm:pt modelId="{7A5C1034-D953-4CDC-A36F-EF3FE5BB2C0A}" type="pres">
      <dgm:prSet presAssocID="{2ACEDCD9-9386-4E57-9F2D-C358AC07B360}" presName="descendantText" presStyleLbl="alignAcc1" presStyleIdx="1" presStyleCnt="5">
        <dgm:presLayoutVars>
          <dgm:bulletEnabled val="1"/>
        </dgm:presLayoutVars>
      </dgm:prSet>
      <dgm:spPr/>
      <dgm:t>
        <a:bodyPr/>
        <a:lstStyle/>
        <a:p>
          <a:endParaRPr lang="en-US"/>
        </a:p>
      </dgm:t>
    </dgm:pt>
    <dgm:pt modelId="{CCAB963C-60D5-426F-88AF-D4A52148E965}" type="pres">
      <dgm:prSet presAssocID="{27DCC20A-48A1-4F47-819F-778CD04E405B}" presName="sp" presStyleCnt="0"/>
      <dgm:spPr/>
    </dgm:pt>
    <dgm:pt modelId="{D009E18C-BB11-4580-A7CB-4E62D3AC2AAD}" type="pres">
      <dgm:prSet presAssocID="{3DE559CB-1973-4852-9023-579F2D2EF8B2}" presName="composite" presStyleCnt="0"/>
      <dgm:spPr/>
    </dgm:pt>
    <dgm:pt modelId="{2D2F5351-4DD2-47D6-A209-79AB09118EA0}" type="pres">
      <dgm:prSet presAssocID="{3DE559CB-1973-4852-9023-579F2D2EF8B2}" presName="parentText" presStyleLbl="alignNode1" presStyleIdx="2" presStyleCnt="5">
        <dgm:presLayoutVars>
          <dgm:chMax val="1"/>
          <dgm:bulletEnabled val="1"/>
        </dgm:presLayoutVars>
      </dgm:prSet>
      <dgm:spPr/>
      <dgm:t>
        <a:bodyPr/>
        <a:lstStyle/>
        <a:p>
          <a:endParaRPr lang="en-US"/>
        </a:p>
      </dgm:t>
    </dgm:pt>
    <dgm:pt modelId="{21051F4B-ACA1-4A40-8950-F443B7DC246F}" type="pres">
      <dgm:prSet presAssocID="{3DE559CB-1973-4852-9023-579F2D2EF8B2}" presName="descendantText" presStyleLbl="alignAcc1" presStyleIdx="2" presStyleCnt="5">
        <dgm:presLayoutVars>
          <dgm:bulletEnabled val="1"/>
        </dgm:presLayoutVars>
      </dgm:prSet>
      <dgm:spPr/>
      <dgm:t>
        <a:bodyPr/>
        <a:lstStyle/>
        <a:p>
          <a:endParaRPr lang="en-US"/>
        </a:p>
      </dgm:t>
    </dgm:pt>
    <dgm:pt modelId="{822C6273-0A8F-4EB6-9999-26F76ED0F44C}" type="pres">
      <dgm:prSet presAssocID="{529659CE-24C8-4D79-A5FE-7EABF5DE1BA0}" presName="sp" presStyleCnt="0"/>
      <dgm:spPr/>
    </dgm:pt>
    <dgm:pt modelId="{A6251428-30DC-4B01-94D9-7FBE467B34AC}" type="pres">
      <dgm:prSet presAssocID="{F2411CC7-ABE4-48A5-A01F-D62B0E73F585}" presName="composite" presStyleCnt="0"/>
      <dgm:spPr/>
    </dgm:pt>
    <dgm:pt modelId="{128C7258-940F-47E3-9A32-F83B611445CA}" type="pres">
      <dgm:prSet presAssocID="{F2411CC7-ABE4-48A5-A01F-D62B0E73F585}" presName="parentText" presStyleLbl="alignNode1" presStyleIdx="3" presStyleCnt="5">
        <dgm:presLayoutVars>
          <dgm:chMax val="1"/>
          <dgm:bulletEnabled val="1"/>
        </dgm:presLayoutVars>
      </dgm:prSet>
      <dgm:spPr/>
      <dgm:t>
        <a:bodyPr/>
        <a:lstStyle/>
        <a:p>
          <a:endParaRPr lang="en-US"/>
        </a:p>
      </dgm:t>
    </dgm:pt>
    <dgm:pt modelId="{E37EF8DF-004B-48CF-A396-CB5C5A481539}" type="pres">
      <dgm:prSet presAssocID="{F2411CC7-ABE4-48A5-A01F-D62B0E73F585}" presName="descendantText" presStyleLbl="alignAcc1" presStyleIdx="3" presStyleCnt="5">
        <dgm:presLayoutVars>
          <dgm:bulletEnabled val="1"/>
        </dgm:presLayoutVars>
      </dgm:prSet>
      <dgm:spPr/>
      <dgm:t>
        <a:bodyPr/>
        <a:lstStyle/>
        <a:p>
          <a:endParaRPr lang="en-US"/>
        </a:p>
      </dgm:t>
    </dgm:pt>
    <dgm:pt modelId="{8317FC59-F1F8-4BFE-A329-29E1AFD17ECD}" type="pres">
      <dgm:prSet presAssocID="{EEE02EF5-3E6D-4A25-AC8C-2D81483062F3}" presName="sp" presStyleCnt="0"/>
      <dgm:spPr/>
    </dgm:pt>
    <dgm:pt modelId="{24E1D341-523A-4B94-BE7D-3377063F3394}" type="pres">
      <dgm:prSet presAssocID="{4B88FE6F-2493-4F44-84A0-F692B502A3F3}" presName="composite" presStyleCnt="0"/>
      <dgm:spPr/>
    </dgm:pt>
    <dgm:pt modelId="{F8BFCD2A-7C97-40CF-9A9D-C074BEC5FC7E}" type="pres">
      <dgm:prSet presAssocID="{4B88FE6F-2493-4F44-84A0-F692B502A3F3}" presName="parentText" presStyleLbl="alignNode1" presStyleIdx="4" presStyleCnt="5">
        <dgm:presLayoutVars>
          <dgm:chMax val="1"/>
          <dgm:bulletEnabled val="1"/>
        </dgm:presLayoutVars>
      </dgm:prSet>
      <dgm:spPr/>
      <dgm:t>
        <a:bodyPr/>
        <a:lstStyle/>
        <a:p>
          <a:endParaRPr lang="en-US"/>
        </a:p>
      </dgm:t>
    </dgm:pt>
    <dgm:pt modelId="{2FB79B61-B504-4013-870F-E965FF455760}" type="pres">
      <dgm:prSet presAssocID="{4B88FE6F-2493-4F44-84A0-F692B502A3F3}" presName="descendantText" presStyleLbl="alignAcc1" presStyleIdx="4" presStyleCnt="5">
        <dgm:presLayoutVars>
          <dgm:bulletEnabled val="1"/>
        </dgm:presLayoutVars>
      </dgm:prSet>
      <dgm:spPr/>
      <dgm:t>
        <a:bodyPr/>
        <a:lstStyle/>
        <a:p>
          <a:endParaRPr lang="en-US"/>
        </a:p>
      </dgm:t>
    </dgm:pt>
  </dgm:ptLst>
  <dgm:cxnLst>
    <dgm:cxn modelId="{68FA2C5C-7724-4B3C-839D-FF7DF3347F0B}" srcId="{D7C70FC3-3D9C-4A7F-98D5-F1D50833E1AC}" destId="{3DE559CB-1973-4852-9023-579F2D2EF8B2}" srcOrd="2" destOrd="0" parTransId="{347CDFAB-AFB3-4256-8757-7013B2BFD165}" sibTransId="{529659CE-24C8-4D79-A5FE-7EABF5DE1BA0}"/>
    <dgm:cxn modelId="{3728A992-EE88-474B-AA46-262CA0B2C667}" type="presOf" srcId="{D7C70FC3-3D9C-4A7F-98D5-F1D50833E1AC}" destId="{E7B4EA86-8829-4AD7-8A7E-7F5895843CAE}" srcOrd="0" destOrd="0" presId="urn:microsoft.com/office/officeart/2005/8/layout/chevron2"/>
    <dgm:cxn modelId="{AEDC01D6-F5A7-4AEE-B45A-A601E659911D}" type="presOf" srcId="{9F6CEE86-2278-4870-93EB-8D39A60AB983}" destId="{2FB79B61-B504-4013-870F-E965FF455760}" srcOrd="0" destOrd="0" presId="urn:microsoft.com/office/officeart/2005/8/layout/chevron2"/>
    <dgm:cxn modelId="{0FC982E2-BB58-4840-846E-164DB890592E}" type="presOf" srcId="{4B88FE6F-2493-4F44-84A0-F692B502A3F3}" destId="{F8BFCD2A-7C97-40CF-9A9D-C074BEC5FC7E}" srcOrd="0" destOrd="0" presId="urn:microsoft.com/office/officeart/2005/8/layout/chevron2"/>
    <dgm:cxn modelId="{4CFF5F29-3B99-4D6B-8BD6-D2F1CB1E2210}" type="presOf" srcId="{49F5F3CD-C3A4-482B-97CC-8EF7F8ED8A21}" destId="{0A4249EE-6C44-4734-BD6F-4033B99A1165}" srcOrd="0" destOrd="0" presId="urn:microsoft.com/office/officeart/2005/8/layout/chevron2"/>
    <dgm:cxn modelId="{76C3CEEE-CEC9-4631-9775-AF7DA8B38400}" srcId="{2ACEDCD9-9386-4E57-9F2D-C358AC07B360}" destId="{4237B3E1-B45D-4FBA-9D9F-EC0262142B68}" srcOrd="0" destOrd="0" parTransId="{F1093A8A-7DF7-4569-BD10-8AC71F6444C9}" sibTransId="{F4428798-2435-43BA-A56C-5E0D68A72C15}"/>
    <dgm:cxn modelId="{0C1C6036-6AAC-443F-9C2C-CAEA8FD77BE5}" type="presOf" srcId="{6FC61726-4360-4DC3-A005-95209D1D0C52}" destId="{21051F4B-ACA1-4A40-8950-F443B7DC246F}" srcOrd="0" destOrd="0" presId="urn:microsoft.com/office/officeart/2005/8/layout/chevron2"/>
    <dgm:cxn modelId="{898FD159-5454-41F6-803D-88A7823A30E5}" srcId="{D4D14DF4-9FB6-4051-A0D3-85A423DEF795}" destId="{49F5F3CD-C3A4-482B-97CC-8EF7F8ED8A21}" srcOrd="0" destOrd="0" parTransId="{8962C107-93D5-4862-874E-A655330501AE}" sibTransId="{40FAC856-FAE3-44B7-A0FE-184944F54983}"/>
    <dgm:cxn modelId="{4438BBE4-EC24-4A46-8D71-B4CC89CF1B81}" srcId="{4B88FE6F-2493-4F44-84A0-F692B502A3F3}" destId="{9F6CEE86-2278-4870-93EB-8D39A60AB983}" srcOrd="0" destOrd="0" parTransId="{CCC6B540-5EF6-4D57-9B86-DCAFC9227613}" sibTransId="{5F562CC6-F91B-4BDE-9F63-1DF0DC823001}"/>
    <dgm:cxn modelId="{879930E4-E90C-4F58-84B6-46F771751BE3}" srcId="{D7C70FC3-3D9C-4A7F-98D5-F1D50833E1AC}" destId="{F2411CC7-ABE4-48A5-A01F-D62B0E73F585}" srcOrd="3" destOrd="0" parTransId="{F8ED9E18-FD7C-4050-B1CE-48A38E5CA9F3}" sibTransId="{EEE02EF5-3E6D-4A25-AC8C-2D81483062F3}"/>
    <dgm:cxn modelId="{4246D3FB-8D40-40ED-9644-F9A0009B9A25}" srcId="{3DE559CB-1973-4852-9023-579F2D2EF8B2}" destId="{6FC61726-4360-4DC3-A005-95209D1D0C52}" srcOrd="0" destOrd="0" parTransId="{C88464D5-D37F-4BC3-9925-63D2B7B8C3C3}" sibTransId="{2195FDB5-BE29-4BC2-9FE3-2DB166E48EF2}"/>
    <dgm:cxn modelId="{A55910C1-A5D0-4A1C-910A-F324800BB926}" type="presOf" srcId="{F2411CC7-ABE4-48A5-A01F-D62B0E73F585}" destId="{128C7258-940F-47E3-9A32-F83B611445CA}" srcOrd="0" destOrd="0" presId="urn:microsoft.com/office/officeart/2005/8/layout/chevron2"/>
    <dgm:cxn modelId="{EC869CDE-3045-4F51-9601-DE3717CC8182}" type="presOf" srcId="{D4D14DF4-9FB6-4051-A0D3-85A423DEF795}" destId="{C7657B55-79B5-403F-9106-D78C0DB1DF6A}" srcOrd="0" destOrd="0" presId="urn:microsoft.com/office/officeart/2005/8/layout/chevron2"/>
    <dgm:cxn modelId="{ED30B13B-5272-4A56-BC3B-AAA18FC1AEB9}" type="presOf" srcId="{2ACEDCD9-9386-4E57-9F2D-C358AC07B360}" destId="{0F4FB74D-51BE-456A-A993-87ADD19E9C6A}" srcOrd="0" destOrd="0" presId="urn:microsoft.com/office/officeart/2005/8/layout/chevron2"/>
    <dgm:cxn modelId="{55BDCA5E-74AC-4A3F-BAB1-89DFA90D5B50}" type="presOf" srcId="{3DE559CB-1973-4852-9023-579F2D2EF8B2}" destId="{2D2F5351-4DD2-47D6-A209-79AB09118EA0}" srcOrd="0" destOrd="0" presId="urn:microsoft.com/office/officeart/2005/8/layout/chevron2"/>
    <dgm:cxn modelId="{3A86ED83-7895-4543-AB5E-98BA144D7849}" srcId="{F2411CC7-ABE4-48A5-A01F-D62B0E73F585}" destId="{785B3A67-AD96-4E47-82A2-BD3346594893}" srcOrd="0" destOrd="0" parTransId="{2AD24B5F-23D1-4D2B-B82F-AB539F6E0A5C}" sibTransId="{1BDC21D5-4E0A-488F-B24D-EDC23E498698}"/>
    <dgm:cxn modelId="{EFF16D26-F8D0-4E6D-95D2-653571D86AEC}" type="presOf" srcId="{4237B3E1-B45D-4FBA-9D9F-EC0262142B68}" destId="{7A5C1034-D953-4CDC-A36F-EF3FE5BB2C0A}" srcOrd="0" destOrd="0" presId="urn:microsoft.com/office/officeart/2005/8/layout/chevron2"/>
    <dgm:cxn modelId="{767F26F4-775C-44EE-83F6-B9749A51E2F3}" srcId="{D7C70FC3-3D9C-4A7F-98D5-F1D50833E1AC}" destId="{4B88FE6F-2493-4F44-84A0-F692B502A3F3}" srcOrd="4" destOrd="0" parTransId="{7BA9D66B-9D7E-41C8-A99B-66D6006F1259}" sibTransId="{D0E11A56-90E9-4504-B683-BBF53272C45F}"/>
    <dgm:cxn modelId="{FC5BD75F-A091-4BA8-8DFB-C3F5B788BC8E}" type="presOf" srcId="{785B3A67-AD96-4E47-82A2-BD3346594893}" destId="{E37EF8DF-004B-48CF-A396-CB5C5A481539}" srcOrd="0" destOrd="0" presId="urn:microsoft.com/office/officeart/2005/8/layout/chevron2"/>
    <dgm:cxn modelId="{4E6CD4DE-18BB-412E-8E4C-DDF4893275DD}" srcId="{D7C70FC3-3D9C-4A7F-98D5-F1D50833E1AC}" destId="{D4D14DF4-9FB6-4051-A0D3-85A423DEF795}" srcOrd="0" destOrd="0" parTransId="{B938450D-2D61-4F12-AE02-9A530899703C}" sibTransId="{32104165-EBE6-4192-BF0E-12193DFAE000}"/>
    <dgm:cxn modelId="{202F7D3A-E492-47A9-B05E-381C47AB8026}" srcId="{D7C70FC3-3D9C-4A7F-98D5-F1D50833E1AC}" destId="{2ACEDCD9-9386-4E57-9F2D-C358AC07B360}" srcOrd="1" destOrd="0" parTransId="{C32064EB-4022-49A8-B3D5-5C0D879C833E}" sibTransId="{27DCC20A-48A1-4F47-819F-778CD04E405B}"/>
    <dgm:cxn modelId="{3DEC1C15-598D-4796-ABB7-4E05D3C909E6}" type="presParOf" srcId="{E7B4EA86-8829-4AD7-8A7E-7F5895843CAE}" destId="{9871F544-772E-421D-9617-BC03789EA812}" srcOrd="0" destOrd="0" presId="urn:microsoft.com/office/officeart/2005/8/layout/chevron2"/>
    <dgm:cxn modelId="{AAA16712-4931-48A2-AD8A-4B05252DC9DE}" type="presParOf" srcId="{9871F544-772E-421D-9617-BC03789EA812}" destId="{C7657B55-79B5-403F-9106-D78C0DB1DF6A}" srcOrd="0" destOrd="0" presId="urn:microsoft.com/office/officeart/2005/8/layout/chevron2"/>
    <dgm:cxn modelId="{7FA2E7E3-FE90-499B-AF85-2DC6242BBE40}" type="presParOf" srcId="{9871F544-772E-421D-9617-BC03789EA812}" destId="{0A4249EE-6C44-4734-BD6F-4033B99A1165}" srcOrd="1" destOrd="0" presId="urn:microsoft.com/office/officeart/2005/8/layout/chevron2"/>
    <dgm:cxn modelId="{1F7FB839-D965-45CD-8E2E-D9E53E25DDAE}" type="presParOf" srcId="{E7B4EA86-8829-4AD7-8A7E-7F5895843CAE}" destId="{FBAE2058-5DA8-4035-A2D8-F7F8792B5844}" srcOrd="1" destOrd="0" presId="urn:microsoft.com/office/officeart/2005/8/layout/chevron2"/>
    <dgm:cxn modelId="{708CF781-C4C7-4EA5-A96A-B01C4BB3F31C}" type="presParOf" srcId="{E7B4EA86-8829-4AD7-8A7E-7F5895843CAE}" destId="{AE03346C-CDE7-4DFC-AFAC-E80086736027}" srcOrd="2" destOrd="0" presId="urn:microsoft.com/office/officeart/2005/8/layout/chevron2"/>
    <dgm:cxn modelId="{8DCFF74A-EDEB-4A31-AA59-ADCB401E475F}" type="presParOf" srcId="{AE03346C-CDE7-4DFC-AFAC-E80086736027}" destId="{0F4FB74D-51BE-456A-A993-87ADD19E9C6A}" srcOrd="0" destOrd="0" presId="urn:microsoft.com/office/officeart/2005/8/layout/chevron2"/>
    <dgm:cxn modelId="{A08F45B6-EF6F-414D-8970-702C3233F7CB}" type="presParOf" srcId="{AE03346C-CDE7-4DFC-AFAC-E80086736027}" destId="{7A5C1034-D953-4CDC-A36F-EF3FE5BB2C0A}" srcOrd="1" destOrd="0" presId="urn:microsoft.com/office/officeart/2005/8/layout/chevron2"/>
    <dgm:cxn modelId="{1BDCF05B-D659-4F9F-82F9-F94DBD60AA6D}" type="presParOf" srcId="{E7B4EA86-8829-4AD7-8A7E-7F5895843CAE}" destId="{CCAB963C-60D5-426F-88AF-D4A52148E965}" srcOrd="3" destOrd="0" presId="urn:microsoft.com/office/officeart/2005/8/layout/chevron2"/>
    <dgm:cxn modelId="{5A734C4D-33CB-43ED-881A-CB24B24639B6}" type="presParOf" srcId="{E7B4EA86-8829-4AD7-8A7E-7F5895843CAE}" destId="{D009E18C-BB11-4580-A7CB-4E62D3AC2AAD}" srcOrd="4" destOrd="0" presId="urn:microsoft.com/office/officeart/2005/8/layout/chevron2"/>
    <dgm:cxn modelId="{8C7B0747-29E0-4E26-88EC-3618D8550D9C}" type="presParOf" srcId="{D009E18C-BB11-4580-A7CB-4E62D3AC2AAD}" destId="{2D2F5351-4DD2-47D6-A209-79AB09118EA0}" srcOrd="0" destOrd="0" presId="urn:microsoft.com/office/officeart/2005/8/layout/chevron2"/>
    <dgm:cxn modelId="{39F23A10-1FB7-49C2-AF68-55BF9995EDFE}" type="presParOf" srcId="{D009E18C-BB11-4580-A7CB-4E62D3AC2AAD}" destId="{21051F4B-ACA1-4A40-8950-F443B7DC246F}" srcOrd="1" destOrd="0" presId="urn:microsoft.com/office/officeart/2005/8/layout/chevron2"/>
    <dgm:cxn modelId="{7E024BFC-B609-4BFB-8212-FE6AD0F739B3}" type="presParOf" srcId="{E7B4EA86-8829-4AD7-8A7E-7F5895843CAE}" destId="{822C6273-0A8F-4EB6-9999-26F76ED0F44C}" srcOrd="5" destOrd="0" presId="urn:microsoft.com/office/officeart/2005/8/layout/chevron2"/>
    <dgm:cxn modelId="{1C976E06-1310-4913-A1B5-7D6A107FE8B2}" type="presParOf" srcId="{E7B4EA86-8829-4AD7-8A7E-7F5895843CAE}" destId="{A6251428-30DC-4B01-94D9-7FBE467B34AC}" srcOrd="6" destOrd="0" presId="urn:microsoft.com/office/officeart/2005/8/layout/chevron2"/>
    <dgm:cxn modelId="{2A1D5B37-BA97-4FEA-9FF3-4C956F3688FA}" type="presParOf" srcId="{A6251428-30DC-4B01-94D9-7FBE467B34AC}" destId="{128C7258-940F-47E3-9A32-F83B611445CA}" srcOrd="0" destOrd="0" presId="urn:microsoft.com/office/officeart/2005/8/layout/chevron2"/>
    <dgm:cxn modelId="{D6CBE6D8-36F5-49BE-90BE-F68FD2E762D3}" type="presParOf" srcId="{A6251428-30DC-4B01-94D9-7FBE467B34AC}" destId="{E37EF8DF-004B-48CF-A396-CB5C5A481539}" srcOrd="1" destOrd="0" presId="urn:microsoft.com/office/officeart/2005/8/layout/chevron2"/>
    <dgm:cxn modelId="{77F4236B-DD8B-4A6A-A550-2401A98105A8}" type="presParOf" srcId="{E7B4EA86-8829-4AD7-8A7E-7F5895843CAE}" destId="{8317FC59-F1F8-4BFE-A329-29E1AFD17ECD}" srcOrd="7" destOrd="0" presId="urn:microsoft.com/office/officeart/2005/8/layout/chevron2"/>
    <dgm:cxn modelId="{C67C618B-85A0-4528-9805-C7587C80C97E}" type="presParOf" srcId="{E7B4EA86-8829-4AD7-8A7E-7F5895843CAE}" destId="{24E1D341-523A-4B94-BE7D-3377063F3394}" srcOrd="8" destOrd="0" presId="urn:microsoft.com/office/officeart/2005/8/layout/chevron2"/>
    <dgm:cxn modelId="{D46D6447-DEAD-481D-B4B9-92C01F3A0630}" type="presParOf" srcId="{24E1D341-523A-4B94-BE7D-3377063F3394}" destId="{F8BFCD2A-7C97-40CF-9A9D-C074BEC5FC7E}" srcOrd="0" destOrd="0" presId="urn:microsoft.com/office/officeart/2005/8/layout/chevron2"/>
    <dgm:cxn modelId="{C11E3485-13FD-48C7-8911-91837273BA5D}" type="presParOf" srcId="{24E1D341-523A-4B94-BE7D-3377063F3394}" destId="{2FB79B61-B504-4013-870F-E965FF455760}"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58F9B-11FE-4575-8261-87B192CDC50C}" type="doc">
      <dgm:prSet loTypeId="urn:microsoft.com/office/officeart/2005/8/layout/cycle3" loCatId="cycle" qsTypeId="urn:microsoft.com/office/officeart/2005/8/quickstyle/3d3" qsCatId="3D" csTypeId="urn:microsoft.com/office/officeart/2005/8/colors/accent1_2" csCatId="accent1" phldr="1"/>
      <dgm:spPr/>
      <dgm:t>
        <a:bodyPr/>
        <a:lstStyle/>
        <a:p>
          <a:endParaRPr lang="en-US"/>
        </a:p>
      </dgm:t>
    </dgm:pt>
    <dgm:pt modelId="{31335919-3A0B-4D4D-979D-C828592B1B5F}">
      <dgm:prSet custT="1"/>
      <dgm:spPr>
        <a:solidFill>
          <a:schemeClr val="bg2">
            <a:lumMod val="50000"/>
          </a:schemeClr>
        </a:solidFill>
      </dgm:spPr>
      <dgm:t>
        <a:bodyPr/>
        <a:lstStyle/>
        <a:p>
          <a:r>
            <a:rPr lang="en-US" sz="2000" b="1" noProof="0" dirty="0" smtClean="0">
              <a:solidFill>
                <a:srgbClr val="00002E"/>
              </a:solidFill>
              <a:latin typeface="+mj-lt"/>
            </a:rPr>
            <a:t>Integrated Plan</a:t>
          </a:r>
          <a:endParaRPr lang="en-US" sz="2000" b="1" noProof="0" dirty="0">
            <a:solidFill>
              <a:srgbClr val="00002E"/>
            </a:solidFill>
            <a:latin typeface="+mj-lt"/>
          </a:endParaRPr>
        </a:p>
      </dgm:t>
    </dgm:pt>
    <dgm:pt modelId="{D09AFAEE-6E79-48D9-AAD5-91BDAF49574F}" type="parTrans" cxnId="{2403CC1B-3B90-4CE5-911A-CAB74493E69F}">
      <dgm:prSet/>
      <dgm:spPr/>
      <dgm:t>
        <a:bodyPr/>
        <a:lstStyle/>
        <a:p>
          <a:endParaRPr lang="en-US"/>
        </a:p>
      </dgm:t>
    </dgm:pt>
    <dgm:pt modelId="{8F1080CC-E224-40D7-8D97-5FA25212F91D}" type="sibTrans" cxnId="{2403CC1B-3B90-4CE5-911A-CAB74493E69F}">
      <dgm:prSet/>
      <dgm:spPr/>
      <dgm:t>
        <a:bodyPr/>
        <a:lstStyle/>
        <a:p>
          <a:endParaRPr lang="en-US"/>
        </a:p>
      </dgm:t>
    </dgm:pt>
    <dgm:pt modelId="{E4EFCCEA-98D6-436E-997D-50472AA0B871}">
      <dgm:prSet custT="1"/>
      <dgm:spPr>
        <a:solidFill>
          <a:schemeClr val="bg2">
            <a:lumMod val="50000"/>
          </a:schemeClr>
        </a:solidFill>
      </dgm:spPr>
      <dgm:t>
        <a:bodyPr/>
        <a:lstStyle/>
        <a:p>
          <a:r>
            <a:rPr lang="en-US" sz="2000" b="1" noProof="0" dirty="0" smtClean="0">
              <a:solidFill>
                <a:srgbClr val="00002E"/>
              </a:solidFill>
              <a:latin typeface="+mj-lt"/>
            </a:rPr>
            <a:t>Economics &amp; Approval</a:t>
          </a:r>
          <a:endParaRPr lang="en-US" sz="2000" b="1" noProof="0" dirty="0">
            <a:solidFill>
              <a:srgbClr val="00002E"/>
            </a:solidFill>
            <a:latin typeface="+mj-lt"/>
          </a:endParaRPr>
        </a:p>
      </dgm:t>
    </dgm:pt>
    <dgm:pt modelId="{D428A0B4-15F3-43E9-B419-DF4A0A320083}" type="parTrans" cxnId="{9C2C6381-E85A-4966-ADF4-A21FC714CC12}">
      <dgm:prSet/>
      <dgm:spPr/>
      <dgm:t>
        <a:bodyPr/>
        <a:lstStyle/>
        <a:p>
          <a:endParaRPr lang="en-US"/>
        </a:p>
      </dgm:t>
    </dgm:pt>
    <dgm:pt modelId="{06BA1C9D-7B72-44E1-9312-564D574C723C}" type="sibTrans" cxnId="{9C2C6381-E85A-4966-ADF4-A21FC714CC12}">
      <dgm:prSet/>
      <dgm:spPr/>
      <dgm:t>
        <a:bodyPr/>
        <a:lstStyle/>
        <a:p>
          <a:endParaRPr lang="en-US"/>
        </a:p>
      </dgm:t>
    </dgm:pt>
    <dgm:pt modelId="{94D2FDDA-BDF8-4511-B467-51A2C1E057E3}">
      <dgm:prSet custT="1"/>
      <dgm:spPr>
        <a:solidFill>
          <a:schemeClr val="bg2">
            <a:lumMod val="50000"/>
          </a:schemeClr>
        </a:solidFill>
      </dgm:spPr>
      <dgm:t>
        <a:bodyPr/>
        <a:lstStyle/>
        <a:p>
          <a:r>
            <a:rPr lang="en-US" sz="1600" b="1" noProof="0" dirty="0" smtClean="0">
              <a:solidFill>
                <a:srgbClr val="00002E"/>
              </a:solidFill>
              <a:latin typeface="+mj-lt"/>
            </a:rPr>
            <a:t>Individual site strategies</a:t>
          </a:r>
          <a:endParaRPr lang="en-US" sz="1600" b="1" noProof="0" dirty="0">
            <a:solidFill>
              <a:srgbClr val="00002E"/>
            </a:solidFill>
            <a:latin typeface="+mj-lt"/>
          </a:endParaRPr>
        </a:p>
      </dgm:t>
    </dgm:pt>
    <dgm:pt modelId="{E9EE0E88-BC94-4E1A-B648-B637BF3A7A67}" type="parTrans" cxnId="{E778D7E8-36C0-4550-B2ED-3C9F4C351C4E}">
      <dgm:prSet/>
      <dgm:spPr/>
      <dgm:t>
        <a:bodyPr/>
        <a:lstStyle/>
        <a:p>
          <a:endParaRPr lang="en-US"/>
        </a:p>
      </dgm:t>
    </dgm:pt>
    <dgm:pt modelId="{623C77FD-8D82-4279-B95C-3C8B346BBA54}" type="sibTrans" cxnId="{E778D7E8-36C0-4550-B2ED-3C9F4C351C4E}">
      <dgm:prSet/>
      <dgm:spPr/>
      <dgm:t>
        <a:bodyPr/>
        <a:lstStyle/>
        <a:p>
          <a:endParaRPr lang="en-US"/>
        </a:p>
      </dgm:t>
    </dgm:pt>
    <dgm:pt modelId="{A67E5F1C-8D42-43DE-9486-ADCDB66854A8}">
      <dgm:prSet phldrT="[Text]" custT="1"/>
      <dgm:spPr>
        <a:solidFill>
          <a:schemeClr val="bg2">
            <a:lumMod val="50000"/>
          </a:schemeClr>
        </a:solidFill>
      </dgm:spPr>
      <dgm:t>
        <a:bodyPr/>
        <a:lstStyle/>
        <a:p>
          <a:r>
            <a:rPr lang="en-US" sz="1600" b="1" noProof="0" dirty="0" smtClean="0">
              <a:solidFill>
                <a:srgbClr val="00002E"/>
              </a:solidFill>
              <a:latin typeface="+mj-lt"/>
            </a:rPr>
            <a:t>Market Analysis/ Market Objectives</a:t>
          </a:r>
          <a:endParaRPr lang="en-US" sz="1600" b="1" noProof="0" dirty="0">
            <a:solidFill>
              <a:srgbClr val="00002E"/>
            </a:solidFill>
            <a:latin typeface="+mj-lt"/>
          </a:endParaRPr>
        </a:p>
      </dgm:t>
    </dgm:pt>
    <dgm:pt modelId="{4A7B2958-2E56-4532-BE2B-FE18107B2DEB}" type="parTrans" cxnId="{D5F3E066-7FBC-4EF1-B9DF-2BBB9A76B334}">
      <dgm:prSet/>
      <dgm:spPr/>
      <dgm:t>
        <a:bodyPr/>
        <a:lstStyle/>
        <a:p>
          <a:endParaRPr lang="en-US"/>
        </a:p>
      </dgm:t>
    </dgm:pt>
    <dgm:pt modelId="{4582DD4A-462D-4450-8299-83599BA3B90A}" type="sibTrans" cxnId="{D5F3E066-7FBC-4EF1-B9DF-2BBB9A76B334}">
      <dgm:prSet/>
      <dgm:spPr>
        <a:solidFill>
          <a:schemeClr val="tx2">
            <a:lumMod val="20000"/>
            <a:lumOff val="80000"/>
          </a:schemeClr>
        </a:solidFill>
        <a:ln>
          <a:solidFill>
            <a:schemeClr val="accent1">
              <a:lumMod val="50000"/>
            </a:schemeClr>
          </a:solidFill>
        </a:ln>
      </dgm:spPr>
      <dgm:t>
        <a:bodyPr/>
        <a:lstStyle/>
        <a:p>
          <a:endParaRPr lang="en-US"/>
        </a:p>
      </dgm:t>
    </dgm:pt>
    <dgm:pt modelId="{4398D3B3-C022-4B0D-87E5-ED0929919392}">
      <dgm:prSet custT="1"/>
      <dgm:spPr>
        <a:solidFill>
          <a:schemeClr val="bg2">
            <a:lumMod val="50000"/>
          </a:schemeClr>
        </a:solidFill>
      </dgm:spPr>
      <dgm:t>
        <a:bodyPr/>
        <a:lstStyle/>
        <a:p>
          <a:r>
            <a:rPr lang="en-US" sz="1600" b="1" noProof="0" dirty="0" smtClean="0">
              <a:solidFill>
                <a:srgbClr val="00002E"/>
              </a:solidFill>
              <a:latin typeface="+mj-lt"/>
            </a:rPr>
            <a:t>Implementation</a:t>
          </a:r>
          <a:r>
            <a:rPr lang="en-US" sz="1500" b="1" noProof="0" dirty="0" smtClean="0">
              <a:solidFill>
                <a:srgbClr val="00002E"/>
              </a:solidFill>
              <a:latin typeface="+mj-lt"/>
            </a:rPr>
            <a:t> </a:t>
          </a:r>
          <a:endParaRPr lang="en-US" sz="1500" b="1" noProof="0" dirty="0">
            <a:solidFill>
              <a:srgbClr val="00002E"/>
            </a:solidFill>
            <a:latin typeface="+mj-lt"/>
          </a:endParaRPr>
        </a:p>
      </dgm:t>
    </dgm:pt>
    <dgm:pt modelId="{AA8AB9FF-BBB7-4EBF-AF5E-B52CA67876F9}" type="parTrans" cxnId="{E6159698-E83D-41B4-A117-FCA882C09CFA}">
      <dgm:prSet/>
      <dgm:spPr/>
      <dgm:t>
        <a:bodyPr/>
        <a:lstStyle/>
        <a:p>
          <a:endParaRPr lang="en-US"/>
        </a:p>
      </dgm:t>
    </dgm:pt>
    <dgm:pt modelId="{8AF4EB87-BAFD-4FAA-B86D-D95347C25FDA}" type="sibTrans" cxnId="{E6159698-E83D-41B4-A117-FCA882C09CFA}">
      <dgm:prSet/>
      <dgm:spPr/>
      <dgm:t>
        <a:bodyPr/>
        <a:lstStyle/>
        <a:p>
          <a:endParaRPr lang="en-US"/>
        </a:p>
      </dgm:t>
    </dgm:pt>
    <dgm:pt modelId="{E17AFDEC-2381-44C6-A072-1C943F666929}">
      <dgm:prSet phldrT="[Text]" custT="1"/>
      <dgm:spPr>
        <a:solidFill>
          <a:schemeClr val="bg2">
            <a:lumMod val="50000"/>
          </a:schemeClr>
        </a:solidFill>
      </dgm:spPr>
      <dgm:t>
        <a:bodyPr/>
        <a:lstStyle/>
        <a:p>
          <a:r>
            <a:rPr lang="en-US" sz="1600" b="1" noProof="0" dirty="0" smtClean="0">
              <a:solidFill>
                <a:srgbClr val="00002E"/>
              </a:solidFill>
              <a:latin typeface="+mj-lt"/>
            </a:rPr>
            <a:t>Monitoring</a:t>
          </a:r>
          <a:endParaRPr lang="en-US" sz="1800" b="1" noProof="0" dirty="0">
            <a:solidFill>
              <a:srgbClr val="00002E"/>
            </a:solidFill>
            <a:latin typeface="+mj-lt"/>
          </a:endParaRPr>
        </a:p>
      </dgm:t>
    </dgm:pt>
    <dgm:pt modelId="{9F795764-C33D-4BB3-948D-D168C890C97C}" type="parTrans" cxnId="{163A7B95-0647-4E94-AA2D-5536729472F5}">
      <dgm:prSet/>
      <dgm:spPr/>
      <dgm:t>
        <a:bodyPr/>
        <a:lstStyle/>
        <a:p>
          <a:endParaRPr lang="en-US"/>
        </a:p>
      </dgm:t>
    </dgm:pt>
    <dgm:pt modelId="{906C7E28-4C92-4F58-A918-A4AE7975159C}" type="sibTrans" cxnId="{163A7B95-0647-4E94-AA2D-5536729472F5}">
      <dgm:prSet/>
      <dgm:spPr/>
      <dgm:t>
        <a:bodyPr/>
        <a:lstStyle/>
        <a:p>
          <a:endParaRPr lang="en-US"/>
        </a:p>
      </dgm:t>
    </dgm:pt>
    <dgm:pt modelId="{81A272B9-512C-4CA0-91CB-B39A4C85CBB4}" type="pres">
      <dgm:prSet presAssocID="{51058F9B-11FE-4575-8261-87B192CDC50C}" presName="Name0" presStyleCnt="0">
        <dgm:presLayoutVars>
          <dgm:dir/>
          <dgm:resizeHandles val="exact"/>
        </dgm:presLayoutVars>
      </dgm:prSet>
      <dgm:spPr/>
      <dgm:t>
        <a:bodyPr/>
        <a:lstStyle/>
        <a:p>
          <a:endParaRPr lang="en-US"/>
        </a:p>
      </dgm:t>
    </dgm:pt>
    <dgm:pt modelId="{250B842D-D39D-45B7-B26A-254DDABE3CB5}" type="pres">
      <dgm:prSet presAssocID="{51058F9B-11FE-4575-8261-87B192CDC50C}" presName="cycle" presStyleCnt="0"/>
      <dgm:spPr/>
      <dgm:t>
        <a:bodyPr/>
        <a:lstStyle/>
        <a:p>
          <a:endParaRPr lang="en-US"/>
        </a:p>
      </dgm:t>
    </dgm:pt>
    <dgm:pt modelId="{DBA00F94-316B-4FAE-83A4-7DDC3F24C226}" type="pres">
      <dgm:prSet presAssocID="{A67E5F1C-8D42-43DE-9486-ADCDB66854A8}" presName="nodeFirstNode" presStyleLbl="node1" presStyleIdx="0" presStyleCnt="6" custScaleX="112467">
        <dgm:presLayoutVars>
          <dgm:bulletEnabled val="1"/>
        </dgm:presLayoutVars>
      </dgm:prSet>
      <dgm:spPr/>
      <dgm:t>
        <a:bodyPr/>
        <a:lstStyle/>
        <a:p>
          <a:endParaRPr lang="en-US"/>
        </a:p>
      </dgm:t>
    </dgm:pt>
    <dgm:pt modelId="{8B9CB504-1ADC-4EB5-BACE-AF9D3763F93B}" type="pres">
      <dgm:prSet presAssocID="{4582DD4A-462D-4450-8299-83599BA3B90A}" presName="sibTransFirstNode" presStyleLbl="bgShp" presStyleIdx="0" presStyleCnt="1" custLinFactNeighborX="-1249" custLinFactNeighborY="529"/>
      <dgm:spPr/>
      <dgm:t>
        <a:bodyPr/>
        <a:lstStyle/>
        <a:p>
          <a:endParaRPr lang="en-US"/>
        </a:p>
      </dgm:t>
    </dgm:pt>
    <dgm:pt modelId="{586F3FF5-247A-4847-8315-7945E1E1CFFC}" type="pres">
      <dgm:prSet presAssocID="{94D2FDDA-BDF8-4511-B467-51A2C1E057E3}" presName="nodeFollowingNodes" presStyleLbl="node1" presStyleIdx="1" presStyleCnt="6" custRadScaleRad="110482" custRadScaleInc="4365">
        <dgm:presLayoutVars>
          <dgm:bulletEnabled val="1"/>
        </dgm:presLayoutVars>
      </dgm:prSet>
      <dgm:spPr/>
      <dgm:t>
        <a:bodyPr/>
        <a:lstStyle/>
        <a:p>
          <a:endParaRPr lang="en-US"/>
        </a:p>
      </dgm:t>
    </dgm:pt>
    <dgm:pt modelId="{DE894FC8-F0C9-4F02-8F0C-6F251F6AFB88}" type="pres">
      <dgm:prSet presAssocID="{31335919-3A0B-4D4D-979D-C828592B1B5F}" presName="nodeFollowingNodes" presStyleLbl="node1" presStyleIdx="2" presStyleCnt="6" custRadScaleRad="111890" custRadScaleInc="2454">
        <dgm:presLayoutVars>
          <dgm:bulletEnabled val="1"/>
        </dgm:presLayoutVars>
      </dgm:prSet>
      <dgm:spPr/>
      <dgm:t>
        <a:bodyPr/>
        <a:lstStyle/>
        <a:p>
          <a:endParaRPr lang="en-US"/>
        </a:p>
      </dgm:t>
    </dgm:pt>
    <dgm:pt modelId="{1073652E-85A5-4442-8817-6BFC7B2FD531}" type="pres">
      <dgm:prSet presAssocID="{E4EFCCEA-98D6-436E-997D-50472AA0B871}" presName="nodeFollowingNodes" presStyleLbl="node1" presStyleIdx="3" presStyleCnt="6">
        <dgm:presLayoutVars>
          <dgm:bulletEnabled val="1"/>
        </dgm:presLayoutVars>
      </dgm:prSet>
      <dgm:spPr/>
      <dgm:t>
        <a:bodyPr/>
        <a:lstStyle/>
        <a:p>
          <a:endParaRPr lang="en-US"/>
        </a:p>
      </dgm:t>
    </dgm:pt>
    <dgm:pt modelId="{6E512FF0-9032-41FA-A71F-066D6EB6E8FA}" type="pres">
      <dgm:prSet presAssocID="{4398D3B3-C022-4B0D-87E5-ED0929919392}" presName="nodeFollowingNodes" presStyleLbl="node1" presStyleIdx="4" presStyleCnt="6" custScaleX="104035" custRadScaleRad="121364" custRadScaleInc="2197">
        <dgm:presLayoutVars>
          <dgm:bulletEnabled val="1"/>
        </dgm:presLayoutVars>
      </dgm:prSet>
      <dgm:spPr/>
      <dgm:t>
        <a:bodyPr/>
        <a:lstStyle/>
        <a:p>
          <a:endParaRPr lang="en-US"/>
        </a:p>
      </dgm:t>
    </dgm:pt>
    <dgm:pt modelId="{05908947-7072-4041-84D1-D7DC0426EECE}" type="pres">
      <dgm:prSet presAssocID="{E17AFDEC-2381-44C6-A072-1C943F666929}" presName="nodeFollowingNodes" presStyleLbl="node1" presStyleIdx="5" presStyleCnt="6" custRadScaleRad="117663" custRadScaleInc="-7762">
        <dgm:presLayoutVars>
          <dgm:bulletEnabled val="1"/>
        </dgm:presLayoutVars>
      </dgm:prSet>
      <dgm:spPr/>
      <dgm:t>
        <a:bodyPr/>
        <a:lstStyle/>
        <a:p>
          <a:endParaRPr lang="en-US"/>
        </a:p>
      </dgm:t>
    </dgm:pt>
  </dgm:ptLst>
  <dgm:cxnLst>
    <dgm:cxn modelId="{564299B4-2E06-4BE0-9655-F5B28AD40AD8}" type="presOf" srcId="{4398D3B3-C022-4B0D-87E5-ED0929919392}" destId="{6E512FF0-9032-41FA-A71F-066D6EB6E8FA}" srcOrd="0" destOrd="0" presId="urn:microsoft.com/office/officeart/2005/8/layout/cycle3"/>
    <dgm:cxn modelId="{163A7B95-0647-4E94-AA2D-5536729472F5}" srcId="{51058F9B-11FE-4575-8261-87B192CDC50C}" destId="{E17AFDEC-2381-44C6-A072-1C943F666929}" srcOrd="5" destOrd="0" parTransId="{9F795764-C33D-4BB3-948D-D168C890C97C}" sibTransId="{906C7E28-4C92-4F58-A918-A4AE7975159C}"/>
    <dgm:cxn modelId="{E6159698-E83D-41B4-A117-FCA882C09CFA}" srcId="{51058F9B-11FE-4575-8261-87B192CDC50C}" destId="{4398D3B3-C022-4B0D-87E5-ED0929919392}" srcOrd="4" destOrd="0" parTransId="{AA8AB9FF-BBB7-4EBF-AF5E-B52CA67876F9}" sibTransId="{8AF4EB87-BAFD-4FAA-B86D-D95347C25FDA}"/>
    <dgm:cxn modelId="{E2AFF805-F5F9-40A8-9064-F05853DF781B}" type="presOf" srcId="{E4EFCCEA-98D6-436E-997D-50472AA0B871}" destId="{1073652E-85A5-4442-8817-6BFC7B2FD531}" srcOrd="0" destOrd="0" presId="urn:microsoft.com/office/officeart/2005/8/layout/cycle3"/>
    <dgm:cxn modelId="{2403CC1B-3B90-4CE5-911A-CAB74493E69F}" srcId="{51058F9B-11FE-4575-8261-87B192CDC50C}" destId="{31335919-3A0B-4D4D-979D-C828592B1B5F}" srcOrd="2" destOrd="0" parTransId="{D09AFAEE-6E79-48D9-AAD5-91BDAF49574F}" sibTransId="{8F1080CC-E224-40D7-8D97-5FA25212F91D}"/>
    <dgm:cxn modelId="{87DBE75B-0C19-4C34-B4C1-1E2606625B0A}" type="presOf" srcId="{51058F9B-11FE-4575-8261-87B192CDC50C}" destId="{81A272B9-512C-4CA0-91CB-B39A4C85CBB4}" srcOrd="0" destOrd="0" presId="urn:microsoft.com/office/officeart/2005/8/layout/cycle3"/>
    <dgm:cxn modelId="{D5F3E066-7FBC-4EF1-B9DF-2BBB9A76B334}" srcId="{51058F9B-11FE-4575-8261-87B192CDC50C}" destId="{A67E5F1C-8D42-43DE-9486-ADCDB66854A8}" srcOrd="0" destOrd="0" parTransId="{4A7B2958-2E56-4532-BE2B-FE18107B2DEB}" sibTransId="{4582DD4A-462D-4450-8299-83599BA3B90A}"/>
    <dgm:cxn modelId="{40A4FD82-6470-4C26-9172-FE3FAB5489CC}" type="presOf" srcId="{94D2FDDA-BDF8-4511-B467-51A2C1E057E3}" destId="{586F3FF5-247A-4847-8315-7945E1E1CFFC}" srcOrd="0" destOrd="0" presId="urn:microsoft.com/office/officeart/2005/8/layout/cycle3"/>
    <dgm:cxn modelId="{826DE083-7CA4-42EE-929F-F6CB3B8ED774}" type="presOf" srcId="{4582DD4A-462D-4450-8299-83599BA3B90A}" destId="{8B9CB504-1ADC-4EB5-BACE-AF9D3763F93B}" srcOrd="0" destOrd="0" presId="urn:microsoft.com/office/officeart/2005/8/layout/cycle3"/>
    <dgm:cxn modelId="{4B9C6B8E-8B5F-4D57-B27E-65456F2F2101}" type="presOf" srcId="{E17AFDEC-2381-44C6-A072-1C943F666929}" destId="{05908947-7072-4041-84D1-D7DC0426EECE}" srcOrd="0" destOrd="0" presId="urn:microsoft.com/office/officeart/2005/8/layout/cycle3"/>
    <dgm:cxn modelId="{E778D7E8-36C0-4550-B2ED-3C9F4C351C4E}" srcId="{51058F9B-11FE-4575-8261-87B192CDC50C}" destId="{94D2FDDA-BDF8-4511-B467-51A2C1E057E3}" srcOrd="1" destOrd="0" parTransId="{E9EE0E88-BC94-4E1A-B648-B637BF3A7A67}" sibTransId="{623C77FD-8D82-4279-B95C-3C8B346BBA54}"/>
    <dgm:cxn modelId="{14B4EA5B-6AA0-4AB1-86EB-D80096C05FBC}" type="presOf" srcId="{31335919-3A0B-4D4D-979D-C828592B1B5F}" destId="{DE894FC8-F0C9-4F02-8F0C-6F251F6AFB88}" srcOrd="0" destOrd="0" presId="urn:microsoft.com/office/officeart/2005/8/layout/cycle3"/>
    <dgm:cxn modelId="{9C2C6381-E85A-4966-ADF4-A21FC714CC12}" srcId="{51058F9B-11FE-4575-8261-87B192CDC50C}" destId="{E4EFCCEA-98D6-436E-997D-50472AA0B871}" srcOrd="3" destOrd="0" parTransId="{D428A0B4-15F3-43E9-B419-DF4A0A320083}" sibTransId="{06BA1C9D-7B72-44E1-9312-564D574C723C}"/>
    <dgm:cxn modelId="{026852E9-AB95-4A87-B85A-373FB95B47AD}" type="presOf" srcId="{A67E5F1C-8D42-43DE-9486-ADCDB66854A8}" destId="{DBA00F94-316B-4FAE-83A4-7DDC3F24C226}" srcOrd="0" destOrd="0" presId="urn:microsoft.com/office/officeart/2005/8/layout/cycle3"/>
    <dgm:cxn modelId="{A0AF5205-D869-4B54-AFC0-EC5B1AE3A335}" type="presParOf" srcId="{81A272B9-512C-4CA0-91CB-B39A4C85CBB4}" destId="{250B842D-D39D-45B7-B26A-254DDABE3CB5}" srcOrd="0" destOrd="0" presId="urn:microsoft.com/office/officeart/2005/8/layout/cycle3"/>
    <dgm:cxn modelId="{7F126F6F-5425-4695-8E9D-93F9107B03A8}" type="presParOf" srcId="{250B842D-D39D-45B7-B26A-254DDABE3CB5}" destId="{DBA00F94-316B-4FAE-83A4-7DDC3F24C226}" srcOrd="0" destOrd="0" presId="urn:microsoft.com/office/officeart/2005/8/layout/cycle3"/>
    <dgm:cxn modelId="{20154DDF-4F47-4BA2-B577-50BE516AAAE4}" type="presParOf" srcId="{250B842D-D39D-45B7-B26A-254DDABE3CB5}" destId="{8B9CB504-1ADC-4EB5-BACE-AF9D3763F93B}" srcOrd="1" destOrd="0" presId="urn:microsoft.com/office/officeart/2005/8/layout/cycle3"/>
    <dgm:cxn modelId="{59246F4A-13C3-4D23-9AF4-B3319153A166}" type="presParOf" srcId="{250B842D-D39D-45B7-B26A-254DDABE3CB5}" destId="{586F3FF5-247A-4847-8315-7945E1E1CFFC}" srcOrd="2" destOrd="0" presId="urn:microsoft.com/office/officeart/2005/8/layout/cycle3"/>
    <dgm:cxn modelId="{B3820300-A536-45A9-979A-C8FCCA0E3BAC}" type="presParOf" srcId="{250B842D-D39D-45B7-B26A-254DDABE3CB5}" destId="{DE894FC8-F0C9-4F02-8F0C-6F251F6AFB88}" srcOrd="3" destOrd="0" presId="urn:microsoft.com/office/officeart/2005/8/layout/cycle3"/>
    <dgm:cxn modelId="{D348F2AC-5412-427F-B40F-F9B494FD3113}" type="presParOf" srcId="{250B842D-D39D-45B7-B26A-254DDABE3CB5}" destId="{1073652E-85A5-4442-8817-6BFC7B2FD531}" srcOrd="4" destOrd="0" presId="urn:microsoft.com/office/officeart/2005/8/layout/cycle3"/>
    <dgm:cxn modelId="{00A254E5-F8FA-4F14-83F7-673845962389}" type="presParOf" srcId="{250B842D-D39D-45B7-B26A-254DDABE3CB5}" destId="{6E512FF0-9032-41FA-A71F-066D6EB6E8FA}" srcOrd="5" destOrd="0" presId="urn:microsoft.com/office/officeart/2005/8/layout/cycle3"/>
    <dgm:cxn modelId="{37ED2801-BDE2-4DFA-929F-257822FD8EF2}" type="presParOf" srcId="{250B842D-D39D-45B7-B26A-254DDABE3CB5}" destId="{05908947-7072-4041-84D1-D7DC0426EECE}"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57B55-79B5-403F-9106-D78C0DB1DF6A}">
      <dsp:nvSpPr>
        <dsp:cNvPr id="0" name=""/>
        <dsp:cNvSpPr/>
      </dsp:nvSpPr>
      <dsp:spPr>
        <a:xfrm rot="5400000">
          <a:off x="-149687" y="154094"/>
          <a:ext cx="997918" cy="698543"/>
        </a:xfrm>
        <a:prstGeom prst="chevron">
          <a:avLst/>
        </a:prstGeom>
        <a:solidFill>
          <a:srgbClr val="00002E"/>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Times New Roman" panose="02020603050405020304" pitchFamily="18" charset="0"/>
              <a:cs typeface="Times New Roman" panose="02020603050405020304" pitchFamily="18" charset="0"/>
            </a:rPr>
            <a:t>1</a:t>
          </a:r>
        </a:p>
      </dsp:txBody>
      <dsp:txXfrm rot="-5400000">
        <a:off x="1" y="353679"/>
        <a:ext cx="698543" cy="299375"/>
      </dsp:txXfrm>
    </dsp:sp>
    <dsp:sp modelId="{0A4249EE-6C44-4734-BD6F-4033B99A1165}">
      <dsp:nvSpPr>
        <dsp:cNvPr id="0" name=""/>
        <dsp:cNvSpPr/>
      </dsp:nvSpPr>
      <dsp:spPr>
        <a:xfrm rot="5400000">
          <a:off x="3625265" y="-2922315"/>
          <a:ext cx="648988" cy="6502432"/>
        </a:xfrm>
        <a:prstGeom prst="round2SameRect">
          <a:avLst/>
        </a:prstGeom>
        <a:solidFill>
          <a:schemeClr val="bg2">
            <a:lumMod val="90000"/>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noProof="0" smtClean="0">
              <a:solidFill>
                <a:srgbClr val="00002E"/>
              </a:solidFill>
              <a:latin typeface="Times New Roman" panose="02020603050405020304" pitchFamily="18" charset="0"/>
              <a:cs typeface="Times New Roman" panose="02020603050405020304" pitchFamily="18" charset="0"/>
            </a:rPr>
            <a:t>Calculate </a:t>
          </a:r>
          <a:r>
            <a:rPr lang="en-US" sz="2400" b="1" kern="1200" noProof="0" smtClean="0">
              <a:solidFill>
                <a:srgbClr val="00002E"/>
              </a:solidFill>
              <a:latin typeface="Times New Roman" panose="02020603050405020304" pitchFamily="18" charset="0"/>
              <a:cs typeface="Times New Roman" panose="02020603050405020304" pitchFamily="18" charset="0"/>
            </a:rPr>
            <a:t>Variable Scores</a:t>
          </a:r>
          <a:endParaRPr lang="en-US" sz="2400" b="1" kern="1200" noProof="0" dirty="0" smtClean="0">
            <a:solidFill>
              <a:srgbClr val="00002E"/>
            </a:solidFill>
            <a:latin typeface="Times New Roman" panose="02020603050405020304" pitchFamily="18" charset="0"/>
            <a:cs typeface="Times New Roman" panose="02020603050405020304" pitchFamily="18" charset="0"/>
          </a:endParaRPr>
        </a:p>
      </dsp:txBody>
      <dsp:txXfrm rot="-5400000">
        <a:off x="698544" y="36087"/>
        <a:ext cx="6470751" cy="585626"/>
      </dsp:txXfrm>
    </dsp:sp>
    <dsp:sp modelId="{0F4FB74D-51BE-456A-A993-87ADD19E9C6A}">
      <dsp:nvSpPr>
        <dsp:cNvPr id="0" name=""/>
        <dsp:cNvSpPr/>
      </dsp:nvSpPr>
      <dsp:spPr>
        <a:xfrm rot="5400000">
          <a:off x="-149687" y="1033902"/>
          <a:ext cx="997918" cy="698543"/>
        </a:xfrm>
        <a:prstGeom prst="chevron">
          <a:avLst/>
        </a:prstGeom>
        <a:solidFill>
          <a:srgbClr val="00002E"/>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Times New Roman" panose="02020603050405020304" pitchFamily="18" charset="0"/>
              <a:cs typeface="Times New Roman" panose="02020603050405020304" pitchFamily="18" charset="0"/>
            </a:rPr>
            <a:t>2</a:t>
          </a:r>
        </a:p>
      </dsp:txBody>
      <dsp:txXfrm rot="-5400000">
        <a:off x="1" y="1233487"/>
        <a:ext cx="698543" cy="299375"/>
      </dsp:txXfrm>
    </dsp:sp>
    <dsp:sp modelId="{7A5C1034-D953-4CDC-A36F-EF3FE5BB2C0A}">
      <dsp:nvSpPr>
        <dsp:cNvPr id="0" name=""/>
        <dsp:cNvSpPr/>
      </dsp:nvSpPr>
      <dsp:spPr>
        <a:xfrm rot="5400000">
          <a:off x="3625435" y="-2042678"/>
          <a:ext cx="648647" cy="6502432"/>
        </a:xfrm>
        <a:prstGeom prst="round2SameRect">
          <a:avLst/>
        </a:prstGeom>
        <a:solidFill>
          <a:schemeClr val="bg2">
            <a:lumMod val="90000"/>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dirty="0" smtClean="0">
              <a:solidFill>
                <a:srgbClr val="00002E"/>
              </a:solidFill>
              <a:latin typeface="Times New Roman" panose="02020603050405020304" pitchFamily="18" charset="0"/>
              <a:cs typeface="Times New Roman" panose="02020603050405020304" pitchFamily="18" charset="0"/>
            </a:rPr>
            <a:t>Adjust local </a:t>
          </a:r>
          <a:r>
            <a:rPr lang="en-US" sz="2400" b="1" kern="1200" noProof="0" dirty="0" smtClean="0">
              <a:solidFill>
                <a:srgbClr val="00002E"/>
              </a:solidFill>
              <a:latin typeface="Times New Roman" panose="02020603050405020304" pitchFamily="18" charset="0"/>
              <a:cs typeface="Times New Roman" panose="02020603050405020304" pitchFamily="18" charset="0"/>
            </a:rPr>
            <a:t>CONSUMER</a:t>
          </a:r>
          <a:r>
            <a:rPr lang="en-US" sz="2400" kern="1200" noProof="0" dirty="0" smtClean="0">
              <a:solidFill>
                <a:srgbClr val="00002E"/>
              </a:solidFill>
              <a:latin typeface="Times New Roman" panose="02020603050405020304" pitchFamily="18" charset="0"/>
              <a:cs typeface="Times New Roman" panose="02020603050405020304" pitchFamily="18" charset="0"/>
            </a:rPr>
            <a:t> preferences</a:t>
          </a:r>
          <a:r>
            <a:rPr lang="en-US" sz="2200" kern="1200" noProof="0" dirty="0" smtClean="0">
              <a:solidFill>
                <a:srgbClr val="00002E"/>
              </a:solidFill>
              <a:latin typeface="Times New Roman" panose="02020603050405020304" pitchFamily="18" charset="0"/>
              <a:cs typeface="Times New Roman" panose="02020603050405020304" pitchFamily="18" charset="0"/>
            </a:rPr>
            <a:t> </a:t>
          </a:r>
          <a:endParaRPr lang="en-US" sz="2200" kern="1200" noProof="0" dirty="0">
            <a:solidFill>
              <a:srgbClr val="00002E"/>
            </a:solidFill>
            <a:latin typeface="Times New Roman" panose="02020603050405020304" pitchFamily="18" charset="0"/>
            <a:cs typeface="Times New Roman" panose="02020603050405020304" pitchFamily="18" charset="0"/>
          </a:endParaRPr>
        </a:p>
      </dsp:txBody>
      <dsp:txXfrm rot="-5400000">
        <a:off x="698543" y="915878"/>
        <a:ext cx="6470768" cy="585319"/>
      </dsp:txXfrm>
    </dsp:sp>
    <dsp:sp modelId="{2D2F5351-4DD2-47D6-A209-79AB09118EA0}">
      <dsp:nvSpPr>
        <dsp:cNvPr id="0" name=""/>
        <dsp:cNvSpPr/>
      </dsp:nvSpPr>
      <dsp:spPr>
        <a:xfrm rot="5400000">
          <a:off x="-149687" y="1913709"/>
          <a:ext cx="997918" cy="698543"/>
        </a:xfrm>
        <a:prstGeom prst="chevron">
          <a:avLst/>
        </a:prstGeom>
        <a:solidFill>
          <a:srgbClr val="00002E"/>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Times New Roman" panose="02020603050405020304" pitchFamily="18" charset="0"/>
              <a:cs typeface="Times New Roman" panose="02020603050405020304" pitchFamily="18" charset="0"/>
            </a:rPr>
            <a:t>3</a:t>
          </a:r>
          <a:endParaRPr lang="en-US" sz="2400" kern="1200" noProof="0" dirty="0">
            <a:latin typeface="Times New Roman" panose="02020603050405020304" pitchFamily="18" charset="0"/>
            <a:cs typeface="Times New Roman" panose="02020603050405020304" pitchFamily="18" charset="0"/>
          </a:endParaRPr>
        </a:p>
      </dsp:txBody>
      <dsp:txXfrm rot="-5400000">
        <a:off x="1" y="2113294"/>
        <a:ext cx="698543" cy="299375"/>
      </dsp:txXfrm>
    </dsp:sp>
    <dsp:sp modelId="{21051F4B-ACA1-4A40-8950-F443B7DC246F}">
      <dsp:nvSpPr>
        <dsp:cNvPr id="0" name=""/>
        <dsp:cNvSpPr/>
      </dsp:nvSpPr>
      <dsp:spPr>
        <a:xfrm rot="5400000">
          <a:off x="3625435" y="-1162870"/>
          <a:ext cx="648647" cy="6502432"/>
        </a:xfrm>
        <a:prstGeom prst="round2SameRect">
          <a:avLst/>
        </a:prstGeom>
        <a:solidFill>
          <a:schemeClr val="bg2">
            <a:lumMod val="90000"/>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smtClean="0">
              <a:solidFill>
                <a:srgbClr val="00002E"/>
              </a:solidFill>
              <a:latin typeface="Times New Roman" panose="02020603050405020304" pitchFamily="18" charset="0"/>
              <a:cs typeface="Times New Roman" panose="02020603050405020304" pitchFamily="18" charset="0"/>
            </a:rPr>
            <a:t>Calculate </a:t>
          </a:r>
          <a:r>
            <a:rPr lang="en-US" sz="2400" b="1" kern="1200" noProof="0" smtClean="0">
              <a:solidFill>
                <a:srgbClr val="00002E"/>
              </a:solidFill>
              <a:latin typeface="Times New Roman" panose="02020603050405020304" pitchFamily="18" charset="0"/>
              <a:cs typeface="Times New Roman" panose="02020603050405020304" pitchFamily="18" charset="0"/>
            </a:rPr>
            <a:t>BRAND </a:t>
          </a:r>
          <a:r>
            <a:rPr lang="en-US" sz="2400" kern="1200" noProof="0" smtClean="0">
              <a:solidFill>
                <a:srgbClr val="00002E"/>
              </a:solidFill>
              <a:latin typeface="Times New Roman" panose="02020603050405020304" pitchFamily="18" charset="0"/>
              <a:cs typeface="Times New Roman" panose="02020603050405020304" pitchFamily="18" charset="0"/>
            </a:rPr>
            <a:t>contribution</a:t>
          </a:r>
          <a:r>
            <a:rPr lang="en-US" sz="2400" b="1" kern="1200" noProof="0" smtClean="0">
              <a:solidFill>
                <a:srgbClr val="00002E"/>
              </a:solidFill>
              <a:latin typeface="Times New Roman" panose="02020603050405020304" pitchFamily="18" charset="0"/>
              <a:cs typeface="Times New Roman" panose="02020603050405020304" pitchFamily="18" charset="0"/>
            </a:rPr>
            <a:t> </a:t>
          </a:r>
          <a:r>
            <a:rPr lang="en-US" sz="2400" kern="1200" noProof="0" smtClean="0">
              <a:solidFill>
                <a:srgbClr val="00002E"/>
              </a:solidFill>
              <a:latin typeface="Times New Roman" panose="02020603050405020304" pitchFamily="18" charset="0"/>
              <a:cs typeface="Times New Roman" panose="02020603050405020304" pitchFamily="18" charset="0"/>
            </a:rPr>
            <a:t> </a:t>
          </a:r>
          <a:endParaRPr lang="en-US" sz="2400" kern="1200" noProof="0" dirty="0">
            <a:solidFill>
              <a:srgbClr val="00002E"/>
            </a:solidFill>
            <a:latin typeface="Times New Roman" panose="02020603050405020304" pitchFamily="18" charset="0"/>
            <a:cs typeface="Times New Roman" panose="02020603050405020304" pitchFamily="18" charset="0"/>
          </a:endParaRPr>
        </a:p>
      </dsp:txBody>
      <dsp:txXfrm rot="-5400000">
        <a:off x="698543" y="1795686"/>
        <a:ext cx="6470768" cy="585319"/>
      </dsp:txXfrm>
    </dsp:sp>
    <dsp:sp modelId="{128C7258-940F-47E3-9A32-F83B611445CA}">
      <dsp:nvSpPr>
        <dsp:cNvPr id="0" name=""/>
        <dsp:cNvSpPr/>
      </dsp:nvSpPr>
      <dsp:spPr>
        <a:xfrm rot="5400000">
          <a:off x="-149687" y="2793517"/>
          <a:ext cx="997918" cy="698543"/>
        </a:xfrm>
        <a:prstGeom prst="chevron">
          <a:avLst/>
        </a:prstGeom>
        <a:solidFill>
          <a:srgbClr val="00002E"/>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Times New Roman" panose="02020603050405020304" pitchFamily="18" charset="0"/>
              <a:cs typeface="Times New Roman" panose="02020603050405020304" pitchFamily="18" charset="0"/>
            </a:rPr>
            <a:t>4</a:t>
          </a:r>
          <a:endParaRPr lang="en-US" sz="2400" kern="1200" noProof="0" dirty="0">
            <a:latin typeface="Times New Roman" panose="02020603050405020304" pitchFamily="18" charset="0"/>
            <a:cs typeface="Times New Roman" panose="02020603050405020304" pitchFamily="18" charset="0"/>
          </a:endParaRPr>
        </a:p>
      </dsp:txBody>
      <dsp:txXfrm rot="-5400000">
        <a:off x="1" y="2993102"/>
        <a:ext cx="698543" cy="299375"/>
      </dsp:txXfrm>
    </dsp:sp>
    <dsp:sp modelId="{E37EF8DF-004B-48CF-A396-CB5C5A481539}">
      <dsp:nvSpPr>
        <dsp:cNvPr id="0" name=""/>
        <dsp:cNvSpPr/>
      </dsp:nvSpPr>
      <dsp:spPr>
        <a:xfrm rot="5400000">
          <a:off x="3625435" y="-283062"/>
          <a:ext cx="648647" cy="6502432"/>
        </a:xfrm>
        <a:prstGeom prst="round2SameRect">
          <a:avLst/>
        </a:prstGeom>
        <a:solidFill>
          <a:schemeClr val="bg2">
            <a:lumMod val="90000"/>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smtClean="0">
              <a:solidFill>
                <a:srgbClr val="00002E"/>
              </a:solidFill>
              <a:latin typeface="Times New Roman" panose="02020603050405020304" pitchFamily="18" charset="0"/>
              <a:cs typeface="Times New Roman" panose="02020603050405020304" pitchFamily="18" charset="0"/>
            </a:rPr>
            <a:t>Identify local Area Patterns: </a:t>
          </a:r>
          <a:r>
            <a:rPr lang="en-US" sz="2400" b="1" kern="1200" noProof="0" smtClean="0">
              <a:solidFill>
                <a:srgbClr val="00002E"/>
              </a:solidFill>
              <a:latin typeface="Times New Roman" panose="02020603050405020304" pitchFamily="18" charset="0"/>
              <a:cs typeface="Times New Roman" panose="02020603050405020304" pitchFamily="18" charset="0"/>
            </a:rPr>
            <a:t>AREA SCORE</a:t>
          </a:r>
          <a:endParaRPr lang="en-US" sz="2400" b="1" kern="1200" noProof="0" dirty="0">
            <a:solidFill>
              <a:srgbClr val="00002E"/>
            </a:solidFill>
            <a:latin typeface="Times New Roman" panose="02020603050405020304" pitchFamily="18" charset="0"/>
            <a:cs typeface="Times New Roman" panose="02020603050405020304" pitchFamily="18" charset="0"/>
          </a:endParaRPr>
        </a:p>
      </dsp:txBody>
      <dsp:txXfrm rot="-5400000">
        <a:off x="698543" y="2675494"/>
        <a:ext cx="6470768" cy="585319"/>
      </dsp:txXfrm>
    </dsp:sp>
    <dsp:sp modelId="{F8BFCD2A-7C97-40CF-9A9D-C074BEC5FC7E}">
      <dsp:nvSpPr>
        <dsp:cNvPr id="0" name=""/>
        <dsp:cNvSpPr/>
      </dsp:nvSpPr>
      <dsp:spPr>
        <a:xfrm rot="5400000">
          <a:off x="-149687" y="3673325"/>
          <a:ext cx="997918" cy="698543"/>
        </a:xfrm>
        <a:prstGeom prst="chevron">
          <a:avLst/>
        </a:prstGeom>
        <a:solidFill>
          <a:srgbClr val="00002E"/>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Times New Roman" panose="02020603050405020304" pitchFamily="18" charset="0"/>
              <a:cs typeface="Times New Roman" panose="02020603050405020304" pitchFamily="18" charset="0"/>
            </a:rPr>
            <a:t>5</a:t>
          </a:r>
          <a:endParaRPr lang="en-US" sz="2400" kern="1200" noProof="0" dirty="0">
            <a:latin typeface="Times New Roman" panose="02020603050405020304" pitchFamily="18" charset="0"/>
            <a:cs typeface="Times New Roman" panose="02020603050405020304" pitchFamily="18" charset="0"/>
          </a:endParaRPr>
        </a:p>
      </dsp:txBody>
      <dsp:txXfrm rot="-5400000">
        <a:off x="1" y="3872910"/>
        <a:ext cx="698543" cy="299375"/>
      </dsp:txXfrm>
    </dsp:sp>
    <dsp:sp modelId="{2FB79B61-B504-4013-870F-E965FF455760}">
      <dsp:nvSpPr>
        <dsp:cNvPr id="0" name=""/>
        <dsp:cNvSpPr/>
      </dsp:nvSpPr>
      <dsp:spPr>
        <a:xfrm rot="5400000">
          <a:off x="3625435" y="596745"/>
          <a:ext cx="648647" cy="6502432"/>
        </a:xfrm>
        <a:prstGeom prst="round2SameRect">
          <a:avLst/>
        </a:prstGeom>
        <a:solidFill>
          <a:schemeClr val="bg2">
            <a:lumMod val="90000"/>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smtClean="0">
              <a:solidFill>
                <a:srgbClr val="00002E"/>
              </a:solidFill>
              <a:latin typeface="Times New Roman" panose="02020603050405020304" pitchFamily="18" charset="0"/>
              <a:cs typeface="Times New Roman" panose="02020603050405020304" pitchFamily="18" charset="0"/>
            </a:rPr>
            <a:t>Determine the quality of the </a:t>
          </a:r>
          <a:r>
            <a:rPr lang="en-US" sz="2400" b="1" kern="1200" cap="all" baseline="0" noProof="0" smtClean="0">
              <a:solidFill>
                <a:srgbClr val="00002E"/>
              </a:solidFill>
              <a:latin typeface="Times New Roman" panose="02020603050405020304" pitchFamily="18" charset="0"/>
              <a:cs typeface="Times New Roman" panose="02020603050405020304" pitchFamily="18" charset="0"/>
            </a:rPr>
            <a:t>operation</a:t>
          </a:r>
          <a:endParaRPr lang="en-US" sz="2400" b="1" kern="1200" cap="all" baseline="0" noProof="0" dirty="0">
            <a:solidFill>
              <a:srgbClr val="00002E"/>
            </a:solidFill>
            <a:latin typeface="Times New Roman" panose="02020603050405020304" pitchFamily="18" charset="0"/>
            <a:cs typeface="Times New Roman" panose="02020603050405020304" pitchFamily="18" charset="0"/>
          </a:endParaRPr>
        </a:p>
      </dsp:txBody>
      <dsp:txXfrm rot="-5400000">
        <a:off x="698543" y="3555301"/>
        <a:ext cx="6470768" cy="585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CB504-1ADC-4EB5-BACE-AF9D3763F93B}">
      <dsp:nvSpPr>
        <dsp:cNvPr id="0" name=""/>
        <dsp:cNvSpPr/>
      </dsp:nvSpPr>
      <dsp:spPr>
        <a:xfrm>
          <a:off x="1601757" y="-34915"/>
          <a:ext cx="4588587" cy="4588587"/>
        </a:xfrm>
        <a:prstGeom prst="circularArrow">
          <a:avLst>
            <a:gd name="adj1" fmla="val 5274"/>
            <a:gd name="adj2" fmla="val 312630"/>
            <a:gd name="adj3" fmla="val 14009081"/>
            <a:gd name="adj4" fmla="val 17256396"/>
            <a:gd name="adj5" fmla="val 5477"/>
          </a:avLst>
        </a:prstGeom>
        <a:solidFill>
          <a:schemeClr val="tx2">
            <a:lumMod val="20000"/>
            <a:lumOff val="80000"/>
          </a:schemeClr>
        </a:solidFill>
        <a:ln w="9525" cap="flat" cmpd="sng" algn="ctr">
          <a:solidFill>
            <a:schemeClr val="accent1">
              <a:lumMod val="5000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BA00F94-316B-4FAE-83A4-7DDC3F24C226}">
      <dsp:nvSpPr>
        <dsp:cNvPr id="0" name=""/>
        <dsp:cNvSpPr/>
      </dsp:nvSpPr>
      <dsp:spPr>
        <a:xfrm>
          <a:off x="2974264" y="1428"/>
          <a:ext cx="1958196"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noProof="0" dirty="0" smtClean="0">
              <a:solidFill>
                <a:srgbClr val="00002E"/>
              </a:solidFill>
              <a:latin typeface="+mj-lt"/>
            </a:rPr>
            <a:t>Market Analysis/ Market Objectives</a:t>
          </a:r>
          <a:endParaRPr lang="en-US" sz="1600" b="1" kern="1200" noProof="0" dirty="0">
            <a:solidFill>
              <a:srgbClr val="00002E"/>
            </a:solidFill>
            <a:latin typeface="+mj-lt"/>
          </a:endParaRPr>
        </a:p>
      </dsp:txBody>
      <dsp:txXfrm>
        <a:off x="3016761" y="43925"/>
        <a:ext cx="1873202" cy="785571"/>
      </dsp:txXfrm>
    </dsp:sp>
    <dsp:sp modelId="{586F3FF5-247A-4847-8315-7945E1E1CFFC}">
      <dsp:nvSpPr>
        <dsp:cNvPr id="0" name=""/>
        <dsp:cNvSpPr/>
      </dsp:nvSpPr>
      <dsp:spPr>
        <a:xfrm>
          <a:off x="4902793" y="905170"/>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noProof="0" dirty="0" smtClean="0">
              <a:solidFill>
                <a:srgbClr val="00002E"/>
              </a:solidFill>
              <a:latin typeface="+mj-lt"/>
            </a:rPr>
            <a:t>Individual site strategies</a:t>
          </a:r>
          <a:endParaRPr lang="en-US" sz="1600" b="1" kern="1200" noProof="0" dirty="0">
            <a:solidFill>
              <a:srgbClr val="00002E"/>
            </a:solidFill>
            <a:latin typeface="+mj-lt"/>
          </a:endParaRPr>
        </a:p>
      </dsp:txBody>
      <dsp:txXfrm>
        <a:off x="4945290" y="947667"/>
        <a:ext cx="1656136" cy="785571"/>
      </dsp:txXfrm>
    </dsp:sp>
    <dsp:sp modelId="{DE894FC8-F0C9-4F02-8F0C-6F251F6AFB88}">
      <dsp:nvSpPr>
        <dsp:cNvPr id="0" name=""/>
        <dsp:cNvSpPr/>
      </dsp:nvSpPr>
      <dsp:spPr>
        <a:xfrm>
          <a:off x="4863205" y="2943815"/>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noProof="0" dirty="0" smtClean="0">
              <a:solidFill>
                <a:srgbClr val="00002E"/>
              </a:solidFill>
              <a:latin typeface="+mj-lt"/>
            </a:rPr>
            <a:t>Integrated Plan</a:t>
          </a:r>
          <a:endParaRPr lang="en-US" sz="2000" b="1" kern="1200" noProof="0" dirty="0">
            <a:solidFill>
              <a:srgbClr val="00002E"/>
            </a:solidFill>
            <a:latin typeface="+mj-lt"/>
          </a:endParaRPr>
        </a:p>
      </dsp:txBody>
      <dsp:txXfrm>
        <a:off x="4905702" y="2986312"/>
        <a:ext cx="1656136" cy="785571"/>
      </dsp:txXfrm>
    </dsp:sp>
    <dsp:sp modelId="{1073652E-85A5-4442-8817-6BFC7B2FD531}">
      <dsp:nvSpPr>
        <dsp:cNvPr id="0" name=""/>
        <dsp:cNvSpPr/>
      </dsp:nvSpPr>
      <dsp:spPr>
        <a:xfrm>
          <a:off x="3082798" y="3724421"/>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noProof="0" dirty="0" smtClean="0">
              <a:solidFill>
                <a:srgbClr val="00002E"/>
              </a:solidFill>
              <a:latin typeface="+mj-lt"/>
            </a:rPr>
            <a:t>Economics &amp; Approval</a:t>
          </a:r>
          <a:endParaRPr lang="en-US" sz="2000" b="1" kern="1200" noProof="0" dirty="0">
            <a:solidFill>
              <a:srgbClr val="00002E"/>
            </a:solidFill>
            <a:latin typeface="+mj-lt"/>
          </a:endParaRPr>
        </a:p>
      </dsp:txBody>
      <dsp:txXfrm>
        <a:off x="3125295" y="3766918"/>
        <a:ext cx="1656136" cy="785571"/>
      </dsp:txXfrm>
    </dsp:sp>
    <dsp:sp modelId="{6E512FF0-9032-41FA-A71F-066D6EB6E8FA}">
      <dsp:nvSpPr>
        <dsp:cNvPr id="0" name=""/>
        <dsp:cNvSpPr/>
      </dsp:nvSpPr>
      <dsp:spPr>
        <a:xfrm>
          <a:off x="1069264" y="2953718"/>
          <a:ext cx="1811384"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noProof="0" dirty="0" smtClean="0">
              <a:solidFill>
                <a:srgbClr val="00002E"/>
              </a:solidFill>
              <a:latin typeface="+mj-lt"/>
            </a:rPr>
            <a:t>Implementation</a:t>
          </a:r>
          <a:r>
            <a:rPr lang="en-US" sz="1500" b="1" kern="1200" noProof="0" dirty="0" smtClean="0">
              <a:solidFill>
                <a:srgbClr val="00002E"/>
              </a:solidFill>
              <a:latin typeface="+mj-lt"/>
            </a:rPr>
            <a:t> </a:t>
          </a:r>
          <a:endParaRPr lang="en-US" sz="1500" b="1" kern="1200" noProof="0" dirty="0">
            <a:solidFill>
              <a:srgbClr val="00002E"/>
            </a:solidFill>
            <a:latin typeface="+mj-lt"/>
          </a:endParaRPr>
        </a:p>
      </dsp:txBody>
      <dsp:txXfrm>
        <a:off x="1111761" y="2996215"/>
        <a:ext cx="1726390" cy="785571"/>
      </dsp:txXfrm>
    </dsp:sp>
    <dsp:sp modelId="{05908947-7072-4041-84D1-D7DC0426EECE}">
      <dsp:nvSpPr>
        <dsp:cNvPr id="0" name=""/>
        <dsp:cNvSpPr/>
      </dsp:nvSpPr>
      <dsp:spPr>
        <a:xfrm>
          <a:off x="1114312" y="902485"/>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noProof="0" dirty="0" smtClean="0">
              <a:solidFill>
                <a:srgbClr val="00002E"/>
              </a:solidFill>
              <a:latin typeface="+mj-lt"/>
            </a:rPr>
            <a:t>Monitoring</a:t>
          </a:r>
          <a:endParaRPr lang="en-US" sz="1800" b="1" kern="1200" noProof="0" dirty="0">
            <a:solidFill>
              <a:srgbClr val="00002E"/>
            </a:solidFill>
            <a:latin typeface="+mj-lt"/>
          </a:endParaRPr>
        </a:p>
      </dsp:txBody>
      <dsp:txXfrm>
        <a:off x="1156809" y="944982"/>
        <a:ext cx="1656136" cy="78557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FEE17A0-8CF8-463B-861F-C87A2CAD9D61}" type="datetimeFigureOut">
              <a:rPr lang="en-US" smtClean="0"/>
              <a:pPr/>
              <a:t>11/7/2018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D58B88E-5323-4040-A317-7C2FD51EFD7D}" type="slidenum">
              <a:rPr lang="en-US" smtClean="0"/>
              <a:pPr/>
              <a:t>‹Nº›</a:t>
            </a:fld>
            <a:endParaRPr lang="en-US"/>
          </a:p>
        </p:txBody>
      </p:sp>
    </p:spTree>
    <p:extLst>
      <p:ext uri="{BB962C8B-B14F-4D97-AF65-F5344CB8AC3E}">
        <p14:creationId xmlns:p14="http://schemas.microsoft.com/office/powerpoint/2010/main" val="164582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Autocorrela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en.wikipedia.org/wiki/Heterogeneity" TargetMode="External"/><Relationship Id="rId4" Type="http://schemas.openxmlformats.org/officeDocument/2006/relationships/hyperlink" Target="https://en.wikipedia.org/wiki/Regression_analysi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5</a:t>
            </a:fld>
            <a:endParaRPr lang="en-US"/>
          </a:p>
        </p:txBody>
      </p:sp>
    </p:spTree>
    <p:extLst>
      <p:ext uri="{BB962C8B-B14F-4D97-AF65-F5344CB8AC3E}">
        <p14:creationId xmlns:p14="http://schemas.microsoft.com/office/powerpoint/2010/main" val="3594816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rtl="0"/>
            <a:r>
              <a:rPr lang="en-US" b="1" dirty="0" smtClean="0">
                <a:effectLst/>
              </a:rPr>
              <a:t>Spatial dependency or auto-correlation</a:t>
            </a:r>
          </a:p>
          <a:p>
            <a:pPr rtl="0"/>
            <a:r>
              <a:rPr lang="en-US" dirty="0" smtClean="0">
                <a:effectLst/>
              </a:rPr>
              <a:t>Spatial dependency is the co-variation of properties within geographic space: characteristics at proximal locations appear to be correlated, either positively or negatively. Spatial dependency leads to the spatial </a:t>
            </a:r>
            <a:r>
              <a:rPr lang="en-US" dirty="0" smtClean="0">
                <a:effectLst/>
                <a:hlinkClick r:id="rId3" tooltip="Autocorrelation"/>
              </a:rPr>
              <a:t>autocorrelation</a:t>
            </a:r>
            <a:r>
              <a:rPr lang="en-US" dirty="0" smtClean="0">
                <a:effectLst/>
              </a:rPr>
              <a:t> problem in statistics since, like temporal autocorrelation, this violates standard statistical techniques that assume independence among observations. For example, </a:t>
            </a:r>
            <a:r>
              <a:rPr lang="en-US" dirty="0" smtClean="0">
                <a:effectLst/>
                <a:hlinkClick r:id="rId4" tooltip="Regression analysis"/>
              </a:rPr>
              <a:t>regression</a:t>
            </a:r>
            <a:r>
              <a:rPr lang="en-US" dirty="0" smtClean="0">
                <a:effectLst/>
              </a:rPr>
              <a:t> analyses that do not compensate for spatial dependency can have unstable parameter estimates and yield unreliable significance tests. Spatial regression models (see below) capture these relationships and do not suffer from these weaknesses. It is also appropriate to view spatial dependency as a source of information rather than something to be corrected</a:t>
            </a:r>
          </a:p>
          <a:p>
            <a:pPr rtl="0"/>
            <a:r>
              <a:rPr lang="en-US" dirty="0" smtClean="0">
                <a:effectLst/>
              </a:rPr>
              <a:t>Locational effects also manifest as spatial </a:t>
            </a:r>
            <a:r>
              <a:rPr lang="en-US" dirty="0" smtClean="0">
                <a:effectLst/>
                <a:hlinkClick r:id="rId5" tooltip="Heterogeneity"/>
              </a:rPr>
              <a:t>heterogeneity</a:t>
            </a:r>
            <a:r>
              <a:rPr lang="en-US" dirty="0" smtClean="0">
                <a:effectLst/>
              </a:rPr>
              <a:t>, or the apparent variation in a process with respect to location in geographic space. Unless a space is uniform and boundless, every location will have some degree of uniqueness relative to the other locations. This affects the spatial dependency relations and therefore the spatial process. Spatial heterogeneity means that overall parameters estimated for the entire system may not adequately describe the process at any given location.</a:t>
            </a:r>
          </a:p>
          <a:p>
            <a:endParaRPr lang="en-US" dirty="0"/>
          </a:p>
        </p:txBody>
      </p:sp>
      <p:sp>
        <p:nvSpPr>
          <p:cNvPr id="4" name="Slide Number Placeholder 3"/>
          <p:cNvSpPr>
            <a:spLocks noGrp="1"/>
          </p:cNvSpPr>
          <p:nvPr>
            <p:ph type="sldNum" sz="quarter" idx="10"/>
          </p:nvPr>
        </p:nvSpPr>
        <p:spPr/>
        <p:txBody>
          <a:bodyPr/>
          <a:lstStyle/>
          <a:p>
            <a:fld id="{3D58B88E-5323-4040-A317-7C2FD51EFD7D}" type="slidenum">
              <a:rPr lang="en-US" smtClean="0"/>
              <a:pPr/>
              <a:t>24</a:t>
            </a:fld>
            <a:endParaRPr lang="en-US"/>
          </a:p>
        </p:txBody>
      </p:sp>
    </p:spTree>
    <p:extLst>
      <p:ext uri="{BB962C8B-B14F-4D97-AF65-F5344CB8AC3E}">
        <p14:creationId xmlns:p14="http://schemas.microsoft.com/office/powerpoint/2010/main" val="2296797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sldNum" sz="quarter" idx="5"/>
          </p:nvPr>
        </p:nvSpPr>
        <p:spPr>
          <a:noFill/>
        </p:spPr>
        <p:txBody>
          <a:bodyPr/>
          <a:lstStyle/>
          <a:p>
            <a:fld id="{30C90C7C-F2BC-4C5F-A7A1-C0BD5142879C}" type="slidenum">
              <a:rPr lang="en-US" smtClean="0"/>
              <a:pPr/>
              <a:t>26</a:t>
            </a:fld>
            <a:endParaRPr lang="en-US" smtClean="0"/>
          </a:p>
        </p:txBody>
      </p:sp>
      <p:sp>
        <p:nvSpPr>
          <p:cNvPr id="51203" name="Rectangle 2"/>
          <p:cNvSpPr>
            <a:spLocks noGrp="1" noRot="1" noChangeAspect="1" noChangeArrowheads="1" noTextEdit="1"/>
          </p:cNvSpPr>
          <p:nvPr>
            <p:ph type="sldImg"/>
          </p:nvPr>
        </p:nvSpPr>
        <p:spPr>
          <a:xfrm>
            <a:off x="1268413" y="727075"/>
            <a:ext cx="4781550" cy="3586163"/>
          </a:xfrm>
          <a:ln/>
        </p:spPr>
      </p:sp>
      <p:sp>
        <p:nvSpPr>
          <p:cNvPr id="51204" name="Rectangle 3"/>
          <p:cNvSpPr>
            <a:spLocks noGrp="1" noChangeArrowheads="1"/>
          </p:cNvSpPr>
          <p:nvPr>
            <p:ph type="body" idx="1"/>
          </p:nvPr>
        </p:nvSpPr>
        <p:spPr>
          <a:xfrm>
            <a:off x="974877" y="4560989"/>
            <a:ext cx="5365448" cy="4321373"/>
          </a:xfrm>
          <a:noFill/>
          <a:ln/>
        </p:spPr>
        <p:txBody>
          <a:bodyPr/>
          <a:lstStyle/>
          <a:p>
            <a:endParaRPr lang="en-US" smtClean="0"/>
          </a:p>
        </p:txBody>
      </p:sp>
    </p:spTree>
    <p:extLst>
      <p:ext uri="{BB962C8B-B14F-4D97-AF65-F5344CB8AC3E}">
        <p14:creationId xmlns:p14="http://schemas.microsoft.com/office/powerpoint/2010/main" val="314984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27</a:t>
            </a:fld>
            <a:endParaRPr lang="en-US"/>
          </a:p>
        </p:txBody>
      </p:sp>
    </p:spTree>
    <p:extLst>
      <p:ext uri="{BB962C8B-B14F-4D97-AF65-F5344CB8AC3E}">
        <p14:creationId xmlns:p14="http://schemas.microsoft.com/office/powerpoint/2010/main" val="84358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E9E0484-5150-42AD-A9D8-522CB8D83CE3}" type="slidenum">
              <a:rPr lang="en-US" smtClean="0"/>
              <a:pPr/>
              <a:t>29</a:t>
            </a:fld>
            <a:endParaRPr lang="en-US" smtClean="0"/>
          </a:p>
        </p:txBody>
      </p:sp>
      <p:sp>
        <p:nvSpPr>
          <p:cNvPr id="53251" name="Rectangle 2"/>
          <p:cNvSpPr>
            <a:spLocks noGrp="1" noRot="1" noChangeAspect="1" noChangeArrowheads="1" noTextEdit="1"/>
          </p:cNvSpPr>
          <p:nvPr>
            <p:ph type="sldImg"/>
          </p:nvPr>
        </p:nvSpPr>
        <p:spPr>
          <a:xfrm>
            <a:off x="1262063" y="727075"/>
            <a:ext cx="4789487" cy="3592513"/>
          </a:xfrm>
          <a:noFill/>
          <a:ln cap="flat"/>
        </p:spPr>
      </p:sp>
      <p:sp>
        <p:nvSpPr>
          <p:cNvPr id="53252" name="Rectangle 3"/>
          <p:cNvSpPr>
            <a:spLocks noGrp="1" noChangeArrowheads="1"/>
          </p:cNvSpPr>
          <p:nvPr>
            <p:ph type="body" idx="1"/>
          </p:nvPr>
        </p:nvSpPr>
        <p:spPr>
          <a:xfrm>
            <a:off x="974877" y="4558905"/>
            <a:ext cx="5365448" cy="4321373"/>
          </a:xfrm>
          <a:noFill/>
          <a:ln/>
        </p:spPr>
        <p:txBody>
          <a:bodyPr lIns="97015" tIns="46891" rIns="97015" bIns="46891"/>
          <a:lstStyle/>
          <a:p>
            <a:endParaRPr lang="en-US" smtClean="0"/>
          </a:p>
        </p:txBody>
      </p:sp>
    </p:spTree>
    <p:extLst>
      <p:ext uri="{BB962C8B-B14F-4D97-AF65-F5344CB8AC3E}">
        <p14:creationId xmlns:p14="http://schemas.microsoft.com/office/powerpoint/2010/main" val="2415840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58B88E-5323-4040-A317-7C2FD51EFD7D}" type="slidenum">
              <a:rPr lang="en-US" smtClean="0"/>
              <a:pPr/>
              <a:t>36</a:t>
            </a:fld>
            <a:endParaRPr lang="en-US"/>
          </a:p>
        </p:txBody>
      </p:sp>
    </p:spTree>
    <p:extLst>
      <p:ext uri="{BB962C8B-B14F-4D97-AF65-F5344CB8AC3E}">
        <p14:creationId xmlns:p14="http://schemas.microsoft.com/office/powerpoint/2010/main" val="272311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38</a:t>
            </a:fld>
            <a:endParaRPr lang="en-US"/>
          </a:p>
        </p:txBody>
      </p:sp>
    </p:spTree>
    <p:extLst>
      <p:ext uri="{BB962C8B-B14F-4D97-AF65-F5344CB8AC3E}">
        <p14:creationId xmlns:p14="http://schemas.microsoft.com/office/powerpoint/2010/main" val="196528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A308C1-E879-414B-80DD-E90E21AD07E2}" type="slidenum">
              <a:rPr lang="en-US"/>
              <a:pPr/>
              <a:t>7</a:t>
            </a:fld>
            <a:endParaRPr lang="en-US"/>
          </a:p>
        </p:txBody>
      </p:sp>
      <p:sp>
        <p:nvSpPr>
          <p:cNvPr id="233474" name="Rectangle 2"/>
          <p:cNvSpPr>
            <a:spLocks noGrp="1" noChangeArrowheads="1"/>
          </p:cNvSpPr>
          <p:nvPr>
            <p:ph type="body" idx="1"/>
          </p:nvPr>
        </p:nvSpPr>
        <p:spPr>
          <a:xfrm rot="10800000" flipV="1">
            <a:off x="938937" y="5114036"/>
            <a:ext cx="5810284" cy="3455912"/>
          </a:xfrm>
        </p:spPr>
        <p:txBody>
          <a:bodyPr/>
          <a:lstStyle/>
          <a:p>
            <a:r>
              <a:rPr lang="en-US" dirty="0" smtClean="0"/>
              <a:t>BCG</a:t>
            </a:r>
            <a:r>
              <a:rPr lang="en-US" baseline="0" dirty="0" smtClean="0"/>
              <a:t> </a:t>
            </a:r>
            <a:r>
              <a:rPr lang="en-US" dirty="0" smtClean="0"/>
              <a:t>offers </a:t>
            </a:r>
            <a:r>
              <a:rPr lang="en-US" dirty="0"/>
              <a:t>solutions to meet any need and any budget. With </a:t>
            </a:r>
            <a:r>
              <a:rPr lang="en-US" dirty="0" smtClean="0"/>
              <a:t>BCG, </a:t>
            </a:r>
            <a:r>
              <a:rPr lang="en-US" dirty="0"/>
              <a:t>you can choose which level of service is right for you. </a:t>
            </a:r>
          </a:p>
          <a:p>
            <a:pPr>
              <a:buFontTx/>
              <a:buChar char="•"/>
            </a:pPr>
            <a:r>
              <a:rPr lang="en-US" b="1" dirty="0"/>
              <a:t>Data Examples</a:t>
            </a:r>
            <a:r>
              <a:rPr lang="en-US" dirty="0"/>
              <a:t> – Demographics, Traffic Counts, Retail Outlet Surveys, Market Share Reports</a:t>
            </a:r>
          </a:p>
          <a:p>
            <a:pPr>
              <a:buFontTx/>
              <a:buChar char="•"/>
            </a:pPr>
            <a:r>
              <a:rPr lang="en-US" b="1" dirty="0"/>
              <a:t>Analysis Examples</a:t>
            </a:r>
            <a:r>
              <a:rPr lang="en-US" dirty="0"/>
              <a:t> – S.W.O.T. (strengths, weaknesses, opportunities, threats) Analysis - we benchmark your sites vs. your competitors.  Customer Profiling - we </a:t>
            </a:r>
            <a:r>
              <a:rPr lang="en-US" dirty="0" err="1"/>
              <a:t>geocode</a:t>
            </a:r>
            <a:r>
              <a:rPr lang="en-US" dirty="0"/>
              <a:t> your customer addresses and identify their lifestyle profile.  Market Ranking Analysis - we prioritize geographies using variables that are relevant to your objective.</a:t>
            </a:r>
          </a:p>
          <a:p>
            <a:pPr>
              <a:buFontTx/>
              <a:buChar char="•"/>
            </a:pPr>
            <a:r>
              <a:rPr lang="en-US" b="1" dirty="0"/>
              <a:t>Modeling Examples</a:t>
            </a:r>
            <a:r>
              <a:rPr lang="en-US" dirty="0"/>
              <a:t> – Our network planning tool, Retail Explorer, is an example of one of the models that we offer.  We also have price zoning models that allow our clients to segment markets based on natural pockets of consumer spending for establishing </a:t>
            </a:r>
            <a:r>
              <a:rPr lang="en-US" dirty="0" err="1"/>
              <a:t>DealerTankwagon</a:t>
            </a:r>
            <a:r>
              <a:rPr lang="en-US" dirty="0"/>
              <a:t> prices.</a:t>
            </a:r>
          </a:p>
          <a:p>
            <a:pPr>
              <a:buFontTx/>
              <a:buChar char="•"/>
            </a:pPr>
            <a:r>
              <a:rPr lang="en-US" b="1" dirty="0"/>
              <a:t>Optimization Examples</a:t>
            </a:r>
            <a:r>
              <a:rPr lang="en-US" dirty="0"/>
              <a:t> – At the high end of the scale, we offer complex optimization models.  In the network planning arena, we offer a Capital Optimization Solution (COS) that tests thousands of possible site actions and provides resulting volume projections and economics to identify the “optimal” network plan.  We also offer </a:t>
            </a:r>
            <a:r>
              <a:rPr lang="en-US" dirty="0" err="1"/>
              <a:t>PriceIt</a:t>
            </a:r>
            <a:r>
              <a:rPr lang="en-US" dirty="0"/>
              <a:t>! Pro, a tool that recommends daily street prices that will allow you to maintain volume while maximizing profit.</a:t>
            </a:r>
          </a:p>
          <a:p>
            <a:endParaRPr lang="en-US" dirty="0"/>
          </a:p>
          <a:p>
            <a:endParaRPr lang="en-US" dirty="0"/>
          </a:p>
        </p:txBody>
      </p:sp>
      <p:sp>
        <p:nvSpPr>
          <p:cNvPr id="233475" name="Rectangle 3"/>
          <p:cNvSpPr>
            <a:spLocks noGrp="1" noRot="1" noChangeAspect="1" noChangeArrowheads="1" noTextEdit="1"/>
          </p:cNvSpPr>
          <p:nvPr>
            <p:ph type="sldImg"/>
          </p:nvPr>
        </p:nvSpPr>
        <p:spPr>
          <a:xfrm>
            <a:off x="1241425" y="700088"/>
            <a:ext cx="4872038" cy="3654425"/>
          </a:xfrm>
          <a:ln/>
        </p:spPr>
      </p:sp>
    </p:spTree>
    <p:extLst>
      <p:ext uri="{BB962C8B-B14F-4D97-AF65-F5344CB8AC3E}">
        <p14:creationId xmlns:p14="http://schemas.microsoft.com/office/powerpoint/2010/main" val="137905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8B88E-5323-4040-A317-7C2FD51EFD7D}" type="slidenum">
              <a:rPr lang="en-US" smtClean="0"/>
              <a:pPr/>
              <a:t>12</a:t>
            </a:fld>
            <a:endParaRPr lang="en-US"/>
          </a:p>
        </p:txBody>
      </p:sp>
    </p:spTree>
    <p:extLst>
      <p:ext uri="{BB962C8B-B14F-4D97-AF65-F5344CB8AC3E}">
        <p14:creationId xmlns:p14="http://schemas.microsoft.com/office/powerpoint/2010/main" val="51275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8B88E-5323-4040-A317-7C2FD51EFD7D}" type="slidenum">
              <a:rPr lang="en-US" smtClean="0"/>
              <a:pPr/>
              <a:t>16</a:t>
            </a:fld>
            <a:endParaRPr lang="en-US"/>
          </a:p>
        </p:txBody>
      </p:sp>
    </p:spTree>
    <p:extLst>
      <p:ext uri="{BB962C8B-B14F-4D97-AF65-F5344CB8AC3E}">
        <p14:creationId xmlns:p14="http://schemas.microsoft.com/office/powerpoint/2010/main" val="182182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El </a:t>
            </a:r>
            <a:r>
              <a:rPr lang="en-US" dirty="0" err="1" smtClean="0"/>
              <a:t>modelo</a:t>
            </a:r>
            <a:r>
              <a:rPr lang="en-US" dirty="0" smtClean="0"/>
              <a:t> </a:t>
            </a:r>
            <a:r>
              <a:rPr lang="en-US" dirty="0" err="1" smtClean="0"/>
              <a:t>pasa</a:t>
            </a:r>
            <a:r>
              <a:rPr lang="en-US" dirty="0" smtClean="0"/>
              <a:t> </a:t>
            </a:r>
            <a:r>
              <a:rPr lang="en-US" dirty="0" err="1" smtClean="0"/>
              <a:t>por</a:t>
            </a:r>
            <a:r>
              <a:rPr lang="en-US" dirty="0" smtClean="0"/>
              <a:t> un </a:t>
            </a:r>
            <a:r>
              <a:rPr lang="en-US" dirty="0" err="1" smtClean="0"/>
              <a:t>proceso</a:t>
            </a:r>
            <a:r>
              <a:rPr lang="en-US" dirty="0" smtClean="0"/>
              <a:t> de </a:t>
            </a:r>
            <a:r>
              <a:rPr lang="en-US" dirty="0" err="1" smtClean="0"/>
              <a:t>calibracióne</a:t>
            </a:r>
            <a:r>
              <a:rPr lang="en-US" dirty="0" smtClean="0"/>
              <a:t> </a:t>
            </a:r>
            <a:r>
              <a:rPr lang="en-US" dirty="0" err="1" smtClean="0"/>
              <a:t>para</a:t>
            </a:r>
            <a:r>
              <a:rPr lang="en-US" dirty="0" smtClean="0"/>
              <a:t> </a:t>
            </a:r>
            <a:r>
              <a:rPr lang="en-US" dirty="0" err="1" smtClean="0"/>
              <a:t>ajustarse</a:t>
            </a:r>
            <a:r>
              <a:rPr lang="en-US" dirty="0" smtClean="0"/>
              <a:t> a la </a:t>
            </a:r>
            <a:r>
              <a:rPr lang="en-US" dirty="0" err="1" smtClean="0"/>
              <a:t>realidad</a:t>
            </a:r>
            <a:r>
              <a:rPr lang="en-US" dirty="0" smtClean="0"/>
              <a:t> local.  </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19</a:t>
            </a:fld>
            <a:endParaRPr lang="en-US"/>
          </a:p>
        </p:txBody>
      </p:sp>
    </p:spTree>
    <p:extLst>
      <p:ext uri="{BB962C8B-B14F-4D97-AF65-F5344CB8AC3E}">
        <p14:creationId xmlns:p14="http://schemas.microsoft.com/office/powerpoint/2010/main" val="192631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En </a:t>
            </a:r>
            <a:r>
              <a:rPr lang="en-US" dirty="0" err="1" smtClean="0"/>
              <a:t>este</a:t>
            </a:r>
            <a:r>
              <a:rPr lang="en-US" dirty="0" smtClean="0"/>
              <a:t> </a:t>
            </a:r>
            <a:r>
              <a:rPr lang="en-US" dirty="0" err="1" smtClean="0"/>
              <a:t>ejemplo</a:t>
            </a:r>
            <a:r>
              <a:rPr lang="en-US" dirty="0" smtClean="0"/>
              <a:t> el </a:t>
            </a:r>
            <a:r>
              <a:rPr lang="en-US" dirty="0" err="1" smtClean="0"/>
              <a:t>modelo</a:t>
            </a:r>
            <a:r>
              <a:rPr lang="en-US" dirty="0" smtClean="0"/>
              <a:t>,</a:t>
            </a:r>
            <a:r>
              <a:rPr lang="en-US" baseline="0" dirty="0" smtClean="0"/>
              <a:t> con base en </a:t>
            </a:r>
            <a:r>
              <a:rPr lang="en-US" baseline="0" dirty="0" err="1" smtClean="0"/>
              <a:t>las</a:t>
            </a:r>
            <a:r>
              <a:rPr lang="en-US" baseline="0" dirty="0" smtClean="0"/>
              <a:t> variables </a:t>
            </a:r>
            <a:r>
              <a:rPr lang="en-US" baseline="0" dirty="0" err="1" smtClean="0"/>
              <a:t>absolutas</a:t>
            </a:r>
            <a:r>
              <a:rPr lang="en-US" baseline="0" dirty="0" smtClean="0"/>
              <a:t>, </a:t>
            </a:r>
            <a:r>
              <a:rPr lang="en-US" baseline="0" dirty="0" err="1" smtClean="0"/>
              <a:t>esperaría</a:t>
            </a:r>
            <a:r>
              <a:rPr lang="en-US" baseline="0" dirty="0" smtClean="0"/>
              <a:t> </a:t>
            </a:r>
            <a:r>
              <a:rPr lang="en-US" baseline="0" dirty="0" err="1" smtClean="0"/>
              <a:t>que</a:t>
            </a:r>
            <a:r>
              <a:rPr lang="en-US" baseline="0" dirty="0" smtClean="0"/>
              <a:t> la </a:t>
            </a:r>
            <a:r>
              <a:rPr lang="en-US" baseline="0" dirty="0" err="1" smtClean="0"/>
              <a:t>mayoría</a:t>
            </a:r>
            <a:r>
              <a:rPr lang="en-US" baseline="0" dirty="0" smtClean="0"/>
              <a:t> de </a:t>
            </a:r>
            <a:r>
              <a:rPr lang="en-US" baseline="0" dirty="0" err="1" smtClean="0"/>
              <a:t>las</a:t>
            </a:r>
            <a:r>
              <a:rPr lang="en-US" baseline="0" dirty="0" smtClean="0"/>
              <a:t> EDS </a:t>
            </a:r>
            <a:r>
              <a:rPr lang="en-US" baseline="0" dirty="0" err="1" smtClean="0"/>
              <a:t>vendiese</a:t>
            </a:r>
            <a:r>
              <a:rPr lang="en-US" baseline="0" dirty="0" smtClean="0"/>
              <a:t> </a:t>
            </a:r>
            <a:r>
              <a:rPr lang="en-US" baseline="0" dirty="0" err="1" smtClean="0"/>
              <a:t>menos</a:t>
            </a:r>
            <a:r>
              <a:rPr lang="en-US" baseline="0" dirty="0" smtClean="0"/>
              <a:t> de lo </a:t>
            </a:r>
            <a:r>
              <a:rPr lang="en-US" baseline="0" dirty="0" err="1" smtClean="0"/>
              <a:t>que</a:t>
            </a:r>
            <a:r>
              <a:rPr lang="en-US" baseline="0" dirty="0" smtClean="0"/>
              <a:t> </a:t>
            </a:r>
            <a:r>
              <a:rPr lang="en-US" baseline="0" dirty="0" err="1" smtClean="0"/>
              <a:t>venden</a:t>
            </a:r>
            <a:r>
              <a:rPr lang="en-US" baseline="0" dirty="0" smtClean="0"/>
              <a:t>.  Hay un </a:t>
            </a:r>
            <a:r>
              <a:rPr lang="en-US" baseline="0" dirty="0" err="1" smtClean="0"/>
              <a:t>patrón</a:t>
            </a:r>
            <a:r>
              <a:rPr lang="en-US" baseline="0" dirty="0" smtClean="0"/>
              <a:t> </a:t>
            </a:r>
            <a:r>
              <a:rPr lang="en-US" baseline="0" dirty="0" err="1" smtClean="0"/>
              <a:t>positivo</a:t>
            </a:r>
            <a:r>
              <a:rPr lang="en-US" baseline="0" dirty="0" smtClean="0"/>
              <a:t> </a:t>
            </a:r>
            <a:r>
              <a:rPr lang="en-US" baseline="0" dirty="0" err="1" smtClean="0"/>
              <a:t>que</a:t>
            </a:r>
            <a:r>
              <a:rPr lang="en-US" baseline="0" dirty="0" smtClean="0"/>
              <a:t> </a:t>
            </a:r>
            <a:r>
              <a:rPr lang="en-US" baseline="0" dirty="0" err="1" smtClean="0"/>
              <a:t>pede</a:t>
            </a:r>
            <a:r>
              <a:rPr lang="en-US" baseline="0" dirty="0" smtClean="0"/>
              <a:t> ser </a:t>
            </a:r>
            <a:r>
              <a:rPr lang="en-US" baseline="0" dirty="0" err="1" smtClean="0"/>
              <a:t>atribuido</a:t>
            </a:r>
            <a:r>
              <a:rPr lang="en-US" baseline="0" dirty="0" smtClean="0"/>
              <a:t> a la </a:t>
            </a:r>
            <a:r>
              <a:rPr lang="en-US" baseline="0" dirty="0" err="1" smtClean="0"/>
              <a:t>marca</a:t>
            </a:r>
            <a:r>
              <a:rPr lang="en-US" baseline="0" dirty="0" smtClean="0"/>
              <a:t> </a:t>
            </a:r>
            <a:r>
              <a:rPr lang="en-US" baseline="0" dirty="0" err="1" smtClean="0"/>
              <a:t>ya</a:t>
            </a:r>
            <a:r>
              <a:rPr lang="en-US" baseline="0" dirty="0" smtClean="0"/>
              <a:t> </a:t>
            </a:r>
            <a:r>
              <a:rPr lang="en-US" baseline="0" dirty="0" err="1" smtClean="0"/>
              <a:t>que</a:t>
            </a:r>
            <a:r>
              <a:rPr lang="en-US" baseline="0" dirty="0" smtClean="0"/>
              <a:t> </a:t>
            </a:r>
            <a:r>
              <a:rPr lang="en-US" baseline="0" dirty="0" err="1" smtClean="0"/>
              <a:t>esta</a:t>
            </a:r>
            <a:r>
              <a:rPr lang="en-US" baseline="0" dirty="0" smtClean="0"/>
              <a:t> </a:t>
            </a:r>
            <a:r>
              <a:rPr lang="en-US" baseline="0" dirty="0" err="1" smtClean="0"/>
              <a:t>presente</a:t>
            </a:r>
            <a:r>
              <a:rPr lang="en-US" baseline="0" dirty="0" smtClean="0"/>
              <a:t> el la gran </a:t>
            </a:r>
            <a:r>
              <a:rPr lang="en-US" baseline="0" dirty="0" err="1" smtClean="0"/>
              <a:t>mayoria</a:t>
            </a:r>
            <a:r>
              <a:rPr lang="en-US" baseline="0" dirty="0" smtClean="0"/>
              <a:t> de </a:t>
            </a:r>
            <a:r>
              <a:rPr lang="en-US" baseline="0" dirty="0" err="1" smtClean="0"/>
              <a:t>puntos</a:t>
            </a:r>
            <a:r>
              <a:rPr lang="en-US" baseline="0" dirty="0" smtClean="0"/>
              <a:t> de la </a:t>
            </a:r>
            <a:r>
              <a:rPr lang="en-US" baseline="0" dirty="0" err="1" smtClean="0"/>
              <a:t>marca</a:t>
            </a:r>
            <a:r>
              <a:rPr lang="en-US" baseline="0" dirty="0" smtClean="0"/>
              <a:t> en </a:t>
            </a:r>
            <a:r>
              <a:rPr lang="en-US" baseline="0" dirty="0" err="1" smtClean="0"/>
              <a:t>cuestion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20</a:t>
            </a:fld>
            <a:endParaRPr lang="en-US" dirty="0"/>
          </a:p>
        </p:txBody>
      </p:sp>
    </p:spTree>
    <p:extLst>
      <p:ext uri="{BB962C8B-B14F-4D97-AF65-F5344CB8AC3E}">
        <p14:creationId xmlns:p14="http://schemas.microsoft.com/office/powerpoint/2010/main" val="58637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En </a:t>
            </a:r>
            <a:r>
              <a:rPr lang="en-US" dirty="0" err="1" smtClean="0"/>
              <a:t>este</a:t>
            </a:r>
            <a:r>
              <a:rPr lang="en-US" dirty="0" smtClean="0"/>
              <a:t> </a:t>
            </a:r>
            <a:r>
              <a:rPr lang="en-US" dirty="0" err="1" smtClean="0"/>
              <a:t>ejemplo</a:t>
            </a:r>
            <a:r>
              <a:rPr lang="en-US" dirty="0" smtClean="0"/>
              <a:t> el </a:t>
            </a:r>
            <a:r>
              <a:rPr lang="en-US" dirty="0" err="1" smtClean="0"/>
              <a:t>modelo</a:t>
            </a:r>
            <a:r>
              <a:rPr lang="en-US" dirty="0" smtClean="0"/>
              <a:t>,</a:t>
            </a:r>
            <a:r>
              <a:rPr lang="en-US" baseline="0" dirty="0" smtClean="0"/>
              <a:t> con base en </a:t>
            </a:r>
            <a:r>
              <a:rPr lang="en-US" baseline="0" dirty="0" err="1" smtClean="0"/>
              <a:t>las</a:t>
            </a:r>
            <a:r>
              <a:rPr lang="en-US" baseline="0" dirty="0" smtClean="0"/>
              <a:t> variables </a:t>
            </a:r>
            <a:r>
              <a:rPr lang="en-US" baseline="0" dirty="0" err="1" smtClean="0"/>
              <a:t>absolutas</a:t>
            </a:r>
            <a:r>
              <a:rPr lang="en-US" baseline="0" dirty="0" smtClean="0"/>
              <a:t>, </a:t>
            </a:r>
            <a:r>
              <a:rPr lang="en-US" baseline="0" dirty="0" err="1" smtClean="0"/>
              <a:t>esperaría</a:t>
            </a:r>
            <a:r>
              <a:rPr lang="en-US" baseline="0" dirty="0" smtClean="0"/>
              <a:t> </a:t>
            </a:r>
            <a:r>
              <a:rPr lang="en-US" baseline="0" dirty="0" err="1" smtClean="0"/>
              <a:t>que</a:t>
            </a:r>
            <a:r>
              <a:rPr lang="en-US" baseline="0" dirty="0" smtClean="0"/>
              <a:t> la </a:t>
            </a:r>
            <a:r>
              <a:rPr lang="en-US" baseline="0" dirty="0" err="1" smtClean="0"/>
              <a:t>mayoría</a:t>
            </a:r>
            <a:r>
              <a:rPr lang="en-US" baseline="0" dirty="0" smtClean="0"/>
              <a:t> de </a:t>
            </a:r>
            <a:r>
              <a:rPr lang="en-US" baseline="0" dirty="0" err="1" smtClean="0"/>
              <a:t>las</a:t>
            </a:r>
            <a:r>
              <a:rPr lang="en-US" baseline="0" dirty="0" smtClean="0"/>
              <a:t> EDS </a:t>
            </a:r>
            <a:r>
              <a:rPr lang="en-US" baseline="0" dirty="0" err="1" smtClean="0"/>
              <a:t>vendiese</a:t>
            </a:r>
            <a:r>
              <a:rPr lang="en-US" baseline="0" dirty="0" smtClean="0"/>
              <a:t> </a:t>
            </a:r>
            <a:r>
              <a:rPr lang="en-US" baseline="0" dirty="0" err="1" smtClean="0"/>
              <a:t>menos</a:t>
            </a:r>
            <a:r>
              <a:rPr lang="en-US" baseline="0" dirty="0" smtClean="0"/>
              <a:t> de lo </a:t>
            </a:r>
            <a:r>
              <a:rPr lang="en-US" baseline="0" dirty="0" err="1" smtClean="0"/>
              <a:t>que</a:t>
            </a:r>
            <a:r>
              <a:rPr lang="en-US" baseline="0" dirty="0" smtClean="0"/>
              <a:t> </a:t>
            </a:r>
            <a:r>
              <a:rPr lang="en-US" baseline="0" dirty="0" err="1" smtClean="0"/>
              <a:t>venden</a:t>
            </a:r>
            <a:r>
              <a:rPr lang="en-US" baseline="0" dirty="0" smtClean="0"/>
              <a:t>.  Hay un </a:t>
            </a:r>
            <a:r>
              <a:rPr lang="en-US" baseline="0" dirty="0" err="1" smtClean="0"/>
              <a:t>patrón</a:t>
            </a:r>
            <a:r>
              <a:rPr lang="en-US" baseline="0" dirty="0" smtClean="0"/>
              <a:t> </a:t>
            </a:r>
            <a:r>
              <a:rPr lang="en-US" baseline="0" dirty="0" err="1" smtClean="0"/>
              <a:t>positivo</a:t>
            </a:r>
            <a:r>
              <a:rPr lang="en-US" baseline="0" dirty="0" smtClean="0"/>
              <a:t> </a:t>
            </a:r>
            <a:r>
              <a:rPr lang="en-US" baseline="0" dirty="0" err="1" smtClean="0"/>
              <a:t>que</a:t>
            </a:r>
            <a:r>
              <a:rPr lang="en-US" baseline="0" dirty="0" smtClean="0"/>
              <a:t> </a:t>
            </a:r>
            <a:r>
              <a:rPr lang="en-US" baseline="0" dirty="0" err="1" smtClean="0"/>
              <a:t>pede</a:t>
            </a:r>
            <a:r>
              <a:rPr lang="en-US" baseline="0" dirty="0" smtClean="0"/>
              <a:t> ser </a:t>
            </a:r>
            <a:r>
              <a:rPr lang="en-US" baseline="0" dirty="0" err="1" smtClean="0"/>
              <a:t>atribuido</a:t>
            </a:r>
            <a:r>
              <a:rPr lang="en-US" baseline="0" dirty="0" smtClean="0"/>
              <a:t> a la </a:t>
            </a:r>
            <a:r>
              <a:rPr lang="en-US" baseline="0" dirty="0" err="1" smtClean="0"/>
              <a:t>marca</a:t>
            </a:r>
            <a:r>
              <a:rPr lang="en-US" baseline="0" dirty="0" smtClean="0"/>
              <a:t> </a:t>
            </a:r>
            <a:r>
              <a:rPr lang="en-US" baseline="0" dirty="0" err="1" smtClean="0"/>
              <a:t>ya</a:t>
            </a:r>
            <a:r>
              <a:rPr lang="en-US" baseline="0" dirty="0" smtClean="0"/>
              <a:t> </a:t>
            </a:r>
            <a:r>
              <a:rPr lang="en-US" baseline="0" dirty="0" err="1" smtClean="0"/>
              <a:t>que</a:t>
            </a:r>
            <a:r>
              <a:rPr lang="en-US" baseline="0" dirty="0" smtClean="0"/>
              <a:t> </a:t>
            </a:r>
            <a:r>
              <a:rPr lang="en-US" baseline="0" dirty="0" err="1" smtClean="0"/>
              <a:t>esta</a:t>
            </a:r>
            <a:r>
              <a:rPr lang="en-US" baseline="0" dirty="0" smtClean="0"/>
              <a:t> </a:t>
            </a:r>
            <a:r>
              <a:rPr lang="en-US" baseline="0" dirty="0" err="1" smtClean="0"/>
              <a:t>presente</a:t>
            </a:r>
            <a:r>
              <a:rPr lang="en-US" baseline="0" dirty="0" smtClean="0"/>
              <a:t> el la gran </a:t>
            </a:r>
            <a:r>
              <a:rPr lang="en-US" baseline="0" dirty="0" err="1" smtClean="0"/>
              <a:t>mayoria</a:t>
            </a:r>
            <a:r>
              <a:rPr lang="en-US" baseline="0" dirty="0" smtClean="0"/>
              <a:t> de </a:t>
            </a:r>
            <a:r>
              <a:rPr lang="en-US" baseline="0" dirty="0" err="1" smtClean="0"/>
              <a:t>puntos</a:t>
            </a:r>
            <a:r>
              <a:rPr lang="en-US" baseline="0" dirty="0" smtClean="0"/>
              <a:t> de la </a:t>
            </a:r>
            <a:r>
              <a:rPr lang="en-US" baseline="0" dirty="0" err="1" smtClean="0"/>
              <a:t>marca</a:t>
            </a:r>
            <a:r>
              <a:rPr lang="en-US" baseline="0" dirty="0" smtClean="0"/>
              <a:t> en </a:t>
            </a:r>
            <a:r>
              <a:rPr lang="en-US" baseline="0" dirty="0" err="1" smtClean="0"/>
              <a:t>cuestion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21</a:t>
            </a:fld>
            <a:endParaRPr lang="en-US" dirty="0"/>
          </a:p>
        </p:txBody>
      </p:sp>
    </p:spTree>
    <p:extLst>
      <p:ext uri="{BB962C8B-B14F-4D97-AF65-F5344CB8AC3E}">
        <p14:creationId xmlns:p14="http://schemas.microsoft.com/office/powerpoint/2010/main" val="58637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En </a:t>
            </a:r>
            <a:r>
              <a:rPr lang="en-US" dirty="0" err="1" smtClean="0"/>
              <a:t>este</a:t>
            </a:r>
            <a:r>
              <a:rPr lang="en-US" dirty="0" smtClean="0"/>
              <a:t> </a:t>
            </a:r>
            <a:r>
              <a:rPr lang="en-US" dirty="0" err="1" smtClean="0"/>
              <a:t>ejemplo</a:t>
            </a:r>
            <a:r>
              <a:rPr lang="en-US" dirty="0" smtClean="0"/>
              <a:t>, </a:t>
            </a:r>
            <a:r>
              <a:rPr lang="en-US" dirty="0" err="1" smtClean="0"/>
              <a:t>tambin</a:t>
            </a:r>
            <a:r>
              <a:rPr lang="en-US" dirty="0" smtClean="0"/>
              <a:t> </a:t>
            </a:r>
            <a:r>
              <a:rPr lang="en-US" dirty="0" err="1" smtClean="0"/>
              <a:t>identificamos</a:t>
            </a:r>
            <a:r>
              <a:rPr lang="en-US" dirty="0" smtClean="0"/>
              <a:t> un </a:t>
            </a:r>
            <a:r>
              <a:rPr lang="en-US" dirty="0" err="1" smtClean="0"/>
              <a:t>patrón</a:t>
            </a:r>
            <a:r>
              <a:rPr lang="en-US" dirty="0" smtClean="0"/>
              <a:t>.  </a:t>
            </a:r>
            <a:r>
              <a:rPr lang="en-US" dirty="0" err="1" smtClean="0"/>
              <a:t>Excepto</a:t>
            </a:r>
            <a:r>
              <a:rPr lang="en-US" dirty="0" smtClean="0"/>
              <a:t> </a:t>
            </a:r>
            <a:r>
              <a:rPr lang="en-US" dirty="0" err="1" smtClean="0"/>
              <a:t>que</a:t>
            </a:r>
            <a:r>
              <a:rPr lang="en-US" dirty="0" smtClean="0"/>
              <a:t> </a:t>
            </a:r>
            <a:r>
              <a:rPr lang="en-US" dirty="0" err="1" smtClean="0"/>
              <a:t>es</a:t>
            </a:r>
            <a:r>
              <a:rPr lang="en-US" dirty="0" smtClean="0"/>
              <a:t> </a:t>
            </a:r>
            <a:r>
              <a:rPr lang="en-US" dirty="0" err="1" smtClean="0"/>
              <a:t>negativo</a:t>
            </a:r>
            <a:r>
              <a:rPr lang="en-US" dirty="0" smtClean="0"/>
              <a:t>.  </a:t>
            </a:r>
            <a:r>
              <a:rPr lang="en-US" dirty="0" err="1" smtClean="0"/>
              <a:t>Una</a:t>
            </a:r>
            <a:r>
              <a:rPr lang="en-US" dirty="0" smtClean="0"/>
              <a:t> </a:t>
            </a:r>
            <a:r>
              <a:rPr lang="en-US" dirty="0" err="1" smtClean="0"/>
              <a:t>marca</a:t>
            </a:r>
            <a:r>
              <a:rPr lang="en-US" dirty="0" smtClean="0"/>
              <a:t> </a:t>
            </a:r>
            <a:r>
              <a:rPr lang="en-US" dirty="0" err="1" smtClean="0"/>
              <a:t>que</a:t>
            </a:r>
            <a:r>
              <a:rPr lang="en-US" dirty="0" smtClean="0"/>
              <a:t> </a:t>
            </a:r>
            <a:r>
              <a:rPr lang="en-US" dirty="0" err="1" smtClean="0"/>
              <a:t>consistentemnet</a:t>
            </a:r>
            <a:r>
              <a:rPr lang="en-US" dirty="0" smtClean="0"/>
              <a:t> </a:t>
            </a:r>
            <a:r>
              <a:rPr lang="en-US" dirty="0" err="1" smtClean="0"/>
              <a:t>vende</a:t>
            </a:r>
            <a:r>
              <a:rPr lang="en-US" baseline="0" dirty="0" smtClean="0"/>
              <a:t> </a:t>
            </a:r>
            <a:r>
              <a:rPr lang="en-US" baseline="0" dirty="0" err="1" smtClean="0"/>
              <a:t>menos</a:t>
            </a:r>
            <a:r>
              <a:rPr lang="en-US" baseline="0" dirty="0" smtClean="0"/>
              <a:t> de o </a:t>
            </a:r>
            <a:r>
              <a:rPr lang="en-US" baseline="0" dirty="0" err="1" smtClean="0"/>
              <a:t>que</a:t>
            </a:r>
            <a:r>
              <a:rPr lang="en-US" baseline="0" dirty="0" smtClean="0"/>
              <a:t> el </a:t>
            </a:r>
            <a:r>
              <a:rPr lang="en-US" baseline="0" dirty="0" err="1" smtClean="0"/>
              <a:t>modelo</a:t>
            </a:r>
            <a:r>
              <a:rPr lang="en-US" baseline="0" dirty="0" smtClean="0"/>
              <a:t> </a:t>
            </a:r>
            <a:r>
              <a:rPr lang="en-US" baseline="0" dirty="0" err="1" smtClean="0"/>
              <a:t>esperaría</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22</a:t>
            </a:fld>
            <a:endParaRPr lang="en-US" dirty="0"/>
          </a:p>
        </p:txBody>
      </p:sp>
    </p:spTree>
    <p:extLst>
      <p:ext uri="{BB962C8B-B14F-4D97-AF65-F5344CB8AC3E}">
        <p14:creationId xmlns:p14="http://schemas.microsoft.com/office/powerpoint/2010/main" val="2193706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En </a:t>
            </a:r>
            <a:r>
              <a:rPr lang="en-US" dirty="0" err="1" smtClean="0"/>
              <a:t>este</a:t>
            </a:r>
            <a:r>
              <a:rPr lang="en-US" dirty="0" smtClean="0"/>
              <a:t> </a:t>
            </a:r>
            <a:r>
              <a:rPr lang="en-US" dirty="0" err="1" smtClean="0"/>
              <a:t>ejemplo</a:t>
            </a:r>
            <a:r>
              <a:rPr lang="en-US" dirty="0" smtClean="0"/>
              <a:t>, </a:t>
            </a:r>
            <a:r>
              <a:rPr lang="en-US" dirty="0" err="1" smtClean="0"/>
              <a:t>tambien</a:t>
            </a:r>
            <a:r>
              <a:rPr lang="en-US" dirty="0" smtClean="0"/>
              <a:t> </a:t>
            </a:r>
            <a:r>
              <a:rPr lang="en-US" dirty="0" err="1" smtClean="0"/>
              <a:t>identificamos</a:t>
            </a:r>
            <a:r>
              <a:rPr lang="en-US" dirty="0" smtClean="0"/>
              <a:t> un </a:t>
            </a:r>
            <a:r>
              <a:rPr lang="en-US" dirty="0" err="1" smtClean="0"/>
              <a:t>patrón</a:t>
            </a:r>
            <a:r>
              <a:rPr lang="en-US" dirty="0" smtClean="0"/>
              <a:t>.  </a:t>
            </a:r>
            <a:r>
              <a:rPr lang="en-US" dirty="0" err="1" smtClean="0"/>
              <a:t>Excepto</a:t>
            </a:r>
            <a:r>
              <a:rPr lang="en-US" dirty="0" smtClean="0"/>
              <a:t> </a:t>
            </a:r>
            <a:r>
              <a:rPr lang="en-US" dirty="0" err="1" smtClean="0"/>
              <a:t>que</a:t>
            </a:r>
            <a:r>
              <a:rPr lang="en-US" dirty="0" smtClean="0"/>
              <a:t> </a:t>
            </a:r>
            <a:r>
              <a:rPr lang="en-US" dirty="0" err="1" smtClean="0"/>
              <a:t>es</a:t>
            </a:r>
            <a:r>
              <a:rPr lang="en-US" dirty="0" smtClean="0"/>
              <a:t> </a:t>
            </a:r>
            <a:r>
              <a:rPr lang="en-US" dirty="0" err="1" smtClean="0"/>
              <a:t>negativo</a:t>
            </a:r>
            <a:r>
              <a:rPr lang="en-US" dirty="0" smtClean="0"/>
              <a:t>.  </a:t>
            </a:r>
            <a:r>
              <a:rPr lang="en-US" dirty="0" err="1" smtClean="0"/>
              <a:t>Una</a:t>
            </a:r>
            <a:r>
              <a:rPr lang="en-US" dirty="0" smtClean="0"/>
              <a:t> </a:t>
            </a:r>
            <a:r>
              <a:rPr lang="en-US" dirty="0" err="1" smtClean="0"/>
              <a:t>marca</a:t>
            </a:r>
            <a:r>
              <a:rPr lang="en-US" dirty="0" smtClean="0"/>
              <a:t> </a:t>
            </a:r>
            <a:r>
              <a:rPr lang="en-US" dirty="0" err="1" smtClean="0"/>
              <a:t>que</a:t>
            </a:r>
            <a:r>
              <a:rPr lang="en-US" dirty="0" smtClean="0"/>
              <a:t> </a:t>
            </a:r>
            <a:r>
              <a:rPr lang="en-US" dirty="0" err="1" smtClean="0"/>
              <a:t>consistentemnet</a:t>
            </a:r>
            <a:r>
              <a:rPr lang="en-US" dirty="0" smtClean="0"/>
              <a:t> </a:t>
            </a:r>
            <a:r>
              <a:rPr lang="en-US" dirty="0" err="1" smtClean="0"/>
              <a:t>vende</a:t>
            </a:r>
            <a:r>
              <a:rPr lang="en-US" baseline="0" dirty="0" smtClean="0"/>
              <a:t> </a:t>
            </a:r>
            <a:r>
              <a:rPr lang="en-US" baseline="0" dirty="0" err="1" smtClean="0"/>
              <a:t>menos</a:t>
            </a:r>
            <a:r>
              <a:rPr lang="en-US" baseline="0" dirty="0" smtClean="0"/>
              <a:t> de lo </a:t>
            </a:r>
            <a:r>
              <a:rPr lang="en-US" baseline="0" dirty="0" err="1" smtClean="0"/>
              <a:t>que</a:t>
            </a:r>
            <a:r>
              <a:rPr lang="en-US" baseline="0" dirty="0" smtClean="0"/>
              <a:t> el </a:t>
            </a:r>
            <a:r>
              <a:rPr lang="en-US" baseline="0" dirty="0" err="1" smtClean="0"/>
              <a:t>modelo</a:t>
            </a:r>
            <a:r>
              <a:rPr lang="en-US" baseline="0" dirty="0" smtClean="0"/>
              <a:t> </a:t>
            </a:r>
            <a:r>
              <a:rPr lang="en-US" baseline="0" dirty="0" err="1" smtClean="0"/>
              <a:t>esperaría</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23</a:t>
            </a:fld>
            <a:endParaRPr lang="en-US" dirty="0"/>
          </a:p>
        </p:txBody>
      </p:sp>
    </p:spTree>
    <p:extLst>
      <p:ext uri="{BB962C8B-B14F-4D97-AF65-F5344CB8AC3E}">
        <p14:creationId xmlns:p14="http://schemas.microsoft.com/office/powerpoint/2010/main" val="2193706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lvl1pPr>
              <a:defRPr>
                <a:solidFill>
                  <a:srgbClr val="00002E"/>
                </a:solidFill>
              </a:defRPr>
            </a:lvl1pPr>
          </a:lstStyle>
          <a:p>
            <a:r>
              <a:rPr lang="en-US" dirty="0" smtClean="0"/>
              <a:t>Click to edit Master title style</a:t>
            </a:r>
            <a:endParaRPr lang="es-CO"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s-CO" dirty="0"/>
          </a:p>
        </p:txBody>
      </p:sp>
      <p:sp>
        <p:nvSpPr>
          <p:cNvPr id="6" name="5 Marcador de número de diapositiva"/>
          <p:cNvSpPr>
            <a:spLocks noGrp="1"/>
          </p:cNvSpPr>
          <p:nvPr>
            <p:ph type="sldNum" sz="quarter" idx="12"/>
          </p:nvPr>
        </p:nvSpPr>
        <p:spPr>
          <a:xfrm>
            <a:off x="8686800" y="6467939"/>
            <a:ext cx="423948" cy="365125"/>
          </a:xfrm>
        </p:spPr>
        <p:txBody>
          <a:bodyPr/>
          <a:lstStyle/>
          <a:p>
            <a:fld id="{F5379CBE-8167-455B-94BD-049BAEE94915}" type="slidenum">
              <a:rPr lang="en-US" smtClean="0"/>
              <a:pPr/>
              <a:t>‹Nº›</a:t>
            </a:fld>
            <a:endParaRPr lang="en-US"/>
          </a:p>
        </p:txBody>
      </p:sp>
    </p:spTree>
    <p:extLst>
      <p:ext uri="{BB962C8B-B14F-4D97-AF65-F5344CB8AC3E}">
        <p14:creationId xmlns:p14="http://schemas.microsoft.com/office/powerpoint/2010/main" val="35997789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sz="3200"/>
            </a:lvl1pPr>
          </a:lstStyle>
          <a:p>
            <a:r>
              <a:rPr lang="en-US" smtClean="0"/>
              <a:t>Click to edit Master title style</a:t>
            </a:r>
            <a:endParaRPr lang="es-CO" dirty="0"/>
          </a:p>
        </p:txBody>
      </p:sp>
      <p:sp>
        <p:nvSpPr>
          <p:cNvPr id="3" name="2 Marcador de texto vertical"/>
          <p:cNvSpPr>
            <a:spLocks noGrp="1"/>
          </p:cNvSpPr>
          <p:nvPr>
            <p:ph type="body" orient="vert" idx="1"/>
          </p:nvPr>
        </p:nvSpPr>
        <p:spPr/>
        <p:txBody>
          <a:bodyPr vert="eaVert"/>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4" name="3 Marcador de fecha"/>
          <p:cNvSpPr>
            <a:spLocks noGrp="1"/>
          </p:cNvSpPr>
          <p:nvPr>
            <p:ph type="dt" sz="half" idx="10"/>
          </p:nvPr>
        </p:nvSpPr>
        <p:spPr>
          <a:xfrm>
            <a:off x="3981912" y="6453154"/>
            <a:ext cx="2133600" cy="365125"/>
          </a:xfrm>
          <a:prstGeom prst="rect">
            <a:avLst/>
          </a:prstGeom>
        </p:spPr>
        <p:txBody>
          <a:bodyPr/>
          <a:lstStyle/>
          <a:p>
            <a:fld id="{D867600C-C761-44E4-B264-4973CF3D8D94}" type="datetimeFigureOut">
              <a:rPr lang="en-US" smtClean="0"/>
              <a:pPr/>
              <a:t>11/7/2018</a:t>
            </a:fld>
            <a:endParaRPr lang="en-US"/>
          </a:p>
        </p:txBody>
      </p:sp>
      <p:sp>
        <p:nvSpPr>
          <p:cNvPr id="5" name="4 Marcador de pie de página"/>
          <p:cNvSpPr>
            <a:spLocks noGrp="1"/>
          </p:cNvSpPr>
          <p:nvPr>
            <p:ph type="ftr" sz="quarter" idx="11"/>
          </p:nvPr>
        </p:nvSpPr>
        <p:spPr>
          <a:xfrm>
            <a:off x="3124200" y="6444840"/>
            <a:ext cx="2895600" cy="365125"/>
          </a:xfrm>
          <a:prstGeom prst="rect">
            <a:avLst/>
          </a:prstGeom>
        </p:spPr>
        <p:txBody>
          <a:bodyPr/>
          <a:lstStyle/>
          <a:p>
            <a:endParaRPr lang="en-US"/>
          </a:p>
        </p:txBody>
      </p:sp>
      <p:sp>
        <p:nvSpPr>
          <p:cNvPr id="6" name="5 Marcador de número de diapositiva"/>
          <p:cNvSpPr>
            <a:spLocks noGrp="1"/>
          </p:cNvSpPr>
          <p:nvPr>
            <p:ph type="sldNum" sz="quarter" idx="12"/>
          </p:nvPr>
        </p:nvSpPr>
        <p:spPr/>
        <p:txBody>
          <a:bodyPr/>
          <a:lstStyle/>
          <a:p>
            <a:fld id="{F5379CBE-8167-455B-94BD-049BAEE94915}" type="slidenum">
              <a:rPr lang="en-US" smtClean="0"/>
              <a:pPr/>
              <a:t>‹Nº›</a:t>
            </a:fld>
            <a:endParaRPr lang="en-US"/>
          </a:p>
        </p:txBody>
      </p:sp>
    </p:spTree>
    <p:extLst>
      <p:ext uri="{BB962C8B-B14F-4D97-AF65-F5344CB8AC3E}">
        <p14:creationId xmlns:p14="http://schemas.microsoft.com/office/powerpoint/2010/main" val="432134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lvl1pPr>
              <a:defRPr sz="3200"/>
            </a:lvl1pPr>
          </a:lstStyle>
          <a:p>
            <a:r>
              <a:rPr lang="en-US" smtClean="0"/>
              <a:t>Click to edit Master title style</a:t>
            </a:r>
            <a:endParaRPr lang="es-CO" dirty="0"/>
          </a:p>
        </p:txBody>
      </p:sp>
      <p:sp>
        <p:nvSpPr>
          <p:cNvPr id="3" name="2 Marcador de texto vertical"/>
          <p:cNvSpPr>
            <a:spLocks noGrp="1"/>
          </p:cNvSpPr>
          <p:nvPr>
            <p:ph type="body" orient="vert" idx="1"/>
          </p:nvPr>
        </p:nvSpPr>
        <p:spPr>
          <a:xfrm>
            <a:off x="457200" y="274640"/>
            <a:ext cx="6019800" cy="5851525"/>
          </a:xfrm>
        </p:spPr>
        <p:txBody>
          <a:bodyPr vert="eaVert"/>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4" name="3 Marcador de fecha"/>
          <p:cNvSpPr>
            <a:spLocks noGrp="1"/>
          </p:cNvSpPr>
          <p:nvPr>
            <p:ph type="dt" sz="half" idx="10"/>
          </p:nvPr>
        </p:nvSpPr>
        <p:spPr>
          <a:xfrm>
            <a:off x="3981912" y="6453154"/>
            <a:ext cx="2133600" cy="365125"/>
          </a:xfrm>
          <a:prstGeom prst="rect">
            <a:avLst/>
          </a:prstGeom>
        </p:spPr>
        <p:txBody>
          <a:bodyPr/>
          <a:lstStyle/>
          <a:p>
            <a:fld id="{D867600C-C761-44E4-B264-4973CF3D8D94}" type="datetimeFigureOut">
              <a:rPr lang="en-US" smtClean="0"/>
              <a:pPr/>
              <a:t>11/7/2018</a:t>
            </a:fld>
            <a:endParaRPr lang="en-US"/>
          </a:p>
        </p:txBody>
      </p:sp>
      <p:sp>
        <p:nvSpPr>
          <p:cNvPr id="5" name="4 Marcador de pie de página"/>
          <p:cNvSpPr>
            <a:spLocks noGrp="1"/>
          </p:cNvSpPr>
          <p:nvPr>
            <p:ph type="ftr" sz="quarter" idx="11"/>
          </p:nvPr>
        </p:nvSpPr>
        <p:spPr>
          <a:xfrm>
            <a:off x="3124200" y="6444840"/>
            <a:ext cx="2895600" cy="365125"/>
          </a:xfrm>
          <a:prstGeom prst="rect">
            <a:avLst/>
          </a:prstGeom>
        </p:spPr>
        <p:txBody>
          <a:bodyPr/>
          <a:lstStyle/>
          <a:p>
            <a:endParaRPr lang="en-US"/>
          </a:p>
        </p:txBody>
      </p:sp>
      <p:sp>
        <p:nvSpPr>
          <p:cNvPr id="6" name="5 Marcador de número de diapositiva"/>
          <p:cNvSpPr>
            <a:spLocks noGrp="1"/>
          </p:cNvSpPr>
          <p:nvPr>
            <p:ph type="sldNum" sz="quarter" idx="12"/>
          </p:nvPr>
        </p:nvSpPr>
        <p:spPr/>
        <p:txBody>
          <a:bodyPr/>
          <a:lstStyle/>
          <a:p>
            <a:fld id="{F5379CBE-8167-455B-94BD-049BAEE94915}" type="slidenum">
              <a:rPr lang="en-US" smtClean="0"/>
              <a:pPr/>
              <a:t>‹Nº›</a:t>
            </a:fld>
            <a:endParaRPr lang="en-US"/>
          </a:p>
        </p:txBody>
      </p:sp>
    </p:spTree>
    <p:extLst>
      <p:ext uri="{BB962C8B-B14F-4D97-AF65-F5344CB8AC3E}">
        <p14:creationId xmlns:p14="http://schemas.microsoft.com/office/powerpoint/2010/main" val="462516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100016"/>
            <a:ext cx="7772400" cy="738187"/>
          </a:xfrm>
        </p:spPr>
        <p:txBody>
          <a:bodyPr/>
          <a:lstStyle>
            <a:lvl1pPr>
              <a:defRPr sz="3200"/>
            </a:lvl1pPr>
          </a:lstStyle>
          <a:p>
            <a:r>
              <a:rPr lang="en-US" smtClean="0"/>
              <a:t>Click to edit Master title style</a:t>
            </a:r>
            <a:endParaRPr lang="en-US"/>
          </a:p>
        </p:txBody>
      </p:sp>
      <p:sp>
        <p:nvSpPr>
          <p:cNvPr id="4" name="Content Placeholder 3"/>
          <p:cNvSpPr>
            <a:spLocks noGrp="1"/>
          </p:cNvSpPr>
          <p:nvPr>
            <p:ph sz="half" idx="2"/>
          </p:nvPr>
        </p:nvSpPr>
        <p:spPr>
          <a:xfrm>
            <a:off x="304800" y="3543301"/>
            <a:ext cx="8305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half" idx="10"/>
          </p:nvPr>
        </p:nvSpPr>
        <p:spPr>
          <a:xfrm>
            <a:off x="304800" y="1295401"/>
            <a:ext cx="8305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710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990600" y="46037"/>
            <a:ext cx="7848600" cy="715963"/>
          </a:xfrm>
        </p:spPr>
        <p:txBody>
          <a:bodyPr/>
          <a:lstStyle>
            <a:lvl1pPr>
              <a:defRPr sz="3200" b="1" cap="none" spc="0">
                <a:ln w="6600">
                  <a:solidFill>
                    <a:schemeClr val="bg2">
                      <a:lumMod val="50000"/>
                    </a:schemeClr>
                  </a:solidFill>
                  <a:prstDash val="solid"/>
                </a:ln>
                <a:solidFill>
                  <a:srgbClr val="00002E"/>
                </a:solidFill>
                <a:effectLst>
                  <a:outerShdw dist="38100" dir="2700000" algn="tl" rotWithShape="0">
                    <a:schemeClr val="bg2">
                      <a:lumMod val="50000"/>
                    </a:schemeClr>
                  </a:outerShdw>
                </a:effectLst>
                <a:latin typeface="Arial Black" panose="020B0A04020102020204" pitchFamily="34" charset="0"/>
                <a:cs typeface="Arial" pitchFamily="34" charset="0"/>
              </a:defRPr>
            </a:lvl1pPr>
          </a:lstStyle>
          <a:p>
            <a:r>
              <a:rPr lang="en-US" dirty="0" smtClean="0"/>
              <a:t>Click to edit Master title style</a:t>
            </a:r>
            <a:endParaRPr lang="es-CO" dirty="0"/>
          </a:p>
        </p:txBody>
      </p:sp>
      <p:sp>
        <p:nvSpPr>
          <p:cNvPr id="3" name="2 Marcador de contenido"/>
          <p:cNvSpPr>
            <a:spLocks noGrp="1"/>
          </p:cNvSpPr>
          <p:nvPr>
            <p:ph idx="1" hasCustomPrompt="1"/>
          </p:nvPr>
        </p:nvSpPr>
        <p:spPr/>
        <p:txBody>
          <a:bodyPr/>
          <a:lstStyle>
            <a:lvl1pPr>
              <a:buClr>
                <a:schemeClr val="bg2">
                  <a:lumMod val="25000"/>
                </a:schemeClr>
              </a:buClr>
              <a:buFont typeface="Arial" pitchFamily="34" charset="0"/>
              <a:buChar char="•"/>
              <a:defRPr>
                <a:latin typeface="+mj-lt"/>
              </a:defRPr>
            </a:lvl1pPr>
            <a:lvl2pPr>
              <a:buClr>
                <a:schemeClr val="bg2">
                  <a:lumMod val="25000"/>
                </a:schemeClr>
              </a:buClr>
              <a:buFont typeface="DIN" pitchFamily="2" charset="0"/>
              <a:buChar char="–"/>
              <a:defRPr>
                <a:latin typeface="+mj-lt"/>
              </a:defRPr>
            </a:lvl2pPr>
            <a:lvl3pPr>
              <a:buClr>
                <a:schemeClr val="bg2">
                  <a:lumMod val="25000"/>
                </a:schemeClr>
              </a:buClr>
              <a:defRPr>
                <a:latin typeface="+mj-lt"/>
              </a:defRPr>
            </a:lvl3pPr>
            <a:lvl4pPr>
              <a:buClr>
                <a:schemeClr val="bg2">
                  <a:lumMod val="25000"/>
                </a:schemeClr>
              </a:buClr>
              <a:defRPr>
                <a:latin typeface="+mj-lt"/>
              </a:defRPr>
            </a:lvl4pPr>
            <a:lvl5pPr>
              <a:defRPr>
                <a:latin typeface="+mj-lt"/>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smtClean="0"/>
          </a:p>
          <a:p>
            <a:pPr lvl="4"/>
            <a:endParaRPr lang="es-CO" dirty="0"/>
          </a:p>
        </p:txBody>
      </p:sp>
      <p:sp>
        <p:nvSpPr>
          <p:cNvPr id="6" name="5 Marcador de número de diapositiva"/>
          <p:cNvSpPr>
            <a:spLocks noGrp="1"/>
          </p:cNvSpPr>
          <p:nvPr>
            <p:ph type="sldNum" sz="quarter" idx="12"/>
          </p:nvPr>
        </p:nvSpPr>
        <p:spPr>
          <a:xfrm>
            <a:off x="8420100" y="6492875"/>
            <a:ext cx="533400" cy="365125"/>
          </a:xfrm>
        </p:spPr>
        <p:txBody>
          <a:bodyPr/>
          <a:lstStyle>
            <a:lvl1pPr>
              <a:defRPr>
                <a:solidFill>
                  <a:schemeClr val="tx2">
                    <a:lumMod val="50000"/>
                  </a:schemeClr>
                </a:solidFill>
              </a:defRPr>
            </a:lvl1pPr>
          </a:lstStyle>
          <a:p>
            <a:fld id="{F5379CBE-8167-455B-94BD-049BAEE94915}" type="slidenum">
              <a:rPr lang="en-US" smtClean="0"/>
              <a:pPr/>
              <a:t>‹Nº›</a:t>
            </a:fld>
            <a:endParaRPr lang="en-US" dirty="0"/>
          </a:p>
        </p:txBody>
      </p:sp>
    </p:spTree>
    <p:extLst>
      <p:ext uri="{BB962C8B-B14F-4D97-AF65-F5344CB8AC3E}">
        <p14:creationId xmlns:p14="http://schemas.microsoft.com/office/powerpoint/2010/main" val="7721118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3"/>
            <a:ext cx="7772400" cy="1362075"/>
          </a:xfrm>
        </p:spPr>
        <p:txBody>
          <a:bodyPr anchor="t"/>
          <a:lstStyle>
            <a:lvl1pPr algn="l">
              <a:defRPr sz="3000" b="1" cap="all"/>
            </a:lvl1pPr>
          </a:lstStyle>
          <a:p>
            <a:r>
              <a:rPr lang="en-US" smtClean="0"/>
              <a:t>Click to edit Master title style</a:t>
            </a:r>
            <a:endParaRPr lang="es-CO" dirty="0"/>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a:xfrm>
            <a:off x="3981912" y="6453154"/>
            <a:ext cx="2133600" cy="365125"/>
          </a:xfrm>
          <a:prstGeom prst="rect">
            <a:avLst/>
          </a:prstGeom>
        </p:spPr>
        <p:txBody>
          <a:bodyPr/>
          <a:lstStyle/>
          <a:p>
            <a:fld id="{D867600C-C761-44E4-B264-4973CF3D8D94}" type="datetimeFigureOut">
              <a:rPr lang="en-US" smtClean="0"/>
              <a:pPr/>
              <a:t>11/7/2018</a:t>
            </a:fld>
            <a:endParaRPr lang="en-US"/>
          </a:p>
        </p:txBody>
      </p:sp>
      <p:sp>
        <p:nvSpPr>
          <p:cNvPr id="5" name="4 Marcador de pie de página"/>
          <p:cNvSpPr>
            <a:spLocks noGrp="1"/>
          </p:cNvSpPr>
          <p:nvPr>
            <p:ph type="ftr" sz="quarter" idx="11"/>
          </p:nvPr>
        </p:nvSpPr>
        <p:spPr>
          <a:xfrm>
            <a:off x="3124200" y="6444840"/>
            <a:ext cx="2895600" cy="365125"/>
          </a:xfrm>
          <a:prstGeom prst="rect">
            <a:avLst/>
          </a:prstGeom>
        </p:spPr>
        <p:txBody>
          <a:bodyPr/>
          <a:lstStyle/>
          <a:p>
            <a:endParaRPr lang="en-US"/>
          </a:p>
        </p:txBody>
      </p:sp>
      <p:sp>
        <p:nvSpPr>
          <p:cNvPr id="6" name="5 Marcador de número de diapositiva"/>
          <p:cNvSpPr>
            <a:spLocks noGrp="1"/>
          </p:cNvSpPr>
          <p:nvPr>
            <p:ph type="sldNum" sz="quarter" idx="12"/>
          </p:nvPr>
        </p:nvSpPr>
        <p:spPr/>
        <p:txBody>
          <a:bodyPr/>
          <a:lstStyle/>
          <a:p>
            <a:fld id="{F5379CBE-8167-455B-94BD-049BAEE94915}" type="slidenum">
              <a:rPr lang="en-US" smtClean="0"/>
              <a:pPr/>
              <a:t>‹Nº›</a:t>
            </a:fld>
            <a:endParaRPr lang="en-US"/>
          </a:p>
        </p:txBody>
      </p:sp>
      <p:sp>
        <p:nvSpPr>
          <p:cNvPr id="7" name="1 Marcador de título"/>
          <p:cNvSpPr txBox="1">
            <a:spLocks/>
          </p:cNvSpPr>
          <p:nvPr userDrawn="1"/>
        </p:nvSpPr>
        <p:spPr>
          <a:xfrm>
            <a:off x="1026798" y="46037"/>
            <a:ext cx="8041002" cy="715963"/>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2850" b="1" kern="1200" cap="none" spc="0" baseline="0">
                <a:ln w="6600">
                  <a:solidFill>
                    <a:schemeClr val="bg2">
                      <a:lumMod val="50000"/>
                    </a:schemeClr>
                  </a:solidFill>
                  <a:prstDash val="solid"/>
                </a:ln>
                <a:solidFill>
                  <a:srgbClr val="00002E"/>
                </a:solidFill>
                <a:effectLst>
                  <a:outerShdw dist="38100" dir="2700000" algn="tl" rotWithShape="0">
                    <a:schemeClr val="bg2">
                      <a:lumMod val="50000"/>
                    </a:schemeClr>
                  </a:outerShdw>
                </a:effectLst>
                <a:latin typeface="Arial Black" panose="020B0A04020102020204" pitchFamily="34" charset="0"/>
                <a:ea typeface="+mj-ea"/>
                <a:cs typeface="Arial" pitchFamily="34" charset="0"/>
              </a:defRPr>
            </a:lvl1pPr>
          </a:lstStyle>
          <a:p>
            <a:r>
              <a:rPr lang="es-ES" sz="3200" dirty="0" smtClean="0"/>
              <a:t>Haga clic para modificar el estilo de título del patrón</a:t>
            </a:r>
            <a:endParaRPr lang="es-CO" sz="3200" dirty="0"/>
          </a:p>
        </p:txBody>
      </p:sp>
    </p:spTree>
    <p:extLst>
      <p:ext uri="{BB962C8B-B14F-4D97-AF65-F5344CB8AC3E}">
        <p14:creationId xmlns:p14="http://schemas.microsoft.com/office/powerpoint/2010/main" val="33655709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lvl1pPr>
              <a:defRPr sz="3200">
                <a:solidFill>
                  <a:srgbClr val="00002E"/>
                </a:solidFill>
              </a:defRPr>
            </a:lvl1pPr>
          </a:lstStyle>
          <a:p>
            <a:r>
              <a:rPr lang="en-US" smtClean="0"/>
              <a:t>Click to edit Master title style</a:t>
            </a:r>
            <a:endParaRPr lang="es-CO" dirty="0"/>
          </a:p>
        </p:txBody>
      </p:sp>
      <p:sp>
        <p:nvSpPr>
          <p:cNvPr id="3" name="2 Marcador de contenido"/>
          <p:cNvSpPr>
            <a:spLocks noGrp="1"/>
          </p:cNvSpPr>
          <p:nvPr>
            <p:ph sz="half" idx="1"/>
          </p:nvPr>
        </p:nvSpPr>
        <p:spPr>
          <a:xfrm>
            <a:off x="457200" y="1600203"/>
            <a:ext cx="4038600" cy="4525963"/>
          </a:xfrm>
        </p:spPr>
        <p:txBody>
          <a:bodyPr/>
          <a:lstStyle>
            <a:lvl1pPr>
              <a:buClr>
                <a:schemeClr val="bg2">
                  <a:lumMod val="25000"/>
                </a:schemeClr>
              </a:buClr>
              <a:buFont typeface="Wingdings" pitchFamily="2" charset="2"/>
              <a:buChar char="§"/>
              <a:defRPr sz="2100"/>
            </a:lvl1pPr>
            <a:lvl2pPr>
              <a:buClr>
                <a:schemeClr val="bg2">
                  <a:lumMod val="25000"/>
                </a:schemeClr>
              </a:buClr>
              <a:buFont typeface="DIN" pitchFamily="2" charset="0"/>
              <a:buChar cha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4" name="3 Marcador de contenido"/>
          <p:cNvSpPr>
            <a:spLocks noGrp="1"/>
          </p:cNvSpPr>
          <p:nvPr>
            <p:ph sz="half" idx="2"/>
          </p:nvPr>
        </p:nvSpPr>
        <p:spPr>
          <a:xfrm>
            <a:off x="4648200" y="1600203"/>
            <a:ext cx="4038600" cy="4525963"/>
          </a:xfrm>
        </p:spPr>
        <p:txBody>
          <a:bodyPr/>
          <a:lstStyle>
            <a:lvl1pPr>
              <a:buClr>
                <a:schemeClr val="bg2">
                  <a:lumMod val="25000"/>
                </a:schemeClr>
              </a:buClr>
              <a:buFont typeface="Wingdings" pitchFamily="2" charset="2"/>
              <a:buChar char="§"/>
              <a:defRPr sz="2100"/>
            </a:lvl1pPr>
            <a:lvl2pPr>
              <a:buClr>
                <a:schemeClr val="bg2">
                  <a:lumMod val="25000"/>
                </a:schemeClr>
              </a:buClr>
              <a:buFont typeface="DIN" pitchFamily="2" charset="0"/>
              <a:buChar cha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5" name="4 Marcador de fecha"/>
          <p:cNvSpPr>
            <a:spLocks noGrp="1"/>
          </p:cNvSpPr>
          <p:nvPr>
            <p:ph type="dt" sz="half" idx="10"/>
          </p:nvPr>
        </p:nvSpPr>
        <p:spPr>
          <a:xfrm>
            <a:off x="3981912" y="6453154"/>
            <a:ext cx="2133600" cy="365125"/>
          </a:xfrm>
          <a:prstGeom prst="rect">
            <a:avLst/>
          </a:prstGeom>
        </p:spPr>
        <p:txBody>
          <a:bodyPr/>
          <a:lstStyle/>
          <a:p>
            <a:fld id="{D867600C-C761-44E4-B264-4973CF3D8D94}" type="datetimeFigureOut">
              <a:rPr lang="en-US" smtClean="0"/>
              <a:pPr/>
              <a:t>11/7/2018</a:t>
            </a:fld>
            <a:endParaRPr lang="en-US"/>
          </a:p>
        </p:txBody>
      </p:sp>
      <p:sp>
        <p:nvSpPr>
          <p:cNvPr id="6" name="5 Marcador de pie de página"/>
          <p:cNvSpPr>
            <a:spLocks noGrp="1"/>
          </p:cNvSpPr>
          <p:nvPr>
            <p:ph type="ftr" sz="quarter" idx="11"/>
          </p:nvPr>
        </p:nvSpPr>
        <p:spPr>
          <a:xfrm>
            <a:off x="3124200" y="6444840"/>
            <a:ext cx="2895600" cy="365125"/>
          </a:xfrm>
          <a:prstGeom prst="rect">
            <a:avLst/>
          </a:prstGeom>
        </p:spPr>
        <p:txBody>
          <a:bodyPr/>
          <a:lstStyle/>
          <a:p>
            <a:endParaRPr lang="en-US"/>
          </a:p>
        </p:txBody>
      </p:sp>
      <p:sp>
        <p:nvSpPr>
          <p:cNvPr id="7" name="6 Marcador de número de diapositiva"/>
          <p:cNvSpPr>
            <a:spLocks noGrp="1"/>
          </p:cNvSpPr>
          <p:nvPr>
            <p:ph type="sldNum" sz="quarter" idx="12"/>
          </p:nvPr>
        </p:nvSpPr>
        <p:spPr/>
        <p:txBody>
          <a:bodyPr/>
          <a:lstStyle/>
          <a:p>
            <a:fld id="{F5379CBE-8167-455B-94BD-049BAEE94915}" type="slidenum">
              <a:rPr lang="en-US" smtClean="0"/>
              <a:pPr/>
              <a:t>‹Nº›</a:t>
            </a:fld>
            <a:endParaRPr lang="en-US"/>
          </a:p>
        </p:txBody>
      </p:sp>
    </p:spTree>
    <p:extLst>
      <p:ext uri="{BB962C8B-B14F-4D97-AF65-F5344CB8AC3E}">
        <p14:creationId xmlns:p14="http://schemas.microsoft.com/office/powerpoint/2010/main" val="37006149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sz="3200"/>
            </a:lvl1pPr>
          </a:lstStyle>
          <a:p>
            <a:r>
              <a:rPr lang="en-US" smtClean="0"/>
              <a:t>Click to edit Master title style</a:t>
            </a:r>
            <a:endParaRPr lang="es-CO" dirty="0"/>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5" name="4 Marcador de texto"/>
          <p:cNvSpPr>
            <a:spLocks noGrp="1"/>
          </p:cNvSpPr>
          <p:nvPr>
            <p:ph type="body" sz="quarter" idx="3"/>
          </p:nvPr>
        </p:nvSpPr>
        <p:spPr>
          <a:xfrm>
            <a:off x="4645028"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5 Marcador de contenido"/>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7" name="6 Marcador de fecha"/>
          <p:cNvSpPr>
            <a:spLocks noGrp="1"/>
          </p:cNvSpPr>
          <p:nvPr>
            <p:ph type="dt" sz="half" idx="10"/>
          </p:nvPr>
        </p:nvSpPr>
        <p:spPr>
          <a:xfrm>
            <a:off x="3981912" y="6453154"/>
            <a:ext cx="2133600" cy="365125"/>
          </a:xfrm>
          <a:prstGeom prst="rect">
            <a:avLst/>
          </a:prstGeom>
        </p:spPr>
        <p:txBody>
          <a:bodyPr/>
          <a:lstStyle/>
          <a:p>
            <a:fld id="{D867600C-C761-44E4-B264-4973CF3D8D94}" type="datetimeFigureOut">
              <a:rPr lang="en-US" smtClean="0"/>
              <a:pPr/>
              <a:t>11/7/2018</a:t>
            </a:fld>
            <a:endParaRPr lang="en-US"/>
          </a:p>
        </p:txBody>
      </p:sp>
      <p:sp>
        <p:nvSpPr>
          <p:cNvPr id="8" name="7 Marcador de pie de página"/>
          <p:cNvSpPr>
            <a:spLocks noGrp="1"/>
          </p:cNvSpPr>
          <p:nvPr>
            <p:ph type="ftr" sz="quarter" idx="11"/>
          </p:nvPr>
        </p:nvSpPr>
        <p:spPr>
          <a:xfrm>
            <a:off x="3124200" y="6444840"/>
            <a:ext cx="2895600" cy="365125"/>
          </a:xfrm>
          <a:prstGeom prst="rect">
            <a:avLst/>
          </a:prstGeom>
        </p:spPr>
        <p:txBody>
          <a:bodyPr/>
          <a:lstStyle/>
          <a:p>
            <a:endParaRPr lang="en-US"/>
          </a:p>
        </p:txBody>
      </p:sp>
      <p:sp>
        <p:nvSpPr>
          <p:cNvPr id="9" name="8 Marcador de número de diapositiva"/>
          <p:cNvSpPr>
            <a:spLocks noGrp="1"/>
          </p:cNvSpPr>
          <p:nvPr>
            <p:ph type="sldNum" sz="quarter" idx="12"/>
          </p:nvPr>
        </p:nvSpPr>
        <p:spPr/>
        <p:txBody>
          <a:bodyPr/>
          <a:lstStyle/>
          <a:p>
            <a:fld id="{F5379CBE-8167-455B-94BD-049BAEE94915}" type="slidenum">
              <a:rPr lang="en-US" smtClean="0"/>
              <a:pPr/>
              <a:t>‹Nº›</a:t>
            </a:fld>
            <a:endParaRPr lang="en-US"/>
          </a:p>
        </p:txBody>
      </p:sp>
    </p:spTree>
    <p:extLst>
      <p:ext uri="{BB962C8B-B14F-4D97-AF65-F5344CB8AC3E}">
        <p14:creationId xmlns:p14="http://schemas.microsoft.com/office/powerpoint/2010/main" val="28207846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lvl1pPr>
              <a:defRPr sz="3200">
                <a:solidFill>
                  <a:srgbClr val="00002E"/>
                </a:solidFill>
              </a:defRPr>
            </a:lvl1pPr>
          </a:lstStyle>
          <a:p>
            <a:r>
              <a:rPr lang="en-US" smtClean="0"/>
              <a:t>Click to edit Master title style</a:t>
            </a:r>
            <a:endParaRPr lang="es-CO" dirty="0"/>
          </a:p>
        </p:txBody>
      </p:sp>
      <p:sp>
        <p:nvSpPr>
          <p:cNvPr id="3" name="2 Marcador de fecha"/>
          <p:cNvSpPr>
            <a:spLocks noGrp="1"/>
          </p:cNvSpPr>
          <p:nvPr>
            <p:ph type="dt" sz="half" idx="10"/>
          </p:nvPr>
        </p:nvSpPr>
        <p:spPr>
          <a:xfrm>
            <a:off x="3981912" y="6453154"/>
            <a:ext cx="2133600" cy="365125"/>
          </a:xfrm>
          <a:prstGeom prst="rect">
            <a:avLst/>
          </a:prstGeom>
        </p:spPr>
        <p:txBody>
          <a:bodyPr/>
          <a:lstStyle/>
          <a:p>
            <a:fld id="{D867600C-C761-44E4-B264-4973CF3D8D94}" type="datetimeFigureOut">
              <a:rPr lang="en-US" smtClean="0"/>
              <a:pPr/>
              <a:t>11/7/2018</a:t>
            </a:fld>
            <a:endParaRPr lang="en-US"/>
          </a:p>
        </p:txBody>
      </p:sp>
      <p:sp>
        <p:nvSpPr>
          <p:cNvPr id="4" name="3 Marcador de pie de página"/>
          <p:cNvSpPr>
            <a:spLocks noGrp="1"/>
          </p:cNvSpPr>
          <p:nvPr>
            <p:ph type="ftr" sz="quarter" idx="11"/>
          </p:nvPr>
        </p:nvSpPr>
        <p:spPr>
          <a:xfrm>
            <a:off x="3124200" y="6444840"/>
            <a:ext cx="2895600" cy="365125"/>
          </a:xfrm>
          <a:prstGeom prst="rect">
            <a:avLst/>
          </a:prstGeom>
        </p:spPr>
        <p:txBody>
          <a:bodyPr/>
          <a:lstStyle/>
          <a:p>
            <a:endParaRPr lang="en-US"/>
          </a:p>
        </p:txBody>
      </p:sp>
      <p:sp>
        <p:nvSpPr>
          <p:cNvPr id="5" name="4 Marcador de número de diapositiva"/>
          <p:cNvSpPr>
            <a:spLocks noGrp="1"/>
          </p:cNvSpPr>
          <p:nvPr>
            <p:ph type="sldNum" sz="quarter" idx="12"/>
          </p:nvPr>
        </p:nvSpPr>
        <p:spPr/>
        <p:txBody>
          <a:bodyPr/>
          <a:lstStyle/>
          <a:p>
            <a:fld id="{F5379CBE-8167-455B-94BD-049BAEE94915}" type="slidenum">
              <a:rPr lang="en-US" smtClean="0"/>
              <a:pPr/>
              <a:t>‹Nº›</a:t>
            </a:fld>
            <a:endParaRPr lang="en-US"/>
          </a:p>
        </p:txBody>
      </p:sp>
    </p:spTree>
    <p:extLst>
      <p:ext uri="{BB962C8B-B14F-4D97-AF65-F5344CB8AC3E}">
        <p14:creationId xmlns:p14="http://schemas.microsoft.com/office/powerpoint/2010/main" val="985798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3981912" y="6453154"/>
            <a:ext cx="2133600" cy="365125"/>
          </a:xfrm>
          <a:prstGeom prst="rect">
            <a:avLst/>
          </a:prstGeom>
        </p:spPr>
        <p:txBody>
          <a:bodyPr/>
          <a:lstStyle/>
          <a:p>
            <a:fld id="{D867600C-C761-44E4-B264-4973CF3D8D94}" type="datetimeFigureOut">
              <a:rPr lang="en-US" smtClean="0"/>
              <a:pPr/>
              <a:t>11/7/2018</a:t>
            </a:fld>
            <a:endParaRPr lang="en-US"/>
          </a:p>
        </p:txBody>
      </p:sp>
      <p:sp>
        <p:nvSpPr>
          <p:cNvPr id="3" name="2 Marcador de pie de página"/>
          <p:cNvSpPr>
            <a:spLocks noGrp="1"/>
          </p:cNvSpPr>
          <p:nvPr>
            <p:ph type="ftr" sz="quarter" idx="11"/>
          </p:nvPr>
        </p:nvSpPr>
        <p:spPr>
          <a:xfrm>
            <a:off x="3124200" y="6444840"/>
            <a:ext cx="2895600" cy="365125"/>
          </a:xfrm>
          <a:prstGeom prst="rect">
            <a:avLst/>
          </a:prstGeom>
        </p:spPr>
        <p:txBody>
          <a:bodyPr/>
          <a:lstStyle/>
          <a:p>
            <a:endParaRPr lang="en-US" dirty="0"/>
          </a:p>
        </p:txBody>
      </p:sp>
      <p:sp>
        <p:nvSpPr>
          <p:cNvPr id="4" name="3 Marcador de número de diapositiva"/>
          <p:cNvSpPr>
            <a:spLocks noGrp="1"/>
          </p:cNvSpPr>
          <p:nvPr>
            <p:ph type="sldNum" sz="quarter" idx="12"/>
          </p:nvPr>
        </p:nvSpPr>
        <p:spPr/>
        <p:txBody>
          <a:bodyPr/>
          <a:lstStyle/>
          <a:p>
            <a:fld id="{F5379CBE-8167-455B-94BD-049BAEE94915}" type="slidenum">
              <a:rPr lang="en-US" smtClean="0"/>
              <a:pPr/>
              <a:t>‹Nº›</a:t>
            </a:fld>
            <a:endParaRPr lang="en-US"/>
          </a:p>
        </p:txBody>
      </p:sp>
    </p:spTree>
    <p:extLst>
      <p:ext uri="{BB962C8B-B14F-4D97-AF65-F5344CB8AC3E}">
        <p14:creationId xmlns:p14="http://schemas.microsoft.com/office/powerpoint/2010/main" val="13631711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1066800"/>
            <a:ext cx="3014971" cy="609600"/>
          </a:xfrm>
        </p:spPr>
        <p:txBody>
          <a:bodyPr anchor="ctr"/>
          <a:lstStyle>
            <a:lvl1pPr algn="l">
              <a:defRPr sz="1600" b="1"/>
            </a:lvl1pPr>
          </a:lstStyle>
          <a:p>
            <a:r>
              <a:rPr lang="en-US" smtClean="0"/>
              <a:t>Click to edit Master title style</a:t>
            </a:r>
            <a:endParaRPr lang="es-CO" dirty="0"/>
          </a:p>
        </p:txBody>
      </p:sp>
      <p:sp>
        <p:nvSpPr>
          <p:cNvPr id="3" name="2 Marcador de contenido"/>
          <p:cNvSpPr>
            <a:spLocks noGrp="1"/>
          </p:cNvSpPr>
          <p:nvPr>
            <p:ph idx="1"/>
          </p:nvPr>
        </p:nvSpPr>
        <p:spPr>
          <a:xfrm>
            <a:off x="3575050" y="1066800"/>
            <a:ext cx="5111750" cy="505936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4" name="3 Marcador de texto"/>
          <p:cNvSpPr>
            <a:spLocks noGrp="1"/>
          </p:cNvSpPr>
          <p:nvPr>
            <p:ph type="body" sz="half" idx="2"/>
          </p:nvPr>
        </p:nvSpPr>
        <p:spPr>
          <a:xfrm>
            <a:off x="457202" y="1753774"/>
            <a:ext cx="3008313" cy="4372392"/>
          </a:xfrm>
        </p:spPr>
        <p:txBody>
          <a:bodyPr>
            <a:normAutofit/>
          </a:bodyPr>
          <a:lstStyle>
            <a:lvl1pPr marL="0" indent="0">
              <a:buNone/>
              <a:defRPr sz="16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4 Marcador de fecha"/>
          <p:cNvSpPr>
            <a:spLocks noGrp="1"/>
          </p:cNvSpPr>
          <p:nvPr>
            <p:ph type="dt" sz="half" idx="10"/>
          </p:nvPr>
        </p:nvSpPr>
        <p:spPr>
          <a:xfrm>
            <a:off x="3981912" y="6453154"/>
            <a:ext cx="2133600" cy="365125"/>
          </a:xfrm>
          <a:prstGeom prst="rect">
            <a:avLst/>
          </a:prstGeom>
        </p:spPr>
        <p:txBody>
          <a:bodyPr/>
          <a:lstStyle/>
          <a:p>
            <a:fld id="{D867600C-C761-44E4-B264-4973CF3D8D94}" type="datetimeFigureOut">
              <a:rPr lang="en-US" smtClean="0"/>
              <a:pPr/>
              <a:t>11/7/2018</a:t>
            </a:fld>
            <a:endParaRPr lang="en-US"/>
          </a:p>
        </p:txBody>
      </p:sp>
      <p:sp>
        <p:nvSpPr>
          <p:cNvPr id="6" name="5 Marcador de pie de página"/>
          <p:cNvSpPr>
            <a:spLocks noGrp="1"/>
          </p:cNvSpPr>
          <p:nvPr>
            <p:ph type="ftr" sz="quarter" idx="11"/>
          </p:nvPr>
        </p:nvSpPr>
        <p:spPr>
          <a:xfrm>
            <a:off x="3124200" y="6444840"/>
            <a:ext cx="2895600" cy="365125"/>
          </a:xfrm>
          <a:prstGeom prst="rect">
            <a:avLst/>
          </a:prstGeom>
        </p:spPr>
        <p:txBody>
          <a:bodyPr/>
          <a:lstStyle/>
          <a:p>
            <a:endParaRPr lang="en-US"/>
          </a:p>
        </p:txBody>
      </p:sp>
      <p:sp>
        <p:nvSpPr>
          <p:cNvPr id="7" name="6 Marcador de número de diapositiva"/>
          <p:cNvSpPr>
            <a:spLocks noGrp="1"/>
          </p:cNvSpPr>
          <p:nvPr>
            <p:ph type="sldNum" sz="quarter" idx="12"/>
          </p:nvPr>
        </p:nvSpPr>
        <p:spPr>
          <a:xfrm>
            <a:off x="152400" y="6492878"/>
            <a:ext cx="415650" cy="365125"/>
          </a:xfrm>
        </p:spPr>
        <p:txBody>
          <a:bodyPr/>
          <a:lstStyle/>
          <a:p>
            <a:fld id="{F5379CBE-8167-455B-94BD-049BAEE94915}" type="slidenum">
              <a:rPr lang="en-US" smtClean="0"/>
              <a:pPr/>
              <a:t>‹Nº›</a:t>
            </a:fld>
            <a:endParaRPr lang="en-US"/>
          </a:p>
        </p:txBody>
      </p:sp>
    </p:spTree>
    <p:extLst>
      <p:ext uri="{BB962C8B-B14F-4D97-AF65-F5344CB8AC3E}">
        <p14:creationId xmlns:p14="http://schemas.microsoft.com/office/powerpoint/2010/main" val="3711081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9"/>
          </a:xfrm>
        </p:spPr>
        <p:txBody>
          <a:bodyPr anchor="b"/>
          <a:lstStyle>
            <a:lvl1pPr algn="l">
              <a:defRPr sz="1500" b="1"/>
            </a:lvl1pPr>
          </a:lstStyle>
          <a:p>
            <a:r>
              <a:rPr lang="en-US" smtClean="0"/>
              <a:t>Click to edit Master title style</a:t>
            </a:r>
            <a:endParaRPr lang="es-CO" dirty="0"/>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s-CO" dirty="0"/>
          </a:p>
        </p:txBody>
      </p:sp>
      <p:sp>
        <p:nvSpPr>
          <p:cNvPr id="4" name="3 Marcador de texto"/>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4 Marcador de fecha"/>
          <p:cNvSpPr>
            <a:spLocks noGrp="1"/>
          </p:cNvSpPr>
          <p:nvPr>
            <p:ph type="dt" sz="half" idx="10"/>
          </p:nvPr>
        </p:nvSpPr>
        <p:spPr>
          <a:xfrm>
            <a:off x="3981912" y="6453154"/>
            <a:ext cx="2133600" cy="365125"/>
          </a:xfrm>
          <a:prstGeom prst="rect">
            <a:avLst/>
          </a:prstGeom>
        </p:spPr>
        <p:txBody>
          <a:bodyPr/>
          <a:lstStyle/>
          <a:p>
            <a:fld id="{D867600C-C761-44E4-B264-4973CF3D8D94}" type="datetimeFigureOut">
              <a:rPr lang="en-US" smtClean="0"/>
              <a:pPr/>
              <a:t>11/7/2018</a:t>
            </a:fld>
            <a:endParaRPr lang="en-US"/>
          </a:p>
        </p:txBody>
      </p:sp>
      <p:sp>
        <p:nvSpPr>
          <p:cNvPr id="6" name="5 Marcador de pie de página"/>
          <p:cNvSpPr>
            <a:spLocks noGrp="1"/>
          </p:cNvSpPr>
          <p:nvPr>
            <p:ph type="ftr" sz="quarter" idx="11"/>
          </p:nvPr>
        </p:nvSpPr>
        <p:spPr>
          <a:xfrm>
            <a:off x="3124200" y="6444840"/>
            <a:ext cx="2895600" cy="365125"/>
          </a:xfrm>
          <a:prstGeom prst="rect">
            <a:avLst/>
          </a:prstGeom>
        </p:spPr>
        <p:txBody>
          <a:bodyPr/>
          <a:lstStyle/>
          <a:p>
            <a:endParaRPr lang="en-US"/>
          </a:p>
        </p:txBody>
      </p:sp>
      <p:sp>
        <p:nvSpPr>
          <p:cNvPr id="7" name="6 Marcador de número de diapositiva"/>
          <p:cNvSpPr>
            <a:spLocks noGrp="1"/>
          </p:cNvSpPr>
          <p:nvPr>
            <p:ph type="sldNum" sz="quarter" idx="12"/>
          </p:nvPr>
        </p:nvSpPr>
        <p:spPr/>
        <p:txBody>
          <a:bodyPr/>
          <a:lstStyle/>
          <a:p>
            <a:fld id="{F5379CBE-8167-455B-94BD-049BAEE94915}" type="slidenum">
              <a:rPr lang="en-US" smtClean="0"/>
              <a:pPr/>
              <a:t>‹Nº›</a:t>
            </a:fld>
            <a:endParaRPr lang="en-US"/>
          </a:p>
        </p:txBody>
      </p:sp>
    </p:spTree>
    <p:extLst>
      <p:ext uri="{BB962C8B-B14F-4D97-AF65-F5344CB8AC3E}">
        <p14:creationId xmlns:p14="http://schemas.microsoft.com/office/powerpoint/2010/main" val="57706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3 Rectángulo"/>
          <p:cNvSpPr/>
          <p:nvPr/>
        </p:nvSpPr>
        <p:spPr>
          <a:xfrm rot="10800000">
            <a:off x="0" y="2"/>
            <a:ext cx="9144000" cy="6430297"/>
          </a:xfrm>
          <a:prstGeom prst="rect">
            <a:avLst/>
          </a:prstGeom>
          <a:solidFill>
            <a:schemeClr val="bg1"/>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CO" sz="1350" dirty="0">
              <a:solidFill>
                <a:schemeClr val="tx2">
                  <a:lumMod val="75000"/>
                </a:schemeClr>
              </a:solidFill>
              <a:latin typeface="DIN" pitchFamily="2" charset="0"/>
            </a:endParaRPr>
          </a:p>
        </p:txBody>
      </p:sp>
      <p:sp>
        <p:nvSpPr>
          <p:cNvPr id="2" name="1 Marcador de título"/>
          <p:cNvSpPr>
            <a:spLocks noGrp="1"/>
          </p:cNvSpPr>
          <p:nvPr>
            <p:ph type="title"/>
          </p:nvPr>
        </p:nvSpPr>
        <p:spPr>
          <a:xfrm>
            <a:off x="1125750" y="46037"/>
            <a:ext cx="7942049" cy="869118"/>
          </a:xfrm>
          <a:prstGeom prst="rect">
            <a:avLst/>
          </a:prstGeom>
        </p:spPr>
        <p:txBody>
          <a:bodyPr vert="horz" lIns="91440" tIns="45720" rIns="91440" bIns="45720" rtlCol="0" anchor="ctr">
            <a:noAutofit/>
          </a:bodyPr>
          <a:lstStyle/>
          <a:p>
            <a:r>
              <a:rPr lang="es-ES" dirty="0" smtClean="0"/>
              <a:t>Haga </a:t>
            </a:r>
            <a:r>
              <a:rPr lang="es-ES" noProof="0" dirty="0" smtClean="0"/>
              <a:t>clic</a:t>
            </a:r>
            <a:r>
              <a:rPr lang="es-ES" dirty="0" smtClean="0"/>
              <a:t> para modificar el estilo de título del patrón</a:t>
            </a:r>
            <a:endParaRPr lang="es-CO" dirty="0"/>
          </a:p>
        </p:txBody>
      </p:sp>
      <p:pic>
        <p:nvPicPr>
          <p:cNvPr id="21" name="Picture 20"/>
          <p:cNvPicPr/>
          <p:nvPr/>
        </p:nvPicPr>
        <p:blipFill>
          <a:blip r:embed="rId14">
            <a:extLst>
              <a:ext uri="{28A0092B-C50C-407E-A947-70E740481C1C}">
                <a14:useLocalDpi xmlns:a14="http://schemas.microsoft.com/office/drawing/2010/main" val="0"/>
              </a:ext>
            </a:extLst>
          </a:blip>
          <a:stretch>
            <a:fillRect/>
          </a:stretch>
        </p:blipFill>
        <p:spPr>
          <a:xfrm>
            <a:off x="0" y="2"/>
            <a:ext cx="1254776" cy="1067727"/>
          </a:xfrm>
          <a:prstGeom prst="rect">
            <a:avLst/>
          </a:prstGeom>
          <a:ln>
            <a:noFill/>
          </a:ln>
        </p:spPr>
      </p:pic>
      <p:sp>
        <p:nvSpPr>
          <p:cNvPr id="3" name="2 Marcador de texto"/>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6" name="5 Marcador de número de diapositiva"/>
          <p:cNvSpPr>
            <a:spLocks noGrp="1"/>
          </p:cNvSpPr>
          <p:nvPr>
            <p:ph type="sldNum" sz="quarter" idx="4"/>
          </p:nvPr>
        </p:nvSpPr>
        <p:spPr>
          <a:xfrm>
            <a:off x="8382000" y="6476335"/>
            <a:ext cx="684465" cy="365125"/>
          </a:xfrm>
          <a:prstGeom prst="rect">
            <a:avLst/>
          </a:prstGeom>
        </p:spPr>
        <p:txBody>
          <a:bodyPr vert="horz" lIns="91440" tIns="45720" rIns="91440" bIns="45720" rtlCol="0" anchor="ctr"/>
          <a:lstStyle>
            <a:lvl1pPr algn="r">
              <a:defRPr sz="1400" b="1">
                <a:solidFill>
                  <a:srgbClr val="00002E"/>
                </a:solidFill>
                <a:latin typeface="Times New Roman" panose="02020603050405020304" pitchFamily="18" charset="0"/>
                <a:cs typeface="Times New Roman" panose="02020603050405020304" pitchFamily="18" charset="0"/>
              </a:defRPr>
            </a:lvl1pPr>
          </a:lstStyle>
          <a:p>
            <a:fld id="{F5379CBE-8167-455B-94BD-049BAEE94915}" type="slidenum">
              <a:rPr lang="en-US" smtClean="0"/>
              <a:pPr/>
              <a:t>‹Nº›</a:t>
            </a:fld>
            <a:endParaRPr lang="en-US"/>
          </a:p>
        </p:txBody>
      </p:sp>
      <p:grpSp>
        <p:nvGrpSpPr>
          <p:cNvPr id="8" name="Group 16"/>
          <p:cNvGrpSpPr/>
          <p:nvPr/>
        </p:nvGrpSpPr>
        <p:grpSpPr>
          <a:xfrm>
            <a:off x="0" y="1037389"/>
            <a:ext cx="9144000" cy="258680"/>
            <a:chOff x="872127" y="681072"/>
            <a:chExt cx="8195673" cy="310699"/>
          </a:xfrm>
        </p:grpSpPr>
        <p:sp>
          <p:nvSpPr>
            <p:cNvPr id="16" name="Rectangle 15"/>
            <p:cNvSpPr/>
            <p:nvPr userDrawn="1"/>
          </p:nvSpPr>
          <p:spPr>
            <a:xfrm>
              <a:off x="872127" y="681072"/>
              <a:ext cx="8195673" cy="310699"/>
            </a:xfrm>
            <a:prstGeom prst="rect">
              <a:avLst/>
            </a:prstGeom>
            <a:solidFill>
              <a:srgbClr val="00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882464" y="811589"/>
              <a:ext cx="8174075" cy="30761"/>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4014865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ctr" defTabSz="685800" rtl="0" eaLnBrk="1" latinLnBrk="0" hangingPunct="1">
        <a:spcBef>
          <a:spcPct val="0"/>
        </a:spcBef>
        <a:buNone/>
        <a:defRPr sz="2850" b="1" kern="1200" cap="none" spc="0" baseline="0">
          <a:ln w="6600">
            <a:solidFill>
              <a:schemeClr val="bg2">
                <a:lumMod val="50000"/>
              </a:schemeClr>
            </a:solidFill>
            <a:prstDash val="solid"/>
          </a:ln>
          <a:solidFill>
            <a:srgbClr val="00002E"/>
          </a:solidFill>
          <a:effectLst>
            <a:outerShdw dist="38100" dir="2700000" algn="tl" rotWithShape="0">
              <a:schemeClr val="bg2">
                <a:lumMod val="50000"/>
              </a:schemeClr>
            </a:outerShdw>
          </a:effectLst>
          <a:latin typeface="Arial Black" panose="020B0A04020102020204" pitchFamily="34" charset="0"/>
          <a:ea typeface="+mj-ea"/>
          <a:cs typeface="Arial" pitchFamily="34" charset="0"/>
        </a:defRPr>
      </a:lvl1pPr>
    </p:titleStyle>
    <p:bodyStyle>
      <a:lvl1pPr marL="257175" indent="-257175" algn="l" defTabSz="685800" rtl="0" eaLnBrk="1" latinLnBrk="0" hangingPunct="1">
        <a:spcBef>
          <a:spcPct val="20000"/>
        </a:spcBef>
        <a:buClr>
          <a:schemeClr val="bg2">
            <a:lumMod val="25000"/>
          </a:schemeClr>
        </a:buClr>
        <a:buFont typeface="Arial" pitchFamily="34" charset="0"/>
        <a:buChar char="•"/>
        <a:defRPr sz="2400" kern="1200">
          <a:solidFill>
            <a:schemeClr val="tx2">
              <a:lumMod val="50000"/>
            </a:schemeClr>
          </a:solidFill>
          <a:latin typeface="Times New Roman" panose="02020603050405020304" pitchFamily="18" charset="0"/>
          <a:ea typeface="+mn-ea"/>
          <a:cs typeface="Times New Roman" panose="02020603050405020304" pitchFamily="18" charset="0"/>
        </a:defRPr>
      </a:lvl1pPr>
      <a:lvl2pPr marL="557213" indent="-214313" algn="l" defTabSz="685800" rtl="0" eaLnBrk="1" latinLnBrk="0" hangingPunct="1">
        <a:spcBef>
          <a:spcPct val="20000"/>
        </a:spcBef>
        <a:buClr>
          <a:schemeClr val="bg2">
            <a:lumMod val="25000"/>
          </a:schemeClr>
        </a:buClr>
        <a:buFont typeface="DIN" pitchFamily="2" charset="0"/>
        <a:buChar char="–"/>
        <a:defRPr sz="2100" kern="1200">
          <a:solidFill>
            <a:srgbClr val="A9A684"/>
          </a:solidFill>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spcBef>
          <a:spcPct val="20000"/>
        </a:spcBef>
        <a:buClr>
          <a:schemeClr val="bg2">
            <a:lumMod val="25000"/>
          </a:schemeClr>
        </a:buClr>
        <a:buFont typeface="DIN" pitchFamily="2" charset="0"/>
        <a:buChar char="»"/>
        <a:defRPr sz="1800" kern="1200">
          <a:solidFill>
            <a:srgbClr val="A9A684"/>
          </a:solidFill>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spcBef>
          <a:spcPct val="20000"/>
        </a:spcBef>
        <a:buClr>
          <a:schemeClr val="bg2">
            <a:lumMod val="25000"/>
          </a:schemeClr>
        </a:buClr>
        <a:buFont typeface="Wingdings" pitchFamily="2" charset="2"/>
        <a:buChar char="Ø"/>
        <a:defRPr sz="1500" kern="1200">
          <a:solidFill>
            <a:srgbClr val="A9A684"/>
          </a:solidFill>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spcBef>
          <a:spcPct val="20000"/>
        </a:spcBef>
        <a:buFont typeface="Arial" pitchFamily="34" charset="0"/>
        <a:buChar char="»"/>
        <a:defRPr sz="1500" kern="1200">
          <a:solidFill>
            <a:srgbClr val="A9A684"/>
          </a:solidFill>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a:ln>
            <a:noFill/>
          </a:ln>
        </p:spPr>
        <p:txBody>
          <a:bodyPr>
            <a:noAutofit/>
          </a:bodyPr>
          <a:lstStyle/>
          <a:p>
            <a:r>
              <a:rPr lang="en-US" sz="3200" dirty="0">
                <a:ln w="6600">
                  <a:noFill/>
                  <a:prstDash val="solid"/>
                </a:ln>
                <a:effectLst/>
                <a:latin typeface="Times New Roman" panose="02020603050405020304" pitchFamily="18" charset="0"/>
                <a:cs typeface="Times New Roman" panose="02020603050405020304" pitchFamily="18" charset="0"/>
              </a:rPr>
              <a:t/>
            </a:r>
            <a:br>
              <a:rPr lang="en-US" sz="3200" dirty="0">
                <a:ln w="6600">
                  <a:noFill/>
                  <a:prstDash val="solid"/>
                </a:ln>
                <a:effectLst/>
                <a:latin typeface="Times New Roman" panose="02020603050405020304" pitchFamily="18" charset="0"/>
                <a:cs typeface="Times New Roman" panose="02020603050405020304" pitchFamily="18" charset="0"/>
              </a:rPr>
            </a:br>
            <a:r>
              <a:rPr lang="en-US" sz="3200" dirty="0" smtClean="0">
                <a:ln w="6600">
                  <a:noFill/>
                  <a:prstDash val="solid"/>
                </a:ln>
                <a:effectLst/>
                <a:latin typeface="Times New Roman" panose="02020603050405020304" pitchFamily="18" charset="0"/>
                <a:cs typeface="Times New Roman" panose="02020603050405020304" pitchFamily="18" charset="0"/>
              </a:rPr>
              <a:t>A </a:t>
            </a:r>
            <a:r>
              <a:rPr lang="en-US" sz="3200" dirty="0">
                <a:ln w="6600">
                  <a:noFill/>
                  <a:prstDash val="solid"/>
                </a:ln>
                <a:effectLst/>
                <a:latin typeface="Times New Roman" panose="02020603050405020304" pitchFamily="18" charset="0"/>
                <a:cs typeface="Times New Roman" panose="02020603050405020304" pitchFamily="18" charset="0"/>
              </a:rPr>
              <a:t>proactive process to identify the opportunities that will bring the highest </a:t>
            </a:r>
            <a:r>
              <a:rPr lang="en-US" sz="3200" dirty="0" smtClean="0">
                <a:ln w="6600">
                  <a:noFill/>
                  <a:prstDash val="solid"/>
                </a:ln>
                <a:effectLst/>
                <a:latin typeface="Times New Roman" panose="02020603050405020304" pitchFamily="18" charset="0"/>
                <a:cs typeface="Times New Roman" panose="02020603050405020304" pitchFamily="18" charset="0"/>
              </a:rPr>
              <a:t>return</a:t>
            </a:r>
            <a:r>
              <a:rPr lang="en-US" sz="3200" dirty="0">
                <a:ln w="6600">
                  <a:noFill/>
                  <a:prstDash val="solid"/>
                </a:ln>
                <a:effectLst/>
                <a:latin typeface="Times New Roman" panose="02020603050405020304" pitchFamily="18" charset="0"/>
                <a:cs typeface="Times New Roman" panose="02020603050405020304" pitchFamily="18" charset="0"/>
              </a:rPr>
              <a:t/>
            </a:r>
            <a:br>
              <a:rPr lang="en-US" sz="3200" dirty="0">
                <a:ln w="6600">
                  <a:noFill/>
                  <a:prstDash val="solid"/>
                </a:ln>
                <a:effectLst/>
                <a:latin typeface="Times New Roman" panose="02020603050405020304" pitchFamily="18" charset="0"/>
                <a:cs typeface="Times New Roman" panose="02020603050405020304" pitchFamily="18" charset="0"/>
              </a:rPr>
            </a:br>
            <a:endParaRPr lang="en-US" sz="3200" dirty="0">
              <a:ln w="6600">
                <a:noFill/>
                <a:prstDash val="solid"/>
              </a:ln>
              <a:effectLst/>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447800" y="3276600"/>
            <a:ext cx="6400800" cy="1752600"/>
          </a:xfrm>
        </p:spPr>
        <p:txBody>
          <a:bodyPr>
            <a:normAutofit fontScale="62500" lnSpcReduction="20000"/>
          </a:bodyPr>
          <a:lstStyle/>
          <a:p>
            <a:r>
              <a:rPr lang="en-US" sz="4400" dirty="0" smtClean="0">
                <a:solidFill>
                  <a:srgbClr val="00002E"/>
                </a:solidFill>
              </a:rPr>
              <a:t>By </a:t>
            </a:r>
          </a:p>
          <a:p>
            <a:r>
              <a:rPr lang="en-US" sz="4400" dirty="0" smtClean="0">
                <a:solidFill>
                  <a:srgbClr val="00002E"/>
                </a:solidFill>
              </a:rPr>
              <a:t>Bravo Consulting Group</a:t>
            </a:r>
          </a:p>
          <a:p>
            <a:r>
              <a:rPr lang="en-US" sz="4400" dirty="0" smtClean="0">
                <a:solidFill>
                  <a:srgbClr val="00002E"/>
                </a:solidFill>
              </a:rPr>
              <a:t>For</a:t>
            </a:r>
          </a:p>
          <a:p>
            <a:r>
              <a:rPr lang="en-US" sz="4400" dirty="0" smtClean="0">
                <a:solidFill>
                  <a:srgbClr val="00002E"/>
                </a:solidFill>
              </a:rPr>
              <a:t>My Client</a:t>
            </a:r>
            <a:endParaRPr lang="en-US" sz="4400" dirty="0">
              <a:solidFill>
                <a:srgbClr val="00002E"/>
              </a:solidFill>
            </a:endParaRPr>
          </a:p>
        </p:txBody>
      </p:sp>
      <p:sp>
        <p:nvSpPr>
          <p:cNvPr id="4" name="Title 1"/>
          <p:cNvSpPr txBox="1">
            <a:spLocks/>
          </p:cNvSpPr>
          <p:nvPr/>
        </p:nvSpPr>
        <p:spPr>
          <a:xfrm>
            <a:off x="1447800" y="76200"/>
            <a:ext cx="6858000" cy="689372"/>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3800" kern="1200" cap="all" baseline="0">
                <a:solidFill>
                  <a:schemeClr val="bg1"/>
                </a:solidFill>
                <a:latin typeface="DIN" pitchFamily="2" charset="0"/>
                <a:ea typeface="+mj-ea"/>
                <a:cs typeface="Arial" pitchFamily="34" charset="0"/>
              </a:defRPr>
            </a:lvl1pPr>
          </a:lstStyle>
          <a:p>
            <a:r>
              <a:rPr lang="en-US" sz="3200" b="1" cap="none" dirty="0" smtClean="0">
                <a:ln w="6600">
                  <a:solidFill>
                    <a:schemeClr val="bg2">
                      <a:lumMod val="50000"/>
                    </a:schemeClr>
                  </a:solidFill>
                  <a:prstDash val="solid"/>
                </a:ln>
                <a:solidFill>
                  <a:srgbClr val="00002E"/>
                </a:solidFill>
                <a:effectLst>
                  <a:outerShdw dist="38100" dir="2700000" algn="tl" rotWithShape="0">
                    <a:schemeClr val="bg2">
                      <a:lumMod val="50000"/>
                    </a:schemeClr>
                  </a:outerShdw>
                </a:effectLst>
                <a:latin typeface="Arial Black" panose="020B0A04020102020204" pitchFamily="34" charset="0"/>
              </a:rPr>
              <a:t>Network Planning</a:t>
            </a:r>
            <a:endParaRPr lang="en-US" sz="3200" b="1" cap="none" dirty="0">
              <a:ln w="6600">
                <a:solidFill>
                  <a:schemeClr val="bg2">
                    <a:lumMod val="50000"/>
                  </a:schemeClr>
                </a:solidFill>
                <a:prstDash val="solid"/>
              </a:ln>
              <a:solidFill>
                <a:srgbClr val="00002E"/>
              </a:solidFill>
              <a:effectLst>
                <a:outerShdw dist="38100" dir="2700000" algn="tl" rotWithShape="0">
                  <a:schemeClr val="bg2">
                    <a:lumMod val="50000"/>
                  </a:schemeClr>
                </a:outerShdw>
              </a:effectLst>
              <a:latin typeface="Arial Black" panose="020B0A04020102020204" pitchFamily="34" charset="0"/>
            </a:endParaRPr>
          </a:p>
        </p:txBody>
      </p:sp>
    </p:spTree>
    <p:extLst>
      <p:ext uri="{BB962C8B-B14F-4D97-AF65-F5344CB8AC3E}">
        <p14:creationId xmlns:p14="http://schemas.microsoft.com/office/powerpoint/2010/main" val="21304858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Census Data</a:t>
            </a:r>
            <a:endParaRPr lang="en-US" sz="3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905000"/>
            <a:ext cx="892486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1371600"/>
            <a:ext cx="5715000" cy="461665"/>
          </a:xfrm>
          <a:prstGeom prst="rect">
            <a:avLst/>
          </a:prstGeom>
          <a:noFill/>
        </p:spPr>
        <p:txBody>
          <a:bodyPr wrap="square" rtlCol="0">
            <a:spAutoFit/>
          </a:bodyPr>
          <a:lstStyle/>
          <a:p>
            <a:r>
              <a:rPr lang="en-US" sz="2400" dirty="0">
                <a:solidFill>
                  <a:srgbClr val="00002E"/>
                </a:solidFill>
                <a:latin typeface="Times New Roman" panose="02020603050405020304" pitchFamily="18" charset="0"/>
                <a:cs typeface="Times New Roman" panose="02020603050405020304" pitchFamily="18" charset="0"/>
              </a:rPr>
              <a:t>Population, Households, </a:t>
            </a:r>
            <a:r>
              <a:rPr lang="en-US" sz="2400" dirty="0" smtClean="0">
                <a:solidFill>
                  <a:srgbClr val="00002E"/>
                </a:solidFill>
                <a:latin typeface="Times New Roman" panose="02020603050405020304" pitchFamily="18" charset="0"/>
                <a:cs typeface="Times New Roman" panose="02020603050405020304" pitchFamily="18" charset="0"/>
              </a:rPr>
              <a:t>income -</a:t>
            </a:r>
            <a:r>
              <a:rPr lang="en-US" sz="2400" dirty="0" smtClean="0">
                <a:solidFill>
                  <a:srgbClr val="00002E"/>
                </a:solidFill>
                <a:latin typeface="Times New Roman" panose="02020603050405020304" pitchFamily="18" charset="0"/>
                <a:cs typeface="Times New Roman" panose="02020603050405020304" pitchFamily="18" charset="0"/>
                <a:sym typeface="Wingdings" panose="05000000000000000000" pitchFamily="2" charset="2"/>
              </a:rPr>
              <a:t> Autos</a:t>
            </a:r>
            <a:endParaRPr lang="en-US" sz="2400" dirty="0">
              <a:solidFill>
                <a:srgbClr val="00002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46262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858000" cy="715963"/>
          </a:xfrm>
        </p:spPr>
        <p:txBody>
          <a:bodyPr/>
          <a:lstStyle/>
          <a:p>
            <a:r>
              <a:rPr lang="en-US" dirty="0" smtClean="0"/>
              <a:t>Traffic counts of all Streets in the market</a:t>
            </a:r>
            <a:endParaRPr lang="en-U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296890" cy="495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228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359" y="93509"/>
            <a:ext cx="8305800" cy="715963"/>
          </a:xfrm>
        </p:spPr>
        <p:txBody>
          <a:bodyPr/>
          <a:lstStyle/>
          <a:p>
            <a:r>
              <a:rPr lang="en-US" b="1" dirty="0" smtClean="0"/>
              <a:t>BCG model creation Process</a:t>
            </a:r>
            <a:endParaRPr lang="en-US" b="1" dirty="0"/>
          </a:p>
        </p:txBody>
      </p:sp>
      <p:sp>
        <p:nvSpPr>
          <p:cNvPr id="4" name="Freeform 12"/>
          <p:cNvSpPr>
            <a:spLocks/>
          </p:cNvSpPr>
          <p:nvPr/>
        </p:nvSpPr>
        <p:spPr bwMode="auto">
          <a:xfrm>
            <a:off x="5261411" y="1752600"/>
            <a:ext cx="2898597" cy="2057889"/>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chemeClr val="bg2">
              <a:lumMod val="75000"/>
            </a:schemeClr>
          </a:solidFill>
          <a:ln w="28575">
            <a:solidFill>
              <a:schemeClr val="tx1"/>
            </a:solidFill>
            <a:prstDash val="solid"/>
            <a:round/>
            <a:headEnd/>
            <a:tailEnd/>
          </a:ln>
        </p:spPr>
        <p:txBody>
          <a:bodyPr lIns="360000" anchor="ct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Calibrates</a:t>
            </a:r>
            <a:endParaRPr lang="en-US" sz="2400" b="1" dirty="0">
              <a:solidFill>
                <a:srgbClr val="00002E"/>
              </a:solidFill>
              <a:latin typeface="Times New Roman" panose="02020603050405020304" pitchFamily="18" charset="0"/>
              <a:cs typeface="Times New Roman" panose="02020603050405020304" pitchFamily="18" charset="0"/>
            </a:endParaRPr>
          </a:p>
          <a:p>
            <a:pPr algn="ctr">
              <a:defRPr/>
            </a:pPr>
            <a:r>
              <a:rPr lang="en-US" sz="2400" b="1" dirty="0">
                <a:solidFill>
                  <a:srgbClr val="00002E"/>
                </a:solidFill>
                <a:latin typeface="Times New Roman" panose="02020603050405020304" pitchFamily="18" charset="0"/>
                <a:cs typeface="Times New Roman" panose="02020603050405020304" pitchFamily="18" charset="0"/>
              </a:rPr>
              <a:t>Consumer</a:t>
            </a:r>
          </a:p>
          <a:p>
            <a:pPr algn="ctr">
              <a:defRPr/>
            </a:pPr>
            <a:r>
              <a:rPr lang="en-US" sz="2400" b="1" dirty="0">
                <a:solidFill>
                  <a:srgbClr val="00002E"/>
                </a:solidFill>
                <a:latin typeface="Times New Roman" panose="02020603050405020304" pitchFamily="18" charset="0"/>
                <a:cs typeface="Times New Roman" panose="02020603050405020304" pitchFamily="18" charset="0"/>
              </a:rPr>
              <a:t>Behavior</a:t>
            </a:r>
            <a:endParaRPr lang="en-GB" sz="2400" b="1" dirty="0">
              <a:solidFill>
                <a:srgbClr val="00002E"/>
              </a:solidFill>
              <a:latin typeface="Times New Roman" panose="02020603050405020304" pitchFamily="18" charset="0"/>
              <a:cs typeface="Times New Roman" panose="02020603050405020304" pitchFamily="18" charset="0"/>
            </a:endParaRPr>
          </a:p>
        </p:txBody>
      </p:sp>
      <p:sp>
        <p:nvSpPr>
          <p:cNvPr id="5" name="Freeform 13"/>
          <p:cNvSpPr>
            <a:spLocks/>
          </p:cNvSpPr>
          <p:nvPr/>
        </p:nvSpPr>
        <p:spPr bwMode="auto">
          <a:xfrm>
            <a:off x="5758998" y="3400840"/>
            <a:ext cx="2411027" cy="2443593"/>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bg2">
              <a:lumMod val="10000"/>
            </a:schemeClr>
          </a:solidFill>
          <a:ln w="28575">
            <a:solidFill>
              <a:schemeClr val="tx1"/>
            </a:solidFill>
            <a:prstDash val="solid"/>
            <a:round/>
            <a:headEnd/>
            <a:tailEnd/>
          </a:ln>
        </p:spPr>
        <p:txBody>
          <a:bodyPr lIns="324000" tIns="288000" anchor="ctr"/>
          <a:lstStyle/>
          <a:p>
            <a:pPr algn="ctr">
              <a:defRPr/>
            </a:pPr>
            <a:r>
              <a:rPr lang="en-US"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rPr>
              <a:t>Quantifies</a:t>
            </a:r>
            <a:endParaRPr lang="en-US"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endParaRPr>
          </a:p>
          <a:p>
            <a:pPr algn="ctr">
              <a:defRPr/>
            </a:pPr>
            <a:r>
              <a:rPr lang="en-US"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rPr>
              <a:t>Operations</a:t>
            </a:r>
            <a:endParaRPr lang="en-GB"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endParaRPr>
          </a:p>
        </p:txBody>
      </p:sp>
      <p:sp>
        <p:nvSpPr>
          <p:cNvPr id="6" name="Freeform 10"/>
          <p:cNvSpPr>
            <a:spLocks/>
          </p:cNvSpPr>
          <p:nvPr/>
        </p:nvSpPr>
        <p:spPr bwMode="auto">
          <a:xfrm>
            <a:off x="914400" y="1758108"/>
            <a:ext cx="2419502" cy="2455266"/>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chemeClr val="bg2"/>
          </a:solidFill>
          <a:ln w="28575">
            <a:solidFill>
              <a:schemeClr val="tx1"/>
            </a:solidFill>
            <a:prstDash val="solid"/>
            <a:round/>
            <a:headEnd/>
            <a:tailEnd/>
          </a:ln>
        </p:spPr>
        <p:txBody>
          <a:bodyPr bIns="360000" anchor="ctr"/>
          <a:lstStyle/>
          <a:p>
            <a:pPr algn="ctr" eaLnBrk="1" hangingPunct="1">
              <a:defRPr/>
            </a:pPr>
            <a:r>
              <a:rPr lang="en-US" sz="2400" b="1" dirty="0" smtClean="0">
                <a:solidFill>
                  <a:srgbClr val="00002E"/>
                </a:solidFill>
                <a:latin typeface="Times New Roman" panose="02020603050405020304" pitchFamily="18" charset="0"/>
                <a:cs typeface="Times New Roman" panose="02020603050405020304" pitchFamily="18" charset="0"/>
              </a:rPr>
              <a:t>Calculates Variable </a:t>
            </a:r>
          </a:p>
          <a:p>
            <a:pPr algn="ctr" eaLnBrk="1" hangingPunct="1">
              <a:defRPr/>
            </a:pPr>
            <a:r>
              <a:rPr lang="en-US" sz="2400" b="1" dirty="0" smtClean="0">
                <a:solidFill>
                  <a:srgbClr val="00002E"/>
                </a:solidFill>
                <a:latin typeface="Times New Roman" panose="02020603050405020304" pitchFamily="18" charset="0"/>
                <a:cs typeface="Times New Roman" panose="02020603050405020304" pitchFamily="18" charset="0"/>
              </a:rPr>
              <a:t>Scores</a:t>
            </a:r>
            <a:endParaRPr lang="en-GB" sz="2400" b="1" dirty="0">
              <a:solidFill>
                <a:srgbClr val="00002E"/>
              </a:solidFill>
              <a:latin typeface="Times New Roman" panose="02020603050405020304" pitchFamily="18" charset="0"/>
              <a:cs typeface="Times New Roman" panose="02020603050405020304" pitchFamily="18" charset="0"/>
            </a:endParaRPr>
          </a:p>
        </p:txBody>
      </p:sp>
      <p:sp>
        <p:nvSpPr>
          <p:cNvPr id="7" name="Freeform 11"/>
          <p:cNvSpPr>
            <a:spLocks/>
          </p:cNvSpPr>
          <p:nvPr/>
        </p:nvSpPr>
        <p:spPr bwMode="auto">
          <a:xfrm>
            <a:off x="922426" y="3810490"/>
            <a:ext cx="2907072" cy="2034271"/>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chemeClr val="bg2">
              <a:lumMod val="50000"/>
            </a:schemeClr>
          </a:solidFill>
          <a:ln w="28575">
            <a:solidFill>
              <a:schemeClr val="tx1"/>
            </a:solidFill>
            <a:prstDash val="solid"/>
            <a:round/>
            <a:headEnd/>
            <a:tailEnd/>
          </a:ln>
        </p:spPr>
        <p:txBody>
          <a:bodyPr rIns="324000" anchor="ctr"/>
          <a:lstStyle/>
          <a:p>
            <a:pPr algn="ctr">
              <a:defRPr/>
            </a:pPr>
            <a:r>
              <a:rPr lang="en-US"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rPr>
              <a:t>Determines</a:t>
            </a:r>
            <a:endParaRPr lang="en-US"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endParaRPr>
          </a:p>
          <a:p>
            <a:pPr algn="ctr">
              <a:defRPr/>
            </a:pPr>
            <a:r>
              <a:rPr lang="en-US"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rPr>
              <a:t>Brand Value</a:t>
            </a:r>
            <a:endParaRPr lang="en-GB"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endParaRPr>
          </a:p>
        </p:txBody>
      </p:sp>
      <p:sp>
        <p:nvSpPr>
          <p:cNvPr id="8" name="Freeform 7"/>
          <p:cNvSpPr>
            <a:spLocks/>
          </p:cNvSpPr>
          <p:nvPr/>
        </p:nvSpPr>
        <p:spPr bwMode="auto">
          <a:xfrm>
            <a:off x="3346804" y="3400840"/>
            <a:ext cx="2893721" cy="2443593"/>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chemeClr val="bg2">
              <a:lumMod val="25000"/>
            </a:schemeClr>
          </a:solidFill>
          <a:ln w="28575">
            <a:solidFill>
              <a:schemeClr val="tx1"/>
            </a:solidFill>
            <a:prstDash val="solid"/>
            <a:round/>
            <a:headEnd/>
            <a:tailEnd/>
          </a:ln>
        </p:spPr>
        <p:txBody>
          <a:bodyPr lIns="36000" tIns="324000" anchor="ctr"/>
          <a:lstStyle/>
          <a:p>
            <a:pPr algn="ctr">
              <a:defRPr/>
            </a:pPr>
            <a:r>
              <a:rPr lang="en-US" sz="2400" b="1" dirty="0" smtClean="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rPr>
              <a:t>Identifies</a:t>
            </a:r>
            <a:endParaRPr lang="en-US"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endParaRPr>
          </a:p>
          <a:p>
            <a:pPr algn="ctr">
              <a:defRPr/>
            </a:pPr>
            <a:r>
              <a:rPr lang="en-US"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rPr>
              <a:t>Local Area </a:t>
            </a:r>
            <a:endParaRPr lang="en-US" sz="2400" b="1" dirty="0" smtClean="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endParaRPr>
          </a:p>
          <a:p>
            <a:pPr algn="ctr">
              <a:defRPr/>
            </a:pPr>
            <a:r>
              <a:rPr lang="en-US" sz="2400" b="1" dirty="0" smtClean="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rPr>
              <a:t>Patterns</a:t>
            </a:r>
            <a:endParaRPr lang="en-GB" sz="2400" b="1" dirty="0">
              <a:solidFill>
                <a:schemeClr val="bg1"/>
              </a:solidFill>
              <a:effectLst>
                <a:outerShdw blurRad="38100" dist="38100" dir="2700000" algn="tl">
                  <a:schemeClr val="tx1"/>
                </a:outerShdw>
              </a:effectLst>
              <a:latin typeface="Times New Roman" panose="02020603050405020304" pitchFamily="18" charset="0"/>
              <a:cs typeface="Times New Roman" panose="02020603050405020304" pitchFamily="18" charset="0"/>
            </a:endParaRPr>
          </a:p>
        </p:txBody>
      </p:sp>
      <p:sp>
        <p:nvSpPr>
          <p:cNvPr id="9" name="Freeform 8"/>
          <p:cNvSpPr>
            <a:spLocks/>
          </p:cNvSpPr>
          <p:nvPr/>
        </p:nvSpPr>
        <p:spPr bwMode="auto">
          <a:xfrm>
            <a:off x="2849935" y="1752929"/>
            <a:ext cx="2896160" cy="2467209"/>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chemeClr val="bg2">
              <a:lumMod val="90000"/>
            </a:schemeClr>
          </a:solidFill>
          <a:ln w="28575">
            <a:solidFill>
              <a:schemeClr val="tx1"/>
            </a:solidFill>
            <a:prstDash val="solid"/>
            <a:round/>
            <a:headEnd/>
            <a:tailEnd/>
          </a:ln>
        </p:spPr>
        <p:txBody>
          <a:bodyPr bIns="360000" anchor="ctr"/>
          <a:lstStyle/>
          <a:p>
            <a:pPr algn="ctr" eaLnBrk="1" hangingPunct="1">
              <a:defRPr/>
            </a:pPr>
            <a:r>
              <a:rPr lang="en-US" sz="2400" b="1" dirty="0" smtClean="0">
                <a:solidFill>
                  <a:srgbClr val="00002E"/>
                </a:solidFill>
                <a:latin typeface="Times New Roman" panose="02020603050405020304" pitchFamily="18" charset="0"/>
                <a:cs typeface="Times New Roman" panose="02020603050405020304" pitchFamily="18" charset="0"/>
              </a:rPr>
              <a:t>Defines</a:t>
            </a:r>
          </a:p>
          <a:p>
            <a:pPr algn="ctr" eaLnBrk="1" hangingPunct="1">
              <a:defRPr/>
            </a:pPr>
            <a:r>
              <a:rPr lang="en-US" sz="2400" b="1" dirty="0" smtClean="0">
                <a:solidFill>
                  <a:srgbClr val="00002E"/>
                </a:solidFill>
                <a:latin typeface="Times New Roman" panose="02020603050405020304" pitchFamily="18" charset="0"/>
                <a:cs typeface="Times New Roman" panose="02020603050405020304" pitchFamily="18" charset="0"/>
              </a:rPr>
              <a:t>Spatial  </a:t>
            </a:r>
          </a:p>
          <a:p>
            <a:pPr algn="ctr" eaLnBrk="1" hangingPunct="1">
              <a:defRPr/>
            </a:pPr>
            <a:r>
              <a:rPr lang="en-US" sz="2400" b="1" dirty="0" smtClean="0">
                <a:solidFill>
                  <a:srgbClr val="00002E"/>
                </a:solidFill>
                <a:latin typeface="Times New Roman" panose="02020603050405020304" pitchFamily="18" charset="0"/>
                <a:cs typeface="Times New Roman" panose="02020603050405020304" pitchFamily="18" charset="0"/>
              </a:rPr>
              <a:t>Iteration</a:t>
            </a:r>
            <a:endParaRPr lang="en-GB" sz="2400" b="1" dirty="0">
              <a:solidFill>
                <a:srgbClr val="00002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52240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7663" y="76200"/>
            <a:ext cx="8382000" cy="715963"/>
          </a:xfrm>
        </p:spPr>
        <p:txBody>
          <a:bodyPr/>
          <a:lstStyle/>
          <a:p>
            <a:r>
              <a:rPr lang="es-CL" dirty="0" err="1" smtClean="0"/>
              <a:t>Model</a:t>
            </a:r>
            <a:r>
              <a:rPr lang="es-CL" dirty="0"/>
              <a:t> </a:t>
            </a:r>
            <a:r>
              <a:rPr lang="es-CL" dirty="0" err="1"/>
              <a:t>C</a:t>
            </a:r>
            <a:r>
              <a:rPr lang="es-CL" dirty="0" err="1" smtClean="0"/>
              <a:t>reation</a:t>
            </a:r>
            <a:r>
              <a:rPr lang="es-CL" dirty="0" smtClean="0"/>
              <a:t> </a:t>
            </a:r>
            <a:r>
              <a:rPr lang="es-CL" dirty="0" err="1"/>
              <a:t>S</a:t>
            </a:r>
            <a:r>
              <a:rPr lang="es-CL" dirty="0" err="1" smtClean="0"/>
              <a:t>teps</a:t>
            </a:r>
            <a:endParaRPr lang="es-CL"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4104931"/>
              </p:ext>
            </p:extLst>
          </p:nvPr>
        </p:nvGraphicFramePr>
        <p:xfrm>
          <a:off x="1371600" y="1600200"/>
          <a:ext cx="7200976"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766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476" y="97871"/>
            <a:ext cx="7315200" cy="715963"/>
          </a:xfrm>
        </p:spPr>
        <p:txBody>
          <a:bodyPr/>
          <a:lstStyle/>
          <a:p>
            <a:r>
              <a:rPr lang="en-US" dirty="0" smtClean="0"/>
              <a:t>Variable Scores are Calculated</a:t>
            </a:r>
            <a:endParaRPr lang="en-US"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1432" y="1330122"/>
            <a:ext cx="5715000" cy="503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o 10"/>
          <p:cNvGrpSpPr/>
          <p:nvPr/>
        </p:nvGrpSpPr>
        <p:grpSpPr>
          <a:xfrm>
            <a:off x="6502955" y="2588427"/>
            <a:ext cx="2603500" cy="338554"/>
            <a:chOff x="6083300" y="2209800"/>
            <a:chExt cx="2603500" cy="374434"/>
          </a:xfrm>
        </p:grpSpPr>
        <p:sp>
          <p:nvSpPr>
            <p:cNvPr id="3" name="TextBox 2"/>
            <p:cNvSpPr txBox="1"/>
            <p:nvPr/>
          </p:nvSpPr>
          <p:spPr>
            <a:xfrm>
              <a:off x="7340600" y="2209800"/>
              <a:ext cx="1346200" cy="374434"/>
            </a:xfrm>
            <a:prstGeom prst="rect">
              <a:avLst/>
            </a:prstGeom>
            <a:solidFill>
              <a:srgbClr val="FFFF00"/>
            </a:solidFill>
          </p:spPr>
          <p:txBody>
            <a:bodyPr wrap="square" rtlCol="0">
              <a:spAutoFit/>
            </a:bodyPr>
            <a:lstStyle/>
            <a:p>
              <a:pPr algn="ctr"/>
              <a:r>
                <a:rPr lang="en-US" sz="1600" b="1" dirty="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rPr>
                <a:t>Investment</a:t>
              </a:r>
              <a:endParaRPr lang="en-US" sz="1600" b="1" dirty="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H="1">
              <a:off x="6083300" y="2339975"/>
              <a:ext cx="1231900" cy="120651"/>
            </a:xfrm>
            <a:prstGeom prst="straightConnector1">
              <a:avLst/>
            </a:prstGeom>
            <a:ln w="19050">
              <a:solidFill>
                <a:srgbClr val="00002E"/>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upo 13"/>
          <p:cNvGrpSpPr/>
          <p:nvPr/>
        </p:nvGrpSpPr>
        <p:grpSpPr>
          <a:xfrm>
            <a:off x="7129170" y="4902749"/>
            <a:ext cx="1994301" cy="338554"/>
            <a:chOff x="7029049" y="4659868"/>
            <a:chExt cx="1994301" cy="374434"/>
          </a:xfrm>
        </p:grpSpPr>
        <p:sp>
          <p:nvSpPr>
            <p:cNvPr id="7" name="TextBox 6"/>
            <p:cNvSpPr txBox="1"/>
            <p:nvPr/>
          </p:nvSpPr>
          <p:spPr>
            <a:xfrm>
              <a:off x="7467600" y="4659868"/>
              <a:ext cx="1555750" cy="374434"/>
            </a:xfrm>
            <a:prstGeom prst="rect">
              <a:avLst/>
            </a:prstGeom>
            <a:solidFill>
              <a:schemeClr val="accent4">
                <a:lumMod val="60000"/>
                <a:lumOff val="40000"/>
              </a:schemeClr>
            </a:solidFill>
          </p:spPr>
          <p:txBody>
            <a:bodyPr wrap="square" rtlCol="0">
              <a:spAutoFit/>
            </a:bodyPr>
            <a:lstStyle/>
            <a:p>
              <a:pPr algn="ctr"/>
              <a:r>
                <a:rPr lang="en-US" sz="1600" b="1" dirty="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rPr>
                <a:t>Merchandising</a:t>
              </a:r>
              <a:endParaRPr lang="en-US" sz="1600" b="1" dirty="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a:off x="7029049" y="4784467"/>
              <a:ext cx="438551" cy="99533"/>
            </a:xfrm>
            <a:prstGeom prst="straightConnector1">
              <a:avLst/>
            </a:prstGeom>
            <a:ln w="19050">
              <a:solidFill>
                <a:srgbClr val="00002E"/>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upo 9"/>
          <p:cNvGrpSpPr/>
          <p:nvPr/>
        </p:nvGrpSpPr>
        <p:grpSpPr>
          <a:xfrm>
            <a:off x="6968108" y="1863677"/>
            <a:ext cx="1504950" cy="453578"/>
            <a:chOff x="7010400" y="1327151"/>
            <a:chExt cx="1504950" cy="501649"/>
          </a:xfrm>
        </p:grpSpPr>
        <p:sp>
          <p:nvSpPr>
            <p:cNvPr id="12" name="TextBox 11"/>
            <p:cNvSpPr txBox="1"/>
            <p:nvPr/>
          </p:nvSpPr>
          <p:spPr>
            <a:xfrm>
              <a:off x="7620000" y="1327151"/>
              <a:ext cx="895350" cy="374435"/>
            </a:xfrm>
            <a:prstGeom prst="rect">
              <a:avLst/>
            </a:prstGeom>
            <a:solidFill>
              <a:srgbClr val="60A917"/>
            </a:solidFill>
          </p:spPr>
          <p:txBody>
            <a:bodyPr wrap="square" rtlCol="0">
              <a:spAutoFit/>
            </a:bodyPr>
            <a:lstStyle/>
            <a:p>
              <a:pPr algn="ctr"/>
              <a:r>
                <a:rPr lang="en-US" sz="1600" b="1" dirty="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rPr>
                <a:t>Traffic</a:t>
              </a:r>
              <a:endParaRPr lang="en-US" sz="1600" b="1" dirty="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H="1">
              <a:off x="7010400" y="1600200"/>
              <a:ext cx="609600" cy="228600"/>
            </a:xfrm>
            <a:prstGeom prst="straightConnector1">
              <a:avLst/>
            </a:prstGeom>
            <a:ln w="19050">
              <a:solidFill>
                <a:srgbClr val="00002E"/>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upo 7"/>
          <p:cNvGrpSpPr/>
          <p:nvPr/>
        </p:nvGrpSpPr>
        <p:grpSpPr>
          <a:xfrm>
            <a:off x="468020" y="1568314"/>
            <a:ext cx="1859687" cy="681170"/>
            <a:chOff x="197713" y="990601"/>
            <a:chExt cx="1859687" cy="753361"/>
          </a:xfrm>
        </p:grpSpPr>
        <p:sp>
          <p:nvSpPr>
            <p:cNvPr id="16" name="TextBox 15"/>
            <p:cNvSpPr txBox="1"/>
            <p:nvPr/>
          </p:nvSpPr>
          <p:spPr>
            <a:xfrm>
              <a:off x="197713" y="1369528"/>
              <a:ext cx="895350" cy="374434"/>
            </a:xfrm>
            <a:prstGeom prst="rect">
              <a:avLst/>
            </a:prstGeom>
            <a:solidFill>
              <a:srgbClr val="C00000"/>
            </a:solidFill>
          </p:spPr>
          <p:txBody>
            <a:bodyPr wrap="square" rtlCol="0">
              <a:spAutoFit/>
            </a:bodyPr>
            <a:lstStyle/>
            <a:p>
              <a:pPr algn="ctr"/>
              <a:r>
                <a:rPr lang="en-US" sz="1600" b="1" dirty="0" smtClean="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rPr>
                <a:t>Brand</a:t>
              </a:r>
              <a:endParaRPr lang="en-US" sz="1600" b="1" dirty="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endParaRPr>
            </a:p>
          </p:txBody>
        </p:sp>
        <p:cxnSp>
          <p:nvCxnSpPr>
            <p:cNvPr id="19" name="Straight Arrow Connector 18"/>
            <p:cNvCxnSpPr>
              <a:stCxn id="16" idx="3"/>
            </p:cNvCxnSpPr>
            <p:nvPr/>
          </p:nvCxnSpPr>
          <p:spPr>
            <a:xfrm flipV="1">
              <a:off x="1093063" y="990601"/>
              <a:ext cx="964337" cy="566144"/>
            </a:xfrm>
            <a:prstGeom prst="straightConnector1">
              <a:avLst/>
            </a:prstGeom>
            <a:ln w="19050">
              <a:solidFill>
                <a:srgbClr val="00002E"/>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upo 12"/>
          <p:cNvGrpSpPr/>
          <p:nvPr/>
        </p:nvGrpSpPr>
        <p:grpSpPr>
          <a:xfrm>
            <a:off x="5581650" y="3358880"/>
            <a:ext cx="3187700" cy="338554"/>
            <a:chOff x="5334000" y="3048000"/>
            <a:chExt cx="3187700" cy="338554"/>
          </a:xfrm>
        </p:grpSpPr>
        <p:sp>
          <p:nvSpPr>
            <p:cNvPr id="17" name="TextBox 16"/>
            <p:cNvSpPr txBox="1"/>
            <p:nvPr/>
          </p:nvSpPr>
          <p:spPr>
            <a:xfrm>
              <a:off x="7556500" y="3048000"/>
              <a:ext cx="965200" cy="338554"/>
            </a:xfrm>
            <a:prstGeom prst="rect">
              <a:avLst/>
            </a:prstGeom>
            <a:solidFill>
              <a:schemeClr val="accent6">
                <a:lumMod val="75000"/>
              </a:schemeClr>
            </a:solidFill>
          </p:spPr>
          <p:txBody>
            <a:bodyPr wrap="square" rtlCol="0">
              <a:spAutoFit/>
            </a:bodyPr>
            <a:lstStyle/>
            <a:p>
              <a:pPr algn="ctr"/>
              <a:r>
                <a:rPr lang="en-US" sz="1600" b="1" dirty="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rPr>
                <a:t>Price</a:t>
              </a:r>
              <a:endParaRPr lang="en-US" sz="1600" b="1" dirty="0">
                <a:solidFill>
                  <a:srgbClr val="00002E"/>
                </a:solidFill>
                <a:effectLst>
                  <a:outerShdw blurRad="25400" dist="25400" dir="1200000" algn="tl">
                    <a:schemeClr val="bg1"/>
                  </a:outerShdw>
                </a:effectLst>
                <a:latin typeface="Times New Roman" panose="02020603050405020304" pitchFamily="18" charset="0"/>
                <a:cs typeface="Times New Roman" panose="02020603050405020304" pitchFamily="18" charset="0"/>
              </a:endParaRPr>
            </a:p>
          </p:txBody>
        </p:sp>
        <p:cxnSp>
          <p:nvCxnSpPr>
            <p:cNvPr id="21" name="Straight Arrow Connector 20"/>
            <p:cNvCxnSpPr>
              <a:stCxn id="17" idx="1"/>
            </p:cNvCxnSpPr>
            <p:nvPr/>
          </p:nvCxnSpPr>
          <p:spPr>
            <a:xfrm flipH="1">
              <a:off x="5334000" y="3217277"/>
              <a:ext cx="2222500" cy="21225"/>
            </a:xfrm>
            <a:prstGeom prst="straightConnector1">
              <a:avLst/>
            </a:prstGeom>
            <a:ln w="19050">
              <a:solidFill>
                <a:srgbClr val="00002E"/>
              </a:solidFill>
              <a:tailEnd type="arrow"/>
            </a:ln>
          </p:spPr>
          <p:style>
            <a:lnRef idx="1">
              <a:schemeClr val="accent1"/>
            </a:lnRef>
            <a:fillRef idx="0">
              <a:schemeClr val="accent1"/>
            </a:fillRef>
            <a:effectRef idx="0">
              <a:schemeClr val="accent1"/>
            </a:effectRef>
            <a:fontRef idx="minor">
              <a:schemeClr val="tx1"/>
            </a:fontRef>
          </p:style>
        </p:cxnSp>
      </p:grpSp>
      <p:sp>
        <p:nvSpPr>
          <p:cNvPr id="22" name="Freeform 10"/>
          <p:cNvSpPr>
            <a:spLocks/>
          </p:cNvSpPr>
          <p:nvPr/>
        </p:nvSpPr>
        <p:spPr bwMode="auto">
          <a:xfrm>
            <a:off x="8458200" y="152400"/>
            <a:ext cx="622300" cy="601669"/>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chemeClr val="bg2"/>
          </a:solidFill>
          <a:ln w="28575">
            <a:noFill/>
            <a:prstDash val="solid"/>
            <a:round/>
            <a:headEnd/>
            <a:tailEnd/>
          </a:ln>
        </p:spPr>
        <p:txBody>
          <a:bodyPr bIns="360000" anchor="ctr"/>
          <a:lstStyle/>
          <a:p>
            <a:pPr algn="ctr" eaLnBrk="1" hangingPunct="1">
              <a:defRPr/>
            </a:pPr>
            <a:endParaRPr lang="en-US" sz="600" b="1" dirty="0" smtClean="0">
              <a:latin typeface="Times New Roman" panose="02020603050405020304" pitchFamily="18" charset="0"/>
              <a:cs typeface="Times New Roman" panose="02020603050405020304" pitchFamily="18" charset="0"/>
            </a:endParaRPr>
          </a:p>
          <a:p>
            <a:pPr algn="ctr" eaLnBrk="1" hangingPunct="1">
              <a:defRPr/>
            </a:pPr>
            <a:endParaRPr lang="en-US" sz="600" b="1" dirty="0">
              <a:latin typeface="Times New Roman" panose="02020603050405020304" pitchFamily="18" charset="0"/>
              <a:cs typeface="Times New Roman" panose="02020603050405020304" pitchFamily="18" charset="0"/>
            </a:endParaRPr>
          </a:p>
          <a:p>
            <a:pPr algn="ctr" eaLnBrk="1" hangingPunct="1">
              <a:defRPr/>
            </a:pPr>
            <a:endParaRPr lang="en-US" sz="600" b="1" dirty="0" smtClean="0">
              <a:latin typeface="Times New Roman" panose="02020603050405020304" pitchFamily="18" charset="0"/>
              <a:cs typeface="Times New Roman" panose="02020603050405020304" pitchFamily="18" charset="0"/>
            </a:endParaRPr>
          </a:p>
          <a:p>
            <a:pPr algn="ctr" eaLnBrk="1" hangingPunct="1">
              <a:defRPr/>
            </a:pPr>
            <a:r>
              <a:rPr lang="en-US" sz="600" b="1" dirty="0" smtClean="0">
                <a:latin typeface="Times New Roman" panose="02020603050405020304" pitchFamily="18" charset="0"/>
                <a:cs typeface="Times New Roman" panose="02020603050405020304" pitchFamily="18" charset="0"/>
              </a:rPr>
              <a:t>Calculates Variable </a:t>
            </a:r>
          </a:p>
          <a:p>
            <a:pPr algn="ctr" eaLnBrk="1" hangingPunct="1">
              <a:defRPr/>
            </a:pPr>
            <a:r>
              <a:rPr lang="en-US" sz="600" b="1" dirty="0" smtClean="0">
                <a:latin typeface="Times New Roman" panose="02020603050405020304" pitchFamily="18" charset="0"/>
                <a:cs typeface="Times New Roman" panose="02020603050405020304" pitchFamily="18" charset="0"/>
              </a:rPr>
              <a:t>Scores</a:t>
            </a:r>
            <a:endParaRPr lang="en-GB" sz="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537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050"/>
          <p:cNvSpPr>
            <a:spLocks noGrp="1" noChangeArrowheads="1"/>
          </p:cNvSpPr>
          <p:nvPr>
            <p:ph type="title"/>
          </p:nvPr>
        </p:nvSpPr>
        <p:spPr>
          <a:xfrm>
            <a:off x="1295400" y="152401"/>
            <a:ext cx="7162800" cy="702409"/>
          </a:xfrm>
        </p:spPr>
        <p:txBody>
          <a:bodyPr>
            <a:normAutofit/>
          </a:bodyPr>
          <a:lstStyle/>
          <a:p>
            <a:pPr>
              <a:defRPr/>
            </a:pPr>
            <a:r>
              <a:rPr lang="en-US" b="1" dirty="0" smtClean="0">
                <a:effectLst>
                  <a:outerShdw blurRad="38100" dist="38100" dir="2700000" algn="tl">
                    <a:srgbClr val="C0C0C0"/>
                  </a:outerShdw>
                </a:effectLst>
              </a:rPr>
              <a:t>Calculates</a:t>
            </a:r>
            <a:r>
              <a:rPr lang="en-US" sz="3600" b="1" dirty="0" smtClean="0">
                <a:effectLst>
                  <a:outerShdw blurRad="38100" dist="38100" dir="2700000" algn="tl">
                    <a:srgbClr val="C0C0C0"/>
                  </a:outerShdw>
                </a:effectLst>
              </a:rPr>
              <a:t> Variable </a:t>
            </a:r>
            <a:r>
              <a:rPr lang="en-US" sz="3600" dirty="0">
                <a:effectLst>
                  <a:outerShdw blurRad="38100" dist="38100" dir="2700000" algn="tl">
                    <a:srgbClr val="C0C0C0"/>
                  </a:outerShdw>
                </a:effectLst>
              </a:rPr>
              <a:t>S</a:t>
            </a:r>
            <a:r>
              <a:rPr lang="en-US" sz="3600" b="1" dirty="0" smtClean="0">
                <a:effectLst>
                  <a:outerShdw blurRad="38100" dist="38100" dir="2700000" algn="tl">
                    <a:srgbClr val="C0C0C0"/>
                  </a:outerShdw>
                </a:effectLst>
              </a:rPr>
              <a:t>cores</a:t>
            </a:r>
            <a:endParaRPr lang="en-US" sz="3600" b="1" dirty="0"/>
          </a:p>
        </p:txBody>
      </p:sp>
      <p:grpSp>
        <p:nvGrpSpPr>
          <p:cNvPr id="5" name="Grupo 4"/>
          <p:cNvGrpSpPr/>
          <p:nvPr/>
        </p:nvGrpSpPr>
        <p:grpSpPr>
          <a:xfrm>
            <a:off x="847081" y="2560124"/>
            <a:ext cx="1970018" cy="1800000"/>
            <a:chOff x="557805" y="2617786"/>
            <a:chExt cx="1604962" cy="1466449"/>
          </a:xfrm>
        </p:grpSpPr>
        <p:sp>
          <p:nvSpPr>
            <p:cNvPr id="289796" name="Oval 2052"/>
            <p:cNvSpPr>
              <a:spLocks noChangeArrowheads="1"/>
            </p:cNvSpPr>
            <p:nvPr/>
          </p:nvSpPr>
          <p:spPr bwMode="auto">
            <a:xfrm>
              <a:off x="627062" y="2617786"/>
              <a:ext cx="1466449" cy="1466449"/>
            </a:xfrm>
            <a:prstGeom prst="ellipse">
              <a:avLst/>
            </a:prstGeom>
            <a:solidFill>
              <a:schemeClr val="bg1"/>
            </a:solidFill>
            <a:ln w="76200">
              <a:solidFill>
                <a:schemeClr val="accent3">
                  <a:lumMod val="50000"/>
                </a:schemeClr>
              </a:solidFill>
              <a:round/>
              <a:headEnd/>
              <a:tailEnd/>
            </a:ln>
            <a:scene3d>
              <a:camera prst="orthographicFront"/>
              <a:lightRig rig="threePt" dir="t"/>
            </a:scene3d>
            <a:sp3d>
              <a:bevelT/>
            </a:sp3d>
          </p:spPr>
          <p:txBody>
            <a:bodyPr wrap="none" anchor="ctr"/>
            <a:lstStyle/>
            <a:p>
              <a:pPr algn="ctr"/>
              <a:endParaRPr lang="es-ES" sz="1000" b="0">
                <a:solidFill>
                  <a:schemeClr val="accent2"/>
                </a:solidFill>
                <a:latin typeface="Times New Roman" pitchFamily="18" charset="0"/>
              </a:endParaRPr>
            </a:p>
          </p:txBody>
        </p:sp>
        <p:sp>
          <p:nvSpPr>
            <p:cNvPr id="289800" name="Rectangle 2056"/>
            <p:cNvSpPr>
              <a:spLocks noChangeArrowheads="1"/>
            </p:cNvSpPr>
            <p:nvPr/>
          </p:nvSpPr>
          <p:spPr bwMode="auto">
            <a:xfrm>
              <a:off x="557805" y="3146272"/>
              <a:ext cx="1604962" cy="376639"/>
            </a:xfrm>
            <a:prstGeom prst="rect">
              <a:avLst/>
            </a:prstGeom>
            <a:noFill/>
            <a:ln w="9525">
              <a:noFill/>
              <a:miter lim="800000"/>
              <a:headEnd/>
              <a:tailEnd/>
            </a:ln>
            <a:effectLst/>
          </p:spPr>
          <p:txBody>
            <a:bodyPr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Demand</a:t>
              </a:r>
            </a:p>
          </p:txBody>
        </p:sp>
      </p:grpSp>
      <p:grpSp>
        <p:nvGrpSpPr>
          <p:cNvPr id="3" name="Group 2"/>
          <p:cNvGrpSpPr/>
          <p:nvPr/>
        </p:nvGrpSpPr>
        <p:grpSpPr>
          <a:xfrm>
            <a:off x="3546687" y="2518173"/>
            <a:ext cx="1800000" cy="1800000"/>
            <a:chOff x="2766821" y="2284538"/>
            <a:chExt cx="2055812" cy="1805781"/>
          </a:xfrm>
        </p:grpSpPr>
        <p:sp>
          <p:nvSpPr>
            <p:cNvPr id="289801" name="Rectangle 2057"/>
            <p:cNvSpPr>
              <a:spLocks noChangeArrowheads="1"/>
            </p:cNvSpPr>
            <p:nvPr/>
          </p:nvSpPr>
          <p:spPr bwMode="auto">
            <a:xfrm>
              <a:off x="2840261" y="2953740"/>
              <a:ext cx="1908930" cy="463792"/>
            </a:xfrm>
            <a:prstGeom prst="rect">
              <a:avLst/>
            </a:prstGeom>
            <a:noFill/>
            <a:ln w="9525">
              <a:noFill/>
              <a:miter lim="800000"/>
              <a:headEnd/>
              <a:tailEnd/>
            </a:ln>
            <a:effectLst/>
          </p:spPr>
          <p:txBody>
            <a:bodyPr wrap="square"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Investment</a:t>
              </a:r>
              <a:endParaRPr lang="en-US" sz="2400" b="1" dirty="0">
                <a:solidFill>
                  <a:srgbClr val="00002E"/>
                </a:solidFill>
                <a:latin typeface="Times New Roman" panose="02020603050405020304" pitchFamily="18" charset="0"/>
                <a:cs typeface="Times New Roman" panose="02020603050405020304" pitchFamily="18" charset="0"/>
              </a:endParaRPr>
            </a:p>
          </p:txBody>
        </p:sp>
        <p:sp>
          <p:nvSpPr>
            <p:cNvPr id="289816" name="Oval 2072"/>
            <p:cNvSpPr>
              <a:spLocks noChangeArrowheads="1"/>
            </p:cNvSpPr>
            <p:nvPr/>
          </p:nvSpPr>
          <p:spPr bwMode="auto">
            <a:xfrm>
              <a:off x="2766821" y="2284538"/>
              <a:ext cx="2055812" cy="1805781"/>
            </a:xfrm>
            <a:prstGeom prst="ellipse">
              <a:avLst/>
            </a:prstGeom>
            <a:noFill/>
            <a:ln w="76200">
              <a:solidFill>
                <a:srgbClr val="FFFF00"/>
              </a:solidFill>
              <a:round/>
              <a:headEnd/>
              <a:tailEnd/>
            </a:ln>
            <a:scene3d>
              <a:camera prst="orthographicFront"/>
              <a:lightRig rig="threePt" dir="t"/>
            </a:scene3d>
            <a:sp3d>
              <a:bevelT/>
            </a:sp3d>
          </p:spPr>
          <p:txBody>
            <a:bodyPr wrap="none" anchor="ctr"/>
            <a:lstStyle/>
            <a:p>
              <a:pPr algn="ctr"/>
              <a:endParaRPr lang="es-ES" sz="1000" b="0">
                <a:solidFill>
                  <a:srgbClr val="00002E"/>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4934468" y="3414600"/>
            <a:ext cx="1800000" cy="1800000"/>
            <a:chOff x="3200400" y="3508375"/>
            <a:chExt cx="2055812" cy="1805781"/>
          </a:xfrm>
        </p:grpSpPr>
        <p:sp>
          <p:nvSpPr>
            <p:cNvPr id="289805" name="Rectangle 2061"/>
            <p:cNvSpPr>
              <a:spLocks noChangeArrowheads="1"/>
            </p:cNvSpPr>
            <p:nvPr/>
          </p:nvSpPr>
          <p:spPr bwMode="auto">
            <a:xfrm>
              <a:off x="3720061" y="4169147"/>
              <a:ext cx="1019175" cy="463792"/>
            </a:xfrm>
            <a:prstGeom prst="rect">
              <a:avLst/>
            </a:prstGeom>
            <a:noFill/>
            <a:ln w="9525">
              <a:noFill/>
              <a:miter lim="800000"/>
              <a:headEnd/>
              <a:tailEnd/>
            </a:ln>
            <a:effectLst/>
          </p:spPr>
          <p:txBody>
            <a:bodyPr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Price</a:t>
              </a:r>
              <a:endParaRPr lang="en-US" sz="2400" b="1" dirty="0">
                <a:solidFill>
                  <a:srgbClr val="00002E"/>
                </a:solidFill>
                <a:latin typeface="Times New Roman" panose="02020603050405020304" pitchFamily="18" charset="0"/>
                <a:cs typeface="Times New Roman" panose="02020603050405020304" pitchFamily="18" charset="0"/>
              </a:endParaRPr>
            </a:p>
          </p:txBody>
        </p:sp>
        <p:sp>
          <p:nvSpPr>
            <p:cNvPr id="289818" name="Oval 2074"/>
            <p:cNvSpPr>
              <a:spLocks noChangeArrowheads="1"/>
            </p:cNvSpPr>
            <p:nvPr/>
          </p:nvSpPr>
          <p:spPr bwMode="auto">
            <a:xfrm>
              <a:off x="3200400" y="3508375"/>
              <a:ext cx="2055812" cy="1805781"/>
            </a:xfrm>
            <a:prstGeom prst="ellipse">
              <a:avLst/>
            </a:prstGeom>
            <a:noFill/>
            <a:ln w="76200">
              <a:solidFill>
                <a:schemeClr val="accent6">
                  <a:lumMod val="75000"/>
                </a:schemeClr>
              </a:solidFill>
              <a:round/>
              <a:headEnd/>
              <a:tailEnd/>
            </a:ln>
            <a:scene3d>
              <a:camera prst="orthographicFront"/>
              <a:lightRig rig="threePt" dir="t"/>
            </a:scene3d>
            <a:sp3d>
              <a:bevelT/>
            </a:sp3d>
          </p:spPr>
          <p:txBody>
            <a:bodyPr wrap="none" anchor="ctr"/>
            <a:lstStyle/>
            <a:p>
              <a:pPr algn="ctr"/>
              <a:endParaRPr lang="es-ES" sz="1000" b="0">
                <a:solidFill>
                  <a:srgbClr val="00002E"/>
                </a:solidFill>
                <a:latin typeface="Times New Roman" panose="02020603050405020304" pitchFamily="18" charset="0"/>
                <a:cs typeface="Times New Roman" panose="02020603050405020304" pitchFamily="18" charset="0"/>
              </a:endParaRPr>
            </a:p>
          </p:txBody>
        </p:sp>
      </p:grpSp>
      <p:grpSp>
        <p:nvGrpSpPr>
          <p:cNvPr id="6" name="Grupo 5"/>
          <p:cNvGrpSpPr/>
          <p:nvPr/>
        </p:nvGrpSpPr>
        <p:grpSpPr>
          <a:xfrm>
            <a:off x="6324600" y="2514600"/>
            <a:ext cx="1800000" cy="1800000"/>
            <a:chOff x="6282728" y="2900677"/>
            <a:chExt cx="1800000" cy="1800000"/>
          </a:xfrm>
        </p:grpSpPr>
        <p:sp>
          <p:nvSpPr>
            <p:cNvPr id="289803" name="Rectangle 2059"/>
            <p:cNvSpPr>
              <a:spLocks noChangeArrowheads="1"/>
            </p:cNvSpPr>
            <p:nvPr/>
          </p:nvSpPr>
          <p:spPr bwMode="auto">
            <a:xfrm>
              <a:off x="6492635" y="3446413"/>
              <a:ext cx="1380186" cy="831639"/>
            </a:xfrm>
            <a:prstGeom prst="rect">
              <a:avLst/>
            </a:prstGeom>
            <a:noFill/>
            <a:ln w="9525">
              <a:noFill/>
              <a:miter lim="800000"/>
              <a:headEnd/>
              <a:tailEnd/>
            </a:ln>
            <a:effectLst/>
          </p:spPr>
          <p:txBody>
            <a:bodyPr wrap="none"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Business</a:t>
              </a:r>
            </a:p>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Practices</a:t>
              </a:r>
              <a:endParaRPr lang="en-US" sz="2000" b="1" dirty="0">
                <a:solidFill>
                  <a:srgbClr val="00002E"/>
                </a:solidFill>
                <a:latin typeface="Times New Roman" panose="02020603050405020304" pitchFamily="18" charset="0"/>
                <a:cs typeface="Times New Roman" panose="02020603050405020304" pitchFamily="18" charset="0"/>
              </a:endParaRPr>
            </a:p>
          </p:txBody>
        </p:sp>
        <p:sp>
          <p:nvSpPr>
            <p:cNvPr id="289820" name="Oval 2076"/>
            <p:cNvSpPr>
              <a:spLocks noChangeArrowheads="1"/>
            </p:cNvSpPr>
            <p:nvPr/>
          </p:nvSpPr>
          <p:spPr bwMode="auto">
            <a:xfrm>
              <a:off x="6282728" y="2900677"/>
              <a:ext cx="1800000" cy="1800000"/>
            </a:xfrm>
            <a:prstGeom prst="ellipse">
              <a:avLst/>
            </a:prstGeom>
            <a:noFill/>
            <a:ln w="76200">
              <a:solidFill>
                <a:schemeClr val="tx2">
                  <a:lumMod val="60000"/>
                  <a:lumOff val="40000"/>
                </a:schemeClr>
              </a:solidFill>
              <a:round/>
              <a:headEnd/>
              <a:tailEnd/>
            </a:ln>
            <a:scene3d>
              <a:camera prst="orthographicFront"/>
              <a:lightRig rig="threePt" dir="t"/>
            </a:scene3d>
            <a:sp3d>
              <a:bevelT/>
            </a:sp3d>
          </p:spPr>
          <p:txBody>
            <a:bodyPr wrap="none" anchor="ctr"/>
            <a:lstStyle/>
            <a:p>
              <a:pPr algn="ctr"/>
              <a:endParaRPr lang="es-ES" sz="1000" b="0">
                <a:solidFill>
                  <a:schemeClr val="accent2"/>
                </a:solidFill>
                <a:latin typeface="Times New Roman" pitchFamily="18" charset="0"/>
              </a:endParaRPr>
            </a:p>
          </p:txBody>
        </p:sp>
      </p:grpSp>
      <p:sp>
        <p:nvSpPr>
          <p:cNvPr id="20" name="Rectangle 2050"/>
          <p:cNvSpPr txBox="1">
            <a:spLocks noChangeArrowheads="1"/>
          </p:cNvSpPr>
          <p:nvPr/>
        </p:nvSpPr>
        <p:spPr>
          <a:xfrm>
            <a:off x="182371" y="1354885"/>
            <a:ext cx="8382000" cy="9017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2850" kern="1200" cap="all" baseline="0">
                <a:solidFill>
                  <a:schemeClr val="bg2">
                    <a:lumMod val="50000"/>
                  </a:schemeClr>
                </a:solidFill>
                <a:latin typeface="DIN" pitchFamily="2" charset="0"/>
                <a:ea typeface="+mj-ea"/>
                <a:cs typeface="Arial" pitchFamily="34" charset="0"/>
              </a:defRPr>
            </a:lvl1pPr>
          </a:lstStyle>
          <a:p>
            <a:pPr>
              <a:defRPr/>
            </a:pPr>
            <a:r>
              <a:rPr lang="en-US" sz="2400" b="1" dirty="0" smtClean="0">
                <a:solidFill>
                  <a:schemeClr val="bg2">
                    <a:lumMod val="1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Methods to evaluate each component of the Retail Value Chain</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1" name="Freeform 10"/>
          <p:cNvSpPr>
            <a:spLocks/>
          </p:cNvSpPr>
          <p:nvPr/>
        </p:nvSpPr>
        <p:spPr bwMode="auto">
          <a:xfrm>
            <a:off x="8305801" y="76201"/>
            <a:ext cx="768686" cy="785367"/>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rgbClr val="EBEB93"/>
          </a:solidFill>
          <a:ln w="28575">
            <a:noFill/>
            <a:prstDash val="solid"/>
            <a:round/>
            <a:headEnd/>
            <a:tailEnd/>
          </a:ln>
        </p:spPr>
        <p:txBody>
          <a:bodyPr bIns="360000" anchor="ctr"/>
          <a:lstStyle/>
          <a:p>
            <a:pPr algn="ctr" eaLnBrk="1" hangingPunct="1">
              <a:defRPr/>
            </a:pPr>
            <a:r>
              <a:rPr lang="en-US" sz="700" dirty="0" smtClean="0">
                <a:latin typeface="Arial Rounded MT Bold" panose="020F0704030504030204" pitchFamily="34" charset="0"/>
                <a:cs typeface="Arial" charset="0"/>
              </a:rPr>
              <a:t>Calculate Variable Scores</a:t>
            </a:r>
            <a:endParaRPr lang="en-GB" sz="700" dirty="0">
              <a:latin typeface="Arial Rounded MT Bold" panose="020F0704030504030204" pitchFamily="34" charset="0"/>
              <a:cs typeface="Arial" charset="0"/>
            </a:endParaRPr>
          </a:p>
        </p:txBody>
      </p:sp>
      <p:grpSp>
        <p:nvGrpSpPr>
          <p:cNvPr id="4" name="Group 3"/>
          <p:cNvGrpSpPr/>
          <p:nvPr/>
        </p:nvGrpSpPr>
        <p:grpSpPr>
          <a:xfrm>
            <a:off x="2239389" y="3506676"/>
            <a:ext cx="1800000" cy="1800000"/>
            <a:chOff x="1828800" y="3337771"/>
            <a:chExt cx="2063750" cy="1889125"/>
          </a:xfrm>
        </p:grpSpPr>
        <p:sp>
          <p:nvSpPr>
            <p:cNvPr id="22" name="Oval 2052"/>
            <p:cNvSpPr>
              <a:spLocks noChangeArrowheads="1"/>
            </p:cNvSpPr>
            <p:nvPr/>
          </p:nvSpPr>
          <p:spPr bwMode="auto">
            <a:xfrm>
              <a:off x="1828800" y="3337771"/>
              <a:ext cx="2063750" cy="1889125"/>
            </a:xfrm>
            <a:prstGeom prst="ellipse">
              <a:avLst/>
            </a:prstGeom>
            <a:noFill/>
            <a:ln w="76200">
              <a:solidFill>
                <a:schemeClr val="accent3">
                  <a:lumMod val="50000"/>
                </a:schemeClr>
              </a:solidFill>
              <a:round/>
              <a:headEnd/>
              <a:tailEnd/>
            </a:ln>
            <a:scene3d>
              <a:camera prst="orthographicFront"/>
              <a:lightRig rig="threePt" dir="t"/>
            </a:scene3d>
            <a:sp3d>
              <a:bevelT/>
            </a:sp3d>
          </p:spPr>
          <p:txBody>
            <a:bodyPr wrap="none" anchor="ctr"/>
            <a:lstStyle/>
            <a:p>
              <a:pPr algn="ctr"/>
              <a:endParaRPr lang="es-ES" sz="1000" b="0">
                <a:solidFill>
                  <a:srgbClr val="00002E"/>
                </a:solidFill>
                <a:latin typeface="Times New Roman" panose="02020603050405020304" pitchFamily="18" charset="0"/>
                <a:cs typeface="Times New Roman" panose="02020603050405020304" pitchFamily="18" charset="0"/>
              </a:endParaRPr>
            </a:p>
          </p:txBody>
        </p:sp>
        <p:sp>
          <p:nvSpPr>
            <p:cNvPr id="23" name="Rectangle 2056"/>
            <p:cNvSpPr>
              <a:spLocks noChangeArrowheads="1"/>
            </p:cNvSpPr>
            <p:nvPr/>
          </p:nvSpPr>
          <p:spPr bwMode="auto">
            <a:xfrm>
              <a:off x="2002763" y="4023845"/>
              <a:ext cx="1604962" cy="485198"/>
            </a:xfrm>
            <a:prstGeom prst="rect">
              <a:avLst/>
            </a:prstGeom>
            <a:noFill/>
            <a:ln w="9525">
              <a:noFill/>
              <a:miter lim="800000"/>
              <a:headEnd/>
              <a:tailEnd/>
            </a:ln>
            <a:effectLst/>
          </p:spPr>
          <p:txBody>
            <a:bodyPr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Traffic</a:t>
              </a:r>
            </a:p>
          </p:txBody>
        </p:sp>
      </p:grpSp>
    </p:spTree>
    <p:extLst>
      <p:ext uri="{BB962C8B-B14F-4D97-AF65-F5344CB8AC3E}">
        <p14:creationId xmlns:p14="http://schemas.microsoft.com/office/powerpoint/2010/main" val="2296510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Spatial Iteration Model</a:t>
            </a:r>
            <a:endParaRPr lang="en-US" sz="3200" dirty="0"/>
          </a:p>
        </p:txBody>
      </p:sp>
      <p:sp>
        <p:nvSpPr>
          <p:cNvPr id="3" name="Content Placeholder 2"/>
          <p:cNvSpPr>
            <a:spLocks noGrp="1"/>
          </p:cNvSpPr>
          <p:nvPr>
            <p:ph idx="1"/>
          </p:nvPr>
        </p:nvSpPr>
        <p:spPr>
          <a:xfrm>
            <a:off x="3276600" y="1882435"/>
            <a:ext cx="4156340" cy="914397"/>
          </a:xfrm>
        </p:spPr>
        <p:txBody>
          <a:bodyPr>
            <a:noAutofit/>
          </a:bodyPr>
          <a:lstStyle/>
          <a:p>
            <a:pPr marL="0" indent="0">
              <a:buNone/>
            </a:pPr>
            <a:r>
              <a:rPr lang="en-US" dirty="0" smtClean="0">
                <a:solidFill>
                  <a:srgbClr val="00002E"/>
                </a:solidFill>
                <a:latin typeface="Cambria Math" panose="02040503050406030204" pitchFamily="18" charset="0"/>
                <a:ea typeface="Cambria Math" panose="02040503050406030204" pitchFamily="18" charset="0"/>
              </a:rPr>
              <a:t>               (Var</a:t>
            </a:r>
            <a:r>
              <a:rPr lang="en-US" dirty="0">
                <a:solidFill>
                  <a:srgbClr val="00002E"/>
                </a:solidFill>
                <a:latin typeface="Cambria Math" panose="02040503050406030204" pitchFamily="18" charset="0"/>
                <a:ea typeface="Cambria Math" panose="02040503050406030204" pitchFamily="18" charset="0"/>
              </a:rPr>
              <a:t>1</a:t>
            </a:r>
            <a:r>
              <a:rPr lang="en-US" dirty="0" smtClean="0">
                <a:solidFill>
                  <a:srgbClr val="00002E"/>
                </a:solidFill>
                <a:latin typeface="Cambria Math" panose="02040503050406030204" pitchFamily="18" charset="0"/>
                <a:ea typeface="Cambria Math" panose="02040503050406030204" pitchFamily="18" charset="0"/>
              </a:rPr>
              <a:t> site)</a:t>
            </a:r>
            <a:endParaRPr lang="en-US" sz="3600" baseline="30000" dirty="0" smtClean="0">
              <a:solidFill>
                <a:srgbClr val="00002E"/>
              </a:solidFill>
              <a:latin typeface="Cambria Math" panose="02040503050406030204" pitchFamily="18" charset="0"/>
              <a:ea typeface="Cambria Math" panose="02040503050406030204" pitchFamily="18" charset="0"/>
            </a:endParaRPr>
          </a:p>
          <a:p>
            <a:pPr marL="0" indent="0">
              <a:buNone/>
            </a:pPr>
            <a:r>
              <a:rPr lang="en-US" dirty="0" smtClean="0">
                <a:solidFill>
                  <a:srgbClr val="00002E"/>
                </a:solidFill>
                <a:latin typeface="Cambria Math" panose="02040503050406030204" pitchFamily="18" charset="0"/>
                <a:ea typeface="Cambria Math" panose="02040503050406030204" pitchFamily="18" charset="0"/>
              </a:rPr>
              <a:t>___________________________________</a:t>
            </a:r>
          </a:p>
          <a:p>
            <a:pPr marL="0" indent="0">
              <a:buNone/>
            </a:pPr>
            <a:r>
              <a:rPr lang="en-US" dirty="0" smtClean="0">
                <a:solidFill>
                  <a:srgbClr val="00002E"/>
                </a:solidFill>
                <a:latin typeface="Cambria Math" panose="02040503050406030204" pitchFamily="18" charset="0"/>
                <a:ea typeface="Cambria Math" panose="02040503050406030204" pitchFamily="18" charset="0"/>
              </a:rPr>
              <a:t>	</a:t>
            </a:r>
            <a:endParaRPr lang="en-US" dirty="0">
              <a:solidFill>
                <a:srgbClr val="00002E"/>
              </a:solidFill>
              <a:latin typeface="Cambria Math" panose="02040503050406030204" pitchFamily="18" charset="0"/>
              <a:ea typeface="Cambria Math" panose="02040503050406030204" pitchFamily="18" charset="0"/>
            </a:endParaRPr>
          </a:p>
        </p:txBody>
      </p:sp>
      <p:sp>
        <p:nvSpPr>
          <p:cNvPr id="5" name="TextBox 4"/>
          <p:cNvSpPr txBox="1"/>
          <p:nvPr/>
        </p:nvSpPr>
        <p:spPr>
          <a:xfrm>
            <a:off x="3657600" y="2709208"/>
            <a:ext cx="4038600" cy="1569660"/>
          </a:xfrm>
          <a:prstGeom prst="rect">
            <a:avLst/>
          </a:prstGeom>
          <a:noFill/>
        </p:spPr>
        <p:txBody>
          <a:bodyPr wrap="square" rtlCol="0">
            <a:spAutoFit/>
          </a:bodyPr>
          <a:lstStyle/>
          <a:p>
            <a:r>
              <a:rPr lang="en-US" sz="2400" dirty="0" smtClean="0">
                <a:solidFill>
                  <a:srgbClr val="00002E"/>
                </a:solidFill>
                <a:latin typeface="Cambria Math" panose="02040503050406030204" pitchFamily="18" charset="0"/>
                <a:ea typeface="Cambria Math" panose="02040503050406030204" pitchFamily="18" charset="0"/>
                <a:cs typeface="Arial" panose="020B0604020202020204" pitchFamily="34" charset="0"/>
              </a:rPr>
              <a:t>         Var1 Competitors</a:t>
            </a:r>
            <a:endParaRPr lang="en-US" sz="2400" baseline="30000" dirty="0">
              <a:solidFill>
                <a:srgbClr val="00002E"/>
              </a:solidFill>
              <a:latin typeface="Cambria Math" panose="02040503050406030204" pitchFamily="18" charset="0"/>
              <a:ea typeface="Cambria Math" panose="02040503050406030204" pitchFamily="18" charset="0"/>
              <a:cs typeface="Arial" panose="020B0604020202020204" pitchFamily="34" charset="0"/>
            </a:endParaRPr>
          </a:p>
          <a:p>
            <a:r>
              <a:rPr lang="en-US" sz="2400" dirty="0" smtClean="0">
                <a:solidFill>
                  <a:srgbClr val="00002E"/>
                </a:solidFill>
                <a:latin typeface="Cambria Math" panose="02040503050406030204" pitchFamily="18" charset="0"/>
                <a:ea typeface="Cambria Math" panose="02040503050406030204" pitchFamily="18" charset="0"/>
                <a:cs typeface="Arial" panose="020B0604020202020204" pitchFamily="34" charset="0"/>
              </a:rPr>
              <a:t>________________________________</a:t>
            </a:r>
          </a:p>
          <a:p>
            <a:r>
              <a:rPr lang="en-US" sz="2400" dirty="0" smtClean="0">
                <a:solidFill>
                  <a:srgbClr val="00002E"/>
                </a:solidFill>
                <a:latin typeface="Cambria Math" panose="02040503050406030204" pitchFamily="18" charset="0"/>
                <a:ea typeface="Cambria Math" panose="02040503050406030204" pitchFamily="18" charset="0"/>
                <a:cs typeface="Arial" panose="020B0604020202020204" pitchFamily="34" charset="0"/>
              </a:rPr>
              <a:t>(Distance*Var1 Decay </a:t>
            </a:r>
            <a:r>
              <a:rPr lang="en-US" sz="2400" dirty="0">
                <a:solidFill>
                  <a:srgbClr val="00002E"/>
                </a:solidFill>
                <a:latin typeface="Cambria Math" panose="02040503050406030204" pitchFamily="18" charset="0"/>
                <a:ea typeface="Cambria Math" panose="02040503050406030204" pitchFamily="18" charset="0"/>
                <a:cs typeface="Arial" panose="020B0604020202020204" pitchFamily="34" charset="0"/>
              </a:rPr>
              <a:t>curve)</a:t>
            </a:r>
          </a:p>
          <a:p>
            <a:endParaRPr lang="en-US" sz="2400" dirty="0">
              <a:solidFill>
                <a:srgbClr val="00002E"/>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6" name="TextBox 5"/>
          <p:cNvSpPr txBox="1"/>
          <p:nvPr/>
        </p:nvSpPr>
        <p:spPr>
          <a:xfrm>
            <a:off x="2999188" y="2839016"/>
            <a:ext cx="685800" cy="1107996"/>
          </a:xfrm>
          <a:prstGeom prst="rect">
            <a:avLst/>
          </a:prstGeom>
          <a:noFill/>
        </p:spPr>
        <p:txBody>
          <a:bodyPr wrap="square" rtlCol="0">
            <a:spAutoFit/>
          </a:bodyPr>
          <a:lstStyle/>
          <a:p>
            <a:r>
              <a:rPr lang="en-US" sz="6600" dirty="0" smtClean="0">
                <a:solidFill>
                  <a:srgbClr val="00002E"/>
                </a:solidFill>
                <a:latin typeface="Cambria Math" panose="02040503050406030204" pitchFamily="18" charset="0"/>
                <a:ea typeface="Cambria Math" panose="02040503050406030204" pitchFamily="18" charset="0"/>
              </a:rPr>
              <a:t>∑</a:t>
            </a:r>
            <a:endParaRPr lang="en-US" sz="6600" dirty="0">
              <a:solidFill>
                <a:srgbClr val="00002E"/>
              </a:solidFill>
              <a:latin typeface="Cambria Math" panose="02040503050406030204" pitchFamily="18" charset="0"/>
              <a:ea typeface="Cambria Math" panose="02040503050406030204" pitchFamily="18" charset="0"/>
            </a:endParaRPr>
          </a:p>
        </p:txBody>
      </p:sp>
      <p:sp>
        <p:nvSpPr>
          <p:cNvPr id="7" name="TextBox 6"/>
          <p:cNvSpPr txBox="1"/>
          <p:nvPr/>
        </p:nvSpPr>
        <p:spPr>
          <a:xfrm>
            <a:off x="2372258" y="1300133"/>
            <a:ext cx="1066800" cy="2646878"/>
          </a:xfrm>
          <a:prstGeom prst="rect">
            <a:avLst/>
          </a:prstGeom>
          <a:noFill/>
        </p:spPr>
        <p:txBody>
          <a:bodyPr wrap="square" rtlCol="0">
            <a:spAutoFit/>
          </a:bodyPr>
          <a:lstStyle/>
          <a:p>
            <a:r>
              <a:rPr lang="en-US" sz="16600" dirty="0" smtClean="0">
                <a:solidFill>
                  <a:srgbClr val="00002E"/>
                </a:solidFill>
                <a:latin typeface="Arial" panose="020B0604020202020204" pitchFamily="34" charset="0"/>
                <a:cs typeface="Arial" panose="020B0604020202020204" pitchFamily="34" charset="0"/>
              </a:rPr>
              <a:t>(</a:t>
            </a:r>
            <a:endParaRPr lang="en-US" sz="16600" dirty="0">
              <a:solidFill>
                <a:srgbClr val="00002E"/>
              </a:solidFill>
              <a:latin typeface="Arial" panose="020B0604020202020204" pitchFamily="34" charset="0"/>
              <a:cs typeface="Arial" panose="020B0604020202020204" pitchFamily="34" charset="0"/>
            </a:endParaRPr>
          </a:p>
        </p:txBody>
      </p:sp>
      <p:sp>
        <p:nvSpPr>
          <p:cNvPr id="8" name="TextBox 7"/>
          <p:cNvSpPr txBox="1"/>
          <p:nvPr/>
        </p:nvSpPr>
        <p:spPr>
          <a:xfrm>
            <a:off x="7620000" y="1265721"/>
            <a:ext cx="1219200" cy="2646878"/>
          </a:xfrm>
          <a:prstGeom prst="rect">
            <a:avLst/>
          </a:prstGeom>
          <a:noFill/>
        </p:spPr>
        <p:txBody>
          <a:bodyPr wrap="square" rtlCol="0">
            <a:spAutoFit/>
          </a:bodyPr>
          <a:lstStyle/>
          <a:p>
            <a:r>
              <a:rPr lang="en-US" sz="16600" dirty="0">
                <a:solidFill>
                  <a:srgbClr val="00002E"/>
                </a:solidFill>
              </a:rPr>
              <a:t>)</a:t>
            </a:r>
          </a:p>
        </p:txBody>
      </p:sp>
      <p:sp>
        <p:nvSpPr>
          <p:cNvPr id="10" name="TextBox 9"/>
          <p:cNvSpPr txBox="1"/>
          <p:nvPr/>
        </p:nvSpPr>
        <p:spPr>
          <a:xfrm>
            <a:off x="8089628" y="1265722"/>
            <a:ext cx="651140" cy="1015663"/>
          </a:xfrm>
          <a:prstGeom prst="rect">
            <a:avLst/>
          </a:prstGeom>
          <a:noFill/>
        </p:spPr>
        <p:txBody>
          <a:bodyPr wrap="none" rtlCol="0">
            <a:spAutoFit/>
          </a:bodyPr>
          <a:lstStyle/>
          <a:p>
            <a:r>
              <a:rPr lang="en-US" sz="6000" dirty="0">
                <a:solidFill>
                  <a:srgbClr val="00002E"/>
                </a:solidFill>
                <a:latin typeface="Cambria Math" panose="02040503050406030204" pitchFamily="18" charset="0"/>
                <a:ea typeface="Cambria Math" panose="02040503050406030204" pitchFamily="18" charset="0"/>
              </a:rPr>
              <a:t>ß</a:t>
            </a:r>
          </a:p>
        </p:txBody>
      </p:sp>
      <mc:AlternateContent xmlns:mc="http://schemas.openxmlformats.org/markup-compatibility/2006" xmlns:a14="http://schemas.microsoft.com/office/drawing/2010/main">
        <mc:Choice Requires="a14">
          <p:sp>
            <p:nvSpPr>
              <p:cNvPr id="11" name="TextBox 10"/>
              <p:cNvSpPr txBox="1"/>
              <p:nvPr/>
            </p:nvSpPr>
            <p:spPr>
              <a:xfrm>
                <a:off x="-99060" y="2309091"/>
                <a:ext cx="270914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sz="4000" i="1" smtClean="0">
                          <a:solidFill>
                            <a:srgbClr val="00002E"/>
                          </a:solidFill>
                          <a:latin typeface="Cambria Math" panose="02040503050406030204" pitchFamily="18" charset="0"/>
                        </a:rPr>
                        <m:t>𝑓</m:t>
                      </m:r>
                      <m:d>
                        <m:dPr>
                          <m:ctrlPr>
                            <a:rPr lang="pt-BR" sz="4000" i="1">
                              <a:solidFill>
                                <a:srgbClr val="00002E"/>
                              </a:solidFill>
                              <a:latin typeface="Cambria Math" panose="02040503050406030204" pitchFamily="18" charset="0"/>
                            </a:rPr>
                          </m:ctrlPr>
                        </m:dPr>
                        <m:e>
                          <m:r>
                            <a:rPr lang="en-US" sz="4000" b="0" i="1" smtClean="0">
                              <a:solidFill>
                                <a:srgbClr val="00002E"/>
                              </a:solidFill>
                              <a:latin typeface="Cambria Math" panose="02040503050406030204" pitchFamily="18" charset="0"/>
                            </a:rPr>
                            <m:t>𝑉𝑎𝑟</m:t>
                          </m:r>
                          <m:r>
                            <a:rPr lang="en-US" sz="4000" b="0" i="1" smtClean="0">
                              <a:solidFill>
                                <a:srgbClr val="00002E"/>
                              </a:solidFill>
                              <a:latin typeface="Cambria Math" panose="02040503050406030204" pitchFamily="18" charset="0"/>
                            </a:rPr>
                            <m:t>1</m:t>
                          </m:r>
                        </m:e>
                      </m:d>
                      <m:r>
                        <a:rPr lang="pt-BR" sz="4000" i="1">
                          <a:solidFill>
                            <a:srgbClr val="00002E"/>
                          </a:solidFill>
                          <a:latin typeface="Cambria Math" panose="02040503050406030204" pitchFamily="18" charset="0"/>
                        </a:rPr>
                        <m:t>=</m:t>
                      </m:r>
                    </m:oMath>
                  </m:oMathPara>
                </a14:m>
                <a:endParaRPr lang="en-US" sz="3200" dirty="0">
                  <a:solidFill>
                    <a:srgbClr val="00002E"/>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060" y="2309091"/>
                <a:ext cx="2709140" cy="707886"/>
              </a:xfrm>
              <a:prstGeom prst="rect">
                <a:avLst/>
              </a:prstGeom>
              <a:blipFill rotWithShape="0">
                <a:blip r:embed="rId3"/>
                <a:stretch>
                  <a:fillRect/>
                </a:stretch>
              </a:blipFill>
            </p:spPr>
            <p:txBody>
              <a:bodyPr/>
              <a:lstStyle/>
              <a:p>
                <a:r>
                  <a:rPr lang="es-BO">
                    <a:noFill/>
                  </a:rPr>
                  <a:t> </a:t>
                </a:r>
              </a:p>
            </p:txBody>
          </p:sp>
        </mc:Fallback>
      </mc:AlternateContent>
      <p:pic>
        <p:nvPicPr>
          <p:cNvPr id="2052" name="Picture 4" descr="https://encrypted-tbn0.gstatic.com/images?q=tbn:ANd9GcSX4oMOswUdauyHBnYR4gKBVSks8NrQTu32kVYB0jrHOaws6j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265" y="4259182"/>
            <a:ext cx="3223937" cy="2046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people.hofstra.edu/geotrans/eng/methods/img/simplespatialinteractio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233" y="4217996"/>
            <a:ext cx="4152190" cy="2069176"/>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a:spLocks/>
          </p:cNvSpPr>
          <p:nvPr/>
        </p:nvSpPr>
        <p:spPr bwMode="auto">
          <a:xfrm>
            <a:off x="8153400" y="116208"/>
            <a:ext cx="838200" cy="802929"/>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chemeClr val="accent3">
              <a:lumMod val="75000"/>
            </a:schemeClr>
          </a:solidFill>
          <a:ln w="28575">
            <a:noFill/>
            <a:prstDash val="solid"/>
            <a:round/>
            <a:headEnd/>
            <a:tailEnd/>
          </a:ln>
        </p:spPr>
        <p:txBody>
          <a:bodyPr bIns="360000" anchor="ctr"/>
          <a:lstStyle/>
          <a:p>
            <a:pPr algn="ctr" eaLnBrk="1" hangingPunct="1">
              <a:defRPr/>
            </a:pPr>
            <a:endParaRPr lang="en-US" sz="700" b="1" dirty="0" smtClean="0">
              <a:latin typeface="Times New Roman" panose="02020603050405020304" pitchFamily="18" charset="0"/>
              <a:cs typeface="Times New Roman" panose="02020603050405020304" pitchFamily="18" charset="0"/>
            </a:endParaRPr>
          </a:p>
          <a:p>
            <a:pPr algn="ctr" eaLnBrk="1" hangingPunct="1">
              <a:defRPr/>
            </a:pPr>
            <a:endParaRPr lang="en-US" sz="700" b="1" dirty="0">
              <a:latin typeface="Times New Roman" panose="02020603050405020304" pitchFamily="18" charset="0"/>
              <a:cs typeface="Times New Roman" panose="02020603050405020304" pitchFamily="18" charset="0"/>
            </a:endParaRPr>
          </a:p>
          <a:p>
            <a:pPr algn="ctr" eaLnBrk="1" hangingPunct="1">
              <a:defRPr/>
            </a:pPr>
            <a:r>
              <a:rPr lang="en-US" sz="700" b="1" dirty="0" smtClean="0">
                <a:latin typeface="Times New Roman" panose="02020603050405020304" pitchFamily="18" charset="0"/>
                <a:cs typeface="Times New Roman" panose="02020603050405020304" pitchFamily="18" charset="0"/>
              </a:rPr>
              <a:t>Establishes</a:t>
            </a:r>
          </a:p>
          <a:p>
            <a:pPr algn="ctr" eaLnBrk="1" hangingPunct="1">
              <a:defRPr/>
            </a:pPr>
            <a:r>
              <a:rPr lang="en-US" sz="700" b="1" dirty="0" smtClean="0">
                <a:latin typeface="Times New Roman" panose="02020603050405020304" pitchFamily="18" charset="0"/>
                <a:cs typeface="Times New Roman" panose="02020603050405020304" pitchFamily="18" charset="0"/>
              </a:rPr>
              <a:t>Spatial  </a:t>
            </a:r>
          </a:p>
          <a:p>
            <a:pPr algn="ctr" eaLnBrk="1" hangingPunct="1">
              <a:defRPr/>
            </a:pPr>
            <a:r>
              <a:rPr lang="en-US" sz="700" b="1" dirty="0" smtClean="0">
                <a:latin typeface="Times New Roman" panose="02020603050405020304" pitchFamily="18" charset="0"/>
                <a:cs typeface="Times New Roman" panose="02020603050405020304" pitchFamily="18" charset="0"/>
              </a:rPr>
              <a:t>Iteration</a:t>
            </a:r>
            <a:endParaRPr lang="en-GB" sz="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978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500"/>
                            </p:stCondLst>
                            <p:childTnLst>
                              <p:par>
                                <p:cTn id="33" presetID="3" presetClass="entr" presetSubtype="10" fill="hold" nodeType="after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blinds(horizontal)">
                                      <p:cBhvr>
                                        <p:cTn id="35" dur="500"/>
                                        <p:tgtEl>
                                          <p:spTgt spid="2054"/>
                                        </p:tgtEl>
                                      </p:cBhvr>
                                    </p:animEffect>
                                  </p:childTnLst>
                                </p:cTn>
                              </p:par>
                              <p:par>
                                <p:cTn id="36" presetID="3" presetClass="entr" presetSubtype="10" fill="hold" nodeType="with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blinds(horizontal)">
                                      <p:cBhvr>
                                        <p:cTn id="3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7" grpId="0"/>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841549142"/>
              </p:ext>
            </p:extLst>
          </p:nvPr>
        </p:nvGraphicFramePr>
        <p:xfrm>
          <a:off x="3505200" y="2362200"/>
          <a:ext cx="5486400" cy="398291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219200" y="152400"/>
            <a:ext cx="7772400" cy="715963"/>
          </a:xfrm>
        </p:spPr>
        <p:txBody>
          <a:bodyPr/>
          <a:lstStyle/>
          <a:p>
            <a:r>
              <a:rPr lang="en-US" b="1" dirty="0" smtClean="0"/>
              <a:t>How is the Spatial geographic interaction handled?</a:t>
            </a:r>
            <a:endParaRPr lang="en-US" b="1"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3886200" cy="242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3819922"/>
            <a:ext cx="2057400" cy="369332"/>
          </a:xfrm>
          <a:prstGeom prst="rect">
            <a:avLst/>
          </a:prstGeom>
          <a:noFill/>
        </p:spPr>
        <p:txBody>
          <a:bodyPr wrap="square" rtlCol="0">
            <a:spAutoFit/>
          </a:bodyPr>
          <a:lstStyle/>
          <a:p>
            <a:r>
              <a:rPr lang="en-US" b="1" dirty="0" smtClean="0">
                <a:solidFill>
                  <a:srgbClr val="00002E"/>
                </a:solidFill>
                <a:latin typeface="Times New Roman" panose="02020603050405020304" pitchFamily="18" charset="0"/>
                <a:cs typeface="Times New Roman" panose="02020603050405020304" pitchFamily="18" charset="0"/>
              </a:rPr>
              <a:t>Routing distances</a:t>
            </a:r>
            <a:endParaRPr lang="en-US" b="1" dirty="0">
              <a:solidFill>
                <a:srgbClr val="00002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9105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1" nodeType="clickEffect">
                                  <p:stCondLst>
                                    <p:cond delay="0"/>
                                  </p:stCondLst>
                                  <p:childTnLst>
                                    <p:set>
                                      <p:cBhvr rctx="PPT">
                                        <p:cTn id="11" dur="indefinite"/>
                                        <p:tgtEl>
                                          <p:spTgt spid="4"/>
                                        </p:tgtEl>
                                        <p:attrNameLst>
                                          <p:attrName>style.opacity</p:attrName>
                                        </p:attrNameLst>
                                      </p:cBhvr>
                                      <p:to>
                                        <p:strVal val="0.25"/>
                                      </p:to>
                                    </p:set>
                                    <p:animEffect filter="image" prLst="opacity: 0.25">
                                      <p:cBhvr rctx="IE">
                                        <p:cTn id="12" dur="indefinite"/>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072" y="148585"/>
            <a:ext cx="4433609" cy="715963"/>
          </a:xfrm>
        </p:spPr>
        <p:txBody>
          <a:bodyPr/>
          <a:lstStyle/>
          <a:p>
            <a:r>
              <a:rPr lang="en-US" dirty="0" smtClean="0"/>
              <a:t>Retail Value </a:t>
            </a:r>
            <a:br>
              <a:rPr lang="en-US" dirty="0" smtClean="0"/>
            </a:br>
            <a:r>
              <a:rPr lang="en-US" dirty="0" smtClean="0"/>
              <a:t>Chain - Calibration</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533402" y="1752601"/>
                <a:ext cx="7978877" cy="461665"/>
              </a:xfrm>
              <a:prstGeom prst="rect">
                <a:avLst/>
              </a:prstGeom>
              <a:noFill/>
            </p:spPr>
            <p:txBody>
              <a:bodyPr wrap="square" rtlCol="0">
                <a:spAutoFit/>
              </a:bodyPr>
              <a:lstStyle/>
              <a:p>
                <a14:m>
                  <m:oMath xmlns:m="http://schemas.openxmlformats.org/officeDocument/2006/math">
                    <m:r>
                      <a:rPr lang="en-US" sz="2400" b="0" i="1" smtClean="0">
                        <a:solidFill>
                          <a:srgbClr val="00002E"/>
                        </a:solidFill>
                        <a:latin typeface="Cambria Math" panose="02040503050406030204" pitchFamily="18" charset="0"/>
                      </a:rPr>
                      <m:t>𝑉𝑜𝑙𝑢𝑚𝑒</m:t>
                    </m:r>
                    <m:r>
                      <a:rPr lang="pt-BR" sz="2400" i="1" smtClean="0">
                        <a:solidFill>
                          <a:srgbClr val="00002E"/>
                        </a:solidFill>
                        <a:latin typeface="Cambria Math" panose="02040503050406030204" pitchFamily="18" charset="0"/>
                      </a:rPr>
                      <m:t>=</m:t>
                    </m:r>
                  </m:oMath>
                </a14:m>
                <a:r>
                  <a:rPr lang="en-US" sz="2400" dirty="0" smtClean="0">
                    <a:solidFill>
                      <a:srgbClr val="00002E"/>
                    </a:solidFill>
                    <a:latin typeface="Times New Roman" panose="02020603050405020304" pitchFamily="18" charset="0"/>
                    <a:cs typeface="Times New Roman" panose="02020603050405020304" pitchFamily="18" charset="0"/>
                  </a:rPr>
                  <a:t> </a:t>
                </a:r>
                <a14:m>
                  <m:oMath xmlns:m="http://schemas.openxmlformats.org/officeDocument/2006/math">
                    <m:r>
                      <a:rPr lang="pt-BR" sz="2400" i="1">
                        <a:solidFill>
                          <a:srgbClr val="00002E"/>
                        </a:solidFill>
                        <a:latin typeface="Cambria Math" panose="02040503050406030204" pitchFamily="18" charset="0"/>
                      </a:rPr>
                      <m:t>𝑓</m:t>
                    </m:r>
                    <m:d>
                      <m:dPr>
                        <m:ctrlPr>
                          <a:rPr lang="pt-BR" sz="2400" i="1">
                            <a:solidFill>
                              <a:srgbClr val="00002E"/>
                            </a:solidFill>
                            <a:latin typeface="Cambria Math" panose="02040503050406030204" pitchFamily="18" charset="0"/>
                          </a:rPr>
                        </m:ctrlPr>
                      </m:dPr>
                      <m:e>
                        <m:r>
                          <a:rPr lang="en-US" sz="2400" b="0" i="1" smtClean="0">
                            <a:solidFill>
                              <a:srgbClr val="00002E"/>
                            </a:solidFill>
                            <a:latin typeface="Cambria Math" panose="02040503050406030204" pitchFamily="18" charset="0"/>
                          </a:rPr>
                          <m:t>𝐷</m:t>
                        </m:r>
                      </m:e>
                    </m:d>
                    <m:r>
                      <a:rPr lang="pt-BR" sz="2400" i="1" baseline="30000" smtClean="0">
                        <a:solidFill>
                          <a:srgbClr val="00002E"/>
                        </a:solidFill>
                        <a:latin typeface="Cambria Math" panose="02040503050406030204" pitchFamily="18" charset="0"/>
                      </a:rPr>
                      <m:t>ß</m:t>
                    </m:r>
                    <m:r>
                      <a:rPr lang="en-US" sz="2400" b="0" i="1" baseline="30000" smtClean="0">
                        <a:solidFill>
                          <a:srgbClr val="00002E"/>
                        </a:solidFill>
                        <a:latin typeface="Cambria Math" panose="02040503050406030204" pitchFamily="18" charset="0"/>
                      </a:rPr>
                      <m:t>1</m:t>
                    </m:r>
                    <m:r>
                      <a:rPr lang="pt-BR" sz="2400" i="1">
                        <a:solidFill>
                          <a:srgbClr val="00002E"/>
                        </a:solidFill>
                        <a:latin typeface="Cambria Math" panose="02040503050406030204" pitchFamily="18" charset="0"/>
                        <a:ea typeface="Cambria Math" panose="02040503050406030204" pitchFamily="18" charset="0"/>
                      </a:rPr>
                      <m:t>⥃</m:t>
                    </m:r>
                    <m:r>
                      <a:rPr lang="pt-BR" sz="2400" i="1">
                        <a:solidFill>
                          <a:srgbClr val="00002E"/>
                        </a:solidFill>
                        <a:latin typeface="Cambria Math" panose="02040503050406030204" pitchFamily="18" charset="0"/>
                      </a:rPr>
                      <m:t>𝑓</m:t>
                    </m:r>
                    <m:d>
                      <m:dPr>
                        <m:ctrlPr>
                          <a:rPr lang="pt-BR" sz="2400" i="1">
                            <a:solidFill>
                              <a:srgbClr val="00002E"/>
                            </a:solidFill>
                            <a:latin typeface="Cambria Math" panose="02040503050406030204" pitchFamily="18" charset="0"/>
                          </a:rPr>
                        </m:ctrlPr>
                      </m:dPr>
                      <m:e>
                        <m:r>
                          <a:rPr lang="en-US" sz="2400" b="0" i="1" smtClean="0">
                            <a:solidFill>
                              <a:srgbClr val="00002E"/>
                            </a:solidFill>
                            <a:latin typeface="Cambria Math" panose="02040503050406030204" pitchFamily="18" charset="0"/>
                          </a:rPr>
                          <m:t>𝑇</m:t>
                        </m:r>
                      </m:e>
                    </m:d>
                    <m:r>
                      <a:rPr lang="pt-BR" sz="2400" i="1" baseline="30000">
                        <a:solidFill>
                          <a:srgbClr val="00002E"/>
                        </a:solidFill>
                        <a:latin typeface="Cambria Math" panose="02040503050406030204" pitchFamily="18" charset="0"/>
                      </a:rPr>
                      <m:t>ß</m:t>
                    </m:r>
                    <m:r>
                      <a:rPr lang="en-US" sz="2400" b="0" i="1" baseline="30000" smtClean="0">
                        <a:solidFill>
                          <a:srgbClr val="00002E"/>
                        </a:solidFill>
                        <a:latin typeface="Cambria Math" panose="02040503050406030204" pitchFamily="18" charset="0"/>
                      </a:rPr>
                      <m:t>2</m:t>
                    </m:r>
                    <m:r>
                      <a:rPr lang="pt-BR" sz="2400" i="1">
                        <a:solidFill>
                          <a:srgbClr val="00002E"/>
                        </a:solidFill>
                        <a:latin typeface="Cambria Math" panose="02040503050406030204" pitchFamily="18" charset="0"/>
                        <a:ea typeface="Cambria Math" panose="02040503050406030204" pitchFamily="18" charset="0"/>
                      </a:rPr>
                      <m:t>⥃</m:t>
                    </m:r>
                    <m:r>
                      <a:rPr lang="pt-BR" sz="2400" i="1">
                        <a:solidFill>
                          <a:srgbClr val="00002E"/>
                        </a:solidFill>
                        <a:latin typeface="Cambria Math" panose="02040503050406030204" pitchFamily="18" charset="0"/>
                      </a:rPr>
                      <m:t>𝑓</m:t>
                    </m:r>
                    <m:d>
                      <m:dPr>
                        <m:ctrlPr>
                          <a:rPr lang="pt-BR" sz="2400" i="1">
                            <a:solidFill>
                              <a:srgbClr val="00002E"/>
                            </a:solidFill>
                            <a:latin typeface="Cambria Math" panose="02040503050406030204" pitchFamily="18" charset="0"/>
                          </a:rPr>
                        </m:ctrlPr>
                      </m:dPr>
                      <m:e>
                        <m:r>
                          <a:rPr lang="en-US" sz="2400" b="0" i="1" smtClean="0">
                            <a:solidFill>
                              <a:srgbClr val="00002E"/>
                            </a:solidFill>
                            <a:latin typeface="Cambria Math" panose="02040503050406030204" pitchFamily="18" charset="0"/>
                          </a:rPr>
                          <m:t>𝐼</m:t>
                        </m:r>
                      </m:e>
                    </m:d>
                    <m:r>
                      <a:rPr lang="pt-BR" sz="2400" i="1" baseline="30000">
                        <a:solidFill>
                          <a:srgbClr val="00002E"/>
                        </a:solidFill>
                        <a:latin typeface="Cambria Math" panose="02040503050406030204" pitchFamily="18" charset="0"/>
                      </a:rPr>
                      <m:t>ß</m:t>
                    </m:r>
                    <m:r>
                      <a:rPr lang="en-US" sz="2400" b="0" i="1" baseline="30000" smtClean="0">
                        <a:solidFill>
                          <a:srgbClr val="00002E"/>
                        </a:solidFill>
                        <a:latin typeface="Cambria Math" panose="02040503050406030204" pitchFamily="18" charset="0"/>
                      </a:rPr>
                      <m:t>3</m:t>
                    </m:r>
                  </m:oMath>
                </a14:m>
                <a:r>
                  <a:rPr lang="pt-BR" sz="2400" dirty="0">
                    <a:solidFill>
                      <a:srgbClr val="00002E"/>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pt-BR" sz="2400" i="1">
                        <a:solidFill>
                          <a:srgbClr val="00002E"/>
                        </a:solidFill>
                        <a:latin typeface="Cambria Math" panose="02040503050406030204" pitchFamily="18" charset="0"/>
                        <a:ea typeface="Cambria Math" panose="02040503050406030204" pitchFamily="18" charset="0"/>
                      </a:rPr>
                      <m:t>⥃</m:t>
                    </m:r>
                    <m:r>
                      <a:rPr lang="pt-BR" sz="2400" i="1">
                        <a:solidFill>
                          <a:srgbClr val="00002E"/>
                        </a:solidFill>
                        <a:latin typeface="Cambria Math" panose="02040503050406030204" pitchFamily="18" charset="0"/>
                      </a:rPr>
                      <m:t>𝑓</m:t>
                    </m:r>
                    <m:d>
                      <m:dPr>
                        <m:ctrlPr>
                          <a:rPr lang="pt-BR" sz="2400" i="1">
                            <a:solidFill>
                              <a:srgbClr val="00002E"/>
                            </a:solidFill>
                            <a:latin typeface="Cambria Math" panose="02040503050406030204" pitchFamily="18" charset="0"/>
                          </a:rPr>
                        </m:ctrlPr>
                      </m:dPr>
                      <m:e>
                        <m:r>
                          <a:rPr lang="en-US" sz="2400" b="0" i="1" smtClean="0">
                            <a:solidFill>
                              <a:srgbClr val="00002E"/>
                            </a:solidFill>
                            <a:latin typeface="Cambria Math" panose="02040503050406030204" pitchFamily="18" charset="0"/>
                          </a:rPr>
                          <m:t>𝑀</m:t>
                        </m:r>
                      </m:e>
                    </m:d>
                    <m:r>
                      <a:rPr lang="pt-BR" sz="2400" i="1" baseline="30000">
                        <a:solidFill>
                          <a:srgbClr val="00002E"/>
                        </a:solidFill>
                        <a:latin typeface="Cambria Math" panose="02040503050406030204" pitchFamily="18" charset="0"/>
                      </a:rPr>
                      <m:t>ß</m:t>
                    </m:r>
                    <m:r>
                      <a:rPr lang="en-US" sz="2400" b="0" i="1" baseline="30000" smtClean="0">
                        <a:solidFill>
                          <a:srgbClr val="00002E"/>
                        </a:solidFill>
                        <a:latin typeface="Cambria Math" panose="02040503050406030204" pitchFamily="18" charset="0"/>
                      </a:rPr>
                      <m:t>4</m:t>
                    </m:r>
                  </m:oMath>
                </a14:m>
                <a:r>
                  <a:rPr lang="pt-BR" sz="2400" dirty="0">
                    <a:solidFill>
                      <a:srgbClr val="00002E"/>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pt-BR" sz="2400" i="1">
                        <a:solidFill>
                          <a:srgbClr val="00002E"/>
                        </a:solidFill>
                        <a:latin typeface="Cambria Math" panose="02040503050406030204" pitchFamily="18" charset="0"/>
                        <a:ea typeface="Cambria Math" panose="02040503050406030204" pitchFamily="18" charset="0"/>
                      </a:rPr>
                      <m:t>⥃</m:t>
                    </m:r>
                    <m:r>
                      <a:rPr lang="pt-BR" sz="2400" i="1">
                        <a:solidFill>
                          <a:srgbClr val="00002E"/>
                        </a:solidFill>
                        <a:latin typeface="Cambria Math" panose="02040503050406030204" pitchFamily="18" charset="0"/>
                      </a:rPr>
                      <m:t>𝑓</m:t>
                    </m:r>
                    <m:d>
                      <m:dPr>
                        <m:ctrlPr>
                          <a:rPr lang="pt-BR" sz="2400" i="1">
                            <a:solidFill>
                              <a:srgbClr val="00002E"/>
                            </a:solidFill>
                            <a:latin typeface="Cambria Math" panose="02040503050406030204" pitchFamily="18" charset="0"/>
                          </a:rPr>
                        </m:ctrlPr>
                      </m:dPr>
                      <m:e>
                        <m:r>
                          <a:rPr lang="en-US" sz="2400" b="0" i="1" smtClean="0">
                            <a:solidFill>
                              <a:srgbClr val="00002E"/>
                            </a:solidFill>
                            <a:latin typeface="Cambria Math" panose="02040503050406030204" pitchFamily="18" charset="0"/>
                          </a:rPr>
                          <m:t>𝑃</m:t>
                        </m:r>
                      </m:e>
                    </m:d>
                    <m:r>
                      <a:rPr lang="pt-BR" sz="2400" i="1" baseline="30000">
                        <a:solidFill>
                          <a:srgbClr val="00002E"/>
                        </a:solidFill>
                        <a:latin typeface="Cambria Math" panose="02040503050406030204" pitchFamily="18" charset="0"/>
                      </a:rPr>
                      <m:t>ß</m:t>
                    </m:r>
                    <m:r>
                      <a:rPr lang="en-US" sz="2400" b="0" i="1" baseline="30000" smtClean="0">
                        <a:solidFill>
                          <a:srgbClr val="00002E"/>
                        </a:solidFill>
                        <a:latin typeface="Cambria Math"/>
                      </a:rPr>
                      <m:t>𝑛</m:t>
                    </m:r>
                  </m:oMath>
                </a14:m>
                <a:endParaRPr lang="en-US" sz="2400" dirty="0">
                  <a:solidFill>
                    <a:srgbClr val="00002E"/>
                  </a:solidFill>
                  <a:latin typeface="Times New Roman" panose="020206030504050203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33402" y="1752601"/>
                <a:ext cx="7978877" cy="461665"/>
              </a:xfrm>
              <a:prstGeom prst="rect">
                <a:avLst/>
              </a:prstGeom>
              <a:blipFill rotWithShape="0">
                <a:blip r:embed="rId2"/>
                <a:stretch>
                  <a:fillRect l="-229" b="-18667"/>
                </a:stretch>
              </a:blipFill>
            </p:spPr>
            <p:txBody>
              <a:bodyPr/>
              <a:lstStyle/>
              <a:p>
                <a:r>
                  <a:rPr lang="es-BO">
                    <a:noFill/>
                  </a:rPr>
                  <a:t> </a:t>
                </a:r>
              </a:p>
            </p:txBody>
          </p:sp>
        </mc:Fallback>
      </mc:AlternateContent>
      <p:sp>
        <p:nvSpPr>
          <p:cNvPr id="5" name="TextBox 4"/>
          <p:cNvSpPr txBox="1"/>
          <p:nvPr/>
        </p:nvSpPr>
        <p:spPr>
          <a:xfrm>
            <a:off x="533400" y="2667000"/>
            <a:ext cx="8332955" cy="830997"/>
          </a:xfrm>
          <a:prstGeom prst="rect">
            <a:avLst/>
          </a:prstGeom>
          <a:noFill/>
        </p:spPr>
        <p:txBody>
          <a:bodyPr wrap="square" rtlCol="0">
            <a:spAutoFit/>
          </a:bodyPr>
          <a:lstStyle/>
          <a:p>
            <a:r>
              <a:rPr lang="en-US" sz="2400" b="1" dirty="0" smtClean="0">
                <a:solidFill>
                  <a:schemeClr val="bg2">
                    <a:lumMod val="10000"/>
                  </a:schemeClr>
                </a:solidFill>
                <a:latin typeface="Times New Roman" panose="02020603050405020304" pitchFamily="18" charset="0"/>
                <a:cs typeface="Times New Roman" panose="02020603050405020304" pitchFamily="18" charset="0"/>
              </a:rPr>
              <a:t>Adjustment of the weights of each variable score minimizing the error (difference between calculated and real volume)</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1" name="Freeform 12"/>
          <p:cNvSpPr>
            <a:spLocks/>
          </p:cNvSpPr>
          <p:nvPr/>
        </p:nvSpPr>
        <p:spPr bwMode="auto">
          <a:xfrm>
            <a:off x="7924800" y="50112"/>
            <a:ext cx="1070138" cy="773948"/>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chemeClr val="accent6">
              <a:lumMod val="75000"/>
            </a:schemeClr>
          </a:solidFill>
          <a:ln w="28575">
            <a:noFill/>
            <a:prstDash val="solid"/>
            <a:round/>
            <a:headEnd/>
            <a:tailEnd/>
          </a:ln>
        </p:spPr>
        <p:txBody>
          <a:bodyPr lIns="360000" anchor="ctr"/>
          <a:lstStyle/>
          <a:p>
            <a:pPr algn="ctr">
              <a:defRPr/>
            </a:pPr>
            <a:r>
              <a:rPr lang="en-US" sz="800" b="1" dirty="0" smtClean="0">
                <a:latin typeface="Times New Roman" panose="02020603050405020304" pitchFamily="18" charset="0"/>
                <a:cs typeface="Times New Roman" panose="02020603050405020304" pitchFamily="18" charset="0"/>
              </a:rPr>
              <a:t>Calibrates</a:t>
            </a:r>
            <a:endParaRPr lang="en-US" sz="800" b="1" dirty="0">
              <a:latin typeface="Times New Roman" panose="02020603050405020304" pitchFamily="18" charset="0"/>
              <a:cs typeface="Times New Roman" panose="02020603050405020304" pitchFamily="18" charset="0"/>
            </a:endParaRPr>
          </a:p>
          <a:p>
            <a:pPr algn="ctr">
              <a:defRPr/>
            </a:pPr>
            <a:r>
              <a:rPr lang="en-US" sz="800" b="1" dirty="0">
                <a:latin typeface="Times New Roman" panose="02020603050405020304" pitchFamily="18" charset="0"/>
                <a:cs typeface="Times New Roman" panose="02020603050405020304" pitchFamily="18" charset="0"/>
              </a:rPr>
              <a:t>Consumer</a:t>
            </a:r>
          </a:p>
          <a:p>
            <a:pPr algn="ctr">
              <a:defRPr/>
            </a:pPr>
            <a:r>
              <a:rPr lang="en-US" sz="800" b="1" dirty="0">
                <a:latin typeface="Times New Roman" panose="02020603050405020304" pitchFamily="18" charset="0"/>
                <a:cs typeface="Times New Roman" panose="02020603050405020304" pitchFamily="18" charset="0"/>
              </a:rPr>
              <a:t>Behavior</a:t>
            </a:r>
            <a:endParaRPr lang="en-GB" sz="800" b="1" dirty="0">
              <a:latin typeface="Times New Roman" panose="02020603050405020304" pitchFamily="18" charset="0"/>
              <a:cs typeface="Times New Roman" panose="02020603050405020304" pitchFamily="18" charset="0"/>
            </a:endParaRPr>
          </a:p>
        </p:txBody>
      </p:sp>
      <p:grpSp>
        <p:nvGrpSpPr>
          <p:cNvPr id="22" name="Grupo 21"/>
          <p:cNvGrpSpPr/>
          <p:nvPr/>
        </p:nvGrpSpPr>
        <p:grpSpPr>
          <a:xfrm>
            <a:off x="122475" y="3702473"/>
            <a:ext cx="1772288" cy="1619335"/>
            <a:chOff x="564190" y="2617786"/>
            <a:chExt cx="1604962" cy="1466449"/>
          </a:xfrm>
        </p:grpSpPr>
        <p:sp>
          <p:nvSpPr>
            <p:cNvPr id="23" name="Oval 2052"/>
            <p:cNvSpPr>
              <a:spLocks noChangeArrowheads="1"/>
            </p:cNvSpPr>
            <p:nvPr/>
          </p:nvSpPr>
          <p:spPr bwMode="auto">
            <a:xfrm>
              <a:off x="627062" y="2617786"/>
              <a:ext cx="1466449" cy="1466449"/>
            </a:xfrm>
            <a:prstGeom prst="ellipse">
              <a:avLst/>
            </a:prstGeom>
            <a:noFill/>
            <a:ln w="76200">
              <a:solidFill>
                <a:schemeClr val="accent3">
                  <a:lumMod val="50000"/>
                </a:schemeClr>
              </a:solidFill>
              <a:round/>
              <a:headEnd/>
              <a:tailEnd/>
            </a:ln>
            <a:scene3d>
              <a:camera prst="orthographicFront"/>
              <a:lightRig rig="threePt" dir="t"/>
            </a:scene3d>
            <a:sp3d>
              <a:bevelT/>
            </a:sp3d>
          </p:spPr>
          <p:txBody>
            <a:bodyPr wrap="none" anchor="ctr"/>
            <a:lstStyle/>
            <a:p>
              <a:pPr algn="ctr"/>
              <a:endParaRPr lang="es-ES" sz="1000" b="0">
                <a:solidFill>
                  <a:schemeClr val="accent2"/>
                </a:solidFill>
                <a:latin typeface="Times New Roman" pitchFamily="18" charset="0"/>
              </a:endParaRPr>
            </a:p>
          </p:txBody>
        </p:sp>
        <p:sp>
          <p:nvSpPr>
            <p:cNvPr id="24" name="Rectangle 2056"/>
            <p:cNvSpPr>
              <a:spLocks noChangeArrowheads="1"/>
            </p:cNvSpPr>
            <p:nvPr/>
          </p:nvSpPr>
          <p:spPr bwMode="auto">
            <a:xfrm>
              <a:off x="564190" y="2898262"/>
              <a:ext cx="1604962" cy="827977"/>
            </a:xfrm>
            <a:prstGeom prst="rect">
              <a:avLst/>
            </a:prstGeom>
            <a:noFill/>
            <a:ln w="9525">
              <a:noFill/>
              <a:miter lim="800000"/>
              <a:headEnd/>
              <a:tailEnd/>
            </a:ln>
            <a:effectLst/>
          </p:spPr>
          <p:txBody>
            <a:bodyPr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Location</a:t>
              </a:r>
            </a:p>
            <a:p>
              <a:pPr algn="ctr">
                <a:defRPr/>
              </a:pPr>
              <a:r>
                <a:rPr lang="en-US" b="1" dirty="0" err="1" smtClean="0">
                  <a:solidFill>
                    <a:schemeClr val="bg2">
                      <a:lumMod val="10000"/>
                    </a:schemeClr>
                  </a:solidFill>
                  <a:latin typeface="Times New Roman" panose="02020603050405020304" pitchFamily="18" charset="0"/>
                  <a:cs typeface="Times New Roman" panose="02020603050405020304" pitchFamily="18" charset="0"/>
                </a:rPr>
                <a:t>Tafficc</a:t>
              </a:r>
              <a:endParaRPr lang="en-US" b="1" dirty="0" smtClean="0">
                <a:solidFill>
                  <a:schemeClr val="bg2">
                    <a:lumMod val="10000"/>
                  </a:schemeClr>
                </a:solidFill>
                <a:latin typeface="Times New Roman" panose="02020603050405020304" pitchFamily="18" charset="0"/>
                <a:cs typeface="Times New Roman" panose="02020603050405020304" pitchFamily="18" charset="0"/>
              </a:endParaRPr>
            </a:p>
            <a:p>
              <a:pPr algn="ctr">
                <a:defRPr/>
              </a:pPr>
              <a:r>
                <a:rPr lang="en-US" b="1" dirty="0">
                  <a:solidFill>
                    <a:schemeClr val="bg2">
                      <a:lumMod val="10000"/>
                    </a:schemeClr>
                  </a:solidFill>
                  <a:latin typeface="Times New Roman" panose="02020603050405020304" pitchFamily="18" charset="0"/>
                  <a:cs typeface="Times New Roman" panose="02020603050405020304" pitchFamily="18" charset="0"/>
                </a:rPr>
                <a:t>D</a:t>
              </a:r>
              <a:r>
                <a:rPr lang="en-US" b="1" dirty="0" smtClean="0">
                  <a:solidFill>
                    <a:schemeClr val="bg2">
                      <a:lumMod val="10000"/>
                    </a:schemeClr>
                  </a:solidFill>
                  <a:latin typeface="Times New Roman" panose="02020603050405020304" pitchFamily="18" charset="0"/>
                  <a:cs typeface="Times New Roman" panose="02020603050405020304" pitchFamily="18" charset="0"/>
                </a:rPr>
                <a:t>emand</a:t>
              </a:r>
              <a:endParaRPr lang="en-US" b="1" dirty="0" smtClean="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25" name="Group 2"/>
          <p:cNvGrpSpPr/>
          <p:nvPr/>
        </p:nvGrpSpPr>
        <p:grpSpPr>
          <a:xfrm>
            <a:off x="1453954" y="4426538"/>
            <a:ext cx="1619335" cy="1619335"/>
            <a:chOff x="2766821" y="2284538"/>
            <a:chExt cx="2055812" cy="1805781"/>
          </a:xfrm>
        </p:grpSpPr>
        <p:sp>
          <p:nvSpPr>
            <p:cNvPr id="26" name="Rectangle 2057"/>
            <p:cNvSpPr>
              <a:spLocks noChangeArrowheads="1"/>
            </p:cNvSpPr>
            <p:nvPr/>
          </p:nvSpPr>
          <p:spPr bwMode="auto">
            <a:xfrm>
              <a:off x="2840261" y="2953740"/>
              <a:ext cx="1908930" cy="463792"/>
            </a:xfrm>
            <a:prstGeom prst="rect">
              <a:avLst/>
            </a:prstGeom>
            <a:noFill/>
            <a:ln w="9525">
              <a:noFill/>
              <a:miter lim="800000"/>
              <a:headEnd/>
              <a:tailEnd/>
            </a:ln>
            <a:effectLst/>
          </p:spPr>
          <p:txBody>
            <a:bodyPr wrap="square" lIns="92075" tIns="46038" rIns="92075" bIns="46038">
              <a:spAutoFit/>
            </a:bodyPr>
            <a:lstStyle/>
            <a:p>
              <a:pPr algn="ctr">
                <a:defRPr/>
              </a:pPr>
              <a:r>
                <a:rPr lang="en-US" sz="2000" b="1" dirty="0" smtClean="0">
                  <a:solidFill>
                    <a:srgbClr val="00002E"/>
                  </a:solidFill>
                  <a:latin typeface="Times New Roman" panose="02020603050405020304" pitchFamily="18" charset="0"/>
                  <a:cs typeface="Times New Roman" panose="02020603050405020304" pitchFamily="18" charset="0"/>
                </a:rPr>
                <a:t>Investment</a:t>
              </a:r>
              <a:endParaRPr lang="en-US" sz="2000" b="1" dirty="0">
                <a:solidFill>
                  <a:srgbClr val="00002E"/>
                </a:solidFill>
                <a:latin typeface="Times New Roman" panose="02020603050405020304" pitchFamily="18" charset="0"/>
                <a:cs typeface="Times New Roman" panose="02020603050405020304" pitchFamily="18" charset="0"/>
              </a:endParaRPr>
            </a:p>
          </p:txBody>
        </p:sp>
        <p:sp>
          <p:nvSpPr>
            <p:cNvPr id="27" name="Oval 2072"/>
            <p:cNvSpPr>
              <a:spLocks noChangeArrowheads="1"/>
            </p:cNvSpPr>
            <p:nvPr/>
          </p:nvSpPr>
          <p:spPr bwMode="auto">
            <a:xfrm>
              <a:off x="2766821" y="2284538"/>
              <a:ext cx="2055812" cy="1805781"/>
            </a:xfrm>
            <a:prstGeom prst="ellipse">
              <a:avLst/>
            </a:prstGeom>
            <a:noFill/>
            <a:ln w="76200">
              <a:solidFill>
                <a:srgbClr val="FFFF00"/>
              </a:solidFill>
              <a:round/>
              <a:headEnd/>
              <a:tailEnd/>
            </a:ln>
            <a:scene3d>
              <a:camera prst="orthographicFront"/>
              <a:lightRig rig="threePt" dir="t"/>
            </a:scene3d>
            <a:sp3d>
              <a:bevelT/>
            </a:sp3d>
          </p:spPr>
          <p:txBody>
            <a:bodyPr wrap="none" anchor="ctr"/>
            <a:lstStyle/>
            <a:p>
              <a:pPr algn="ctr"/>
              <a:endParaRPr lang="es-ES" sz="1000" b="0">
                <a:solidFill>
                  <a:srgbClr val="00002E"/>
                </a:solidFill>
                <a:latin typeface="Times New Roman" panose="02020603050405020304" pitchFamily="18" charset="0"/>
                <a:cs typeface="Times New Roman" panose="02020603050405020304" pitchFamily="18" charset="0"/>
              </a:endParaRPr>
            </a:p>
          </p:txBody>
        </p:sp>
      </p:grpSp>
      <p:grpSp>
        <p:nvGrpSpPr>
          <p:cNvPr id="34" name="Group 3"/>
          <p:cNvGrpSpPr/>
          <p:nvPr/>
        </p:nvGrpSpPr>
        <p:grpSpPr>
          <a:xfrm>
            <a:off x="2481512" y="3602647"/>
            <a:ext cx="1619335" cy="1619335"/>
            <a:chOff x="1828800" y="3337771"/>
            <a:chExt cx="2063750" cy="1889125"/>
          </a:xfrm>
        </p:grpSpPr>
        <p:sp>
          <p:nvSpPr>
            <p:cNvPr id="35" name="Oval 2052"/>
            <p:cNvSpPr>
              <a:spLocks noChangeArrowheads="1"/>
            </p:cNvSpPr>
            <p:nvPr/>
          </p:nvSpPr>
          <p:spPr bwMode="auto">
            <a:xfrm>
              <a:off x="1828800" y="3337771"/>
              <a:ext cx="2063750" cy="1889125"/>
            </a:xfrm>
            <a:prstGeom prst="ellipse">
              <a:avLst/>
            </a:prstGeom>
            <a:noFill/>
            <a:ln w="76200">
              <a:solidFill>
                <a:srgbClr val="C00000"/>
              </a:solidFill>
              <a:round/>
              <a:headEnd/>
              <a:tailEnd/>
            </a:ln>
            <a:scene3d>
              <a:camera prst="orthographicFront"/>
              <a:lightRig rig="threePt" dir="t"/>
            </a:scene3d>
            <a:sp3d>
              <a:bevelT/>
            </a:sp3d>
          </p:spPr>
          <p:txBody>
            <a:bodyPr wrap="none" anchor="ctr"/>
            <a:lstStyle/>
            <a:p>
              <a:pPr algn="ctr"/>
              <a:endParaRPr lang="es-ES" sz="1000" b="0">
                <a:solidFill>
                  <a:srgbClr val="00002E"/>
                </a:solidFill>
                <a:latin typeface="Times New Roman" panose="02020603050405020304" pitchFamily="18" charset="0"/>
                <a:cs typeface="Times New Roman" panose="02020603050405020304" pitchFamily="18" charset="0"/>
              </a:endParaRPr>
            </a:p>
          </p:txBody>
        </p:sp>
        <p:sp>
          <p:nvSpPr>
            <p:cNvPr id="36" name="Rectangle 2056"/>
            <p:cNvSpPr>
              <a:spLocks noChangeArrowheads="1"/>
            </p:cNvSpPr>
            <p:nvPr/>
          </p:nvSpPr>
          <p:spPr bwMode="auto">
            <a:xfrm>
              <a:off x="2002763" y="4023845"/>
              <a:ext cx="1604962" cy="485198"/>
            </a:xfrm>
            <a:prstGeom prst="rect">
              <a:avLst/>
            </a:prstGeom>
            <a:noFill/>
            <a:ln w="9525">
              <a:noFill/>
              <a:miter lim="800000"/>
              <a:headEnd/>
              <a:tailEnd/>
            </a:ln>
            <a:effectLst/>
          </p:spPr>
          <p:txBody>
            <a:bodyPr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Brand</a:t>
              </a:r>
              <a:endParaRPr lang="en-US" sz="2400" b="1" dirty="0" smtClean="0">
                <a:solidFill>
                  <a:srgbClr val="00002E"/>
                </a:solidFill>
                <a:latin typeface="Times New Roman" panose="02020603050405020304" pitchFamily="18" charset="0"/>
                <a:cs typeface="Times New Roman" panose="02020603050405020304" pitchFamily="18" charset="0"/>
              </a:endParaRPr>
            </a:p>
          </p:txBody>
        </p:sp>
      </p:grpSp>
      <p:grpSp>
        <p:nvGrpSpPr>
          <p:cNvPr id="28" name="Group 1"/>
          <p:cNvGrpSpPr/>
          <p:nvPr/>
        </p:nvGrpSpPr>
        <p:grpSpPr>
          <a:xfrm>
            <a:off x="3685716" y="4419600"/>
            <a:ext cx="1619335" cy="1619335"/>
            <a:chOff x="3200400" y="3508375"/>
            <a:chExt cx="2055812" cy="1805781"/>
          </a:xfrm>
        </p:grpSpPr>
        <p:sp>
          <p:nvSpPr>
            <p:cNvPr id="29" name="Rectangle 2061"/>
            <p:cNvSpPr>
              <a:spLocks noChangeArrowheads="1"/>
            </p:cNvSpPr>
            <p:nvPr/>
          </p:nvSpPr>
          <p:spPr bwMode="auto">
            <a:xfrm>
              <a:off x="3563124" y="4166563"/>
              <a:ext cx="1330362" cy="515536"/>
            </a:xfrm>
            <a:prstGeom prst="rect">
              <a:avLst/>
            </a:prstGeom>
            <a:noFill/>
            <a:ln w="9525">
              <a:noFill/>
              <a:miter lim="800000"/>
              <a:headEnd/>
              <a:tailEnd/>
            </a:ln>
            <a:effectLst/>
          </p:spPr>
          <p:txBody>
            <a:bodyPr wrap="square"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Price</a:t>
              </a:r>
              <a:endParaRPr lang="en-US" sz="2400" b="1" dirty="0">
                <a:solidFill>
                  <a:srgbClr val="00002E"/>
                </a:solidFill>
                <a:latin typeface="Times New Roman" panose="02020603050405020304" pitchFamily="18" charset="0"/>
                <a:cs typeface="Times New Roman" panose="02020603050405020304" pitchFamily="18" charset="0"/>
              </a:endParaRPr>
            </a:p>
          </p:txBody>
        </p:sp>
        <p:sp>
          <p:nvSpPr>
            <p:cNvPr id="30" name="Oval 2074"/>
            <p:cNvSpPr>
              <a:spLocks noChangeArrowheads="1"/>
            </p:cNvSpPr>
            <p:nvPr/>
          </p:nvSpPr>
          <p:spPr bwMode="auto">
            <a:xfrm>
              <a:off x="3200400" y="3508375"/>
              <a:ext cx="2055812" cy="1805781"/>
            </a:xfrm>
            <a:prstGeom prst="ellipse">
              <a:avLst/>
            </a:prstGeom>
            <a:noFill/>
            <a:ln w="76200">
              <a:solidFill>
                <a:schemeClr val="accent6">
                  <a:lumMod val="75000"/>
                </a:schemeClr>
              </a:solidFill>
              <a:round/>
              <a:headEnd/>
              <a:tailEnd/>
            </a:ln>
            <a:scene3d>
              <a:camera prst="orthographicFront"/>
              <a:lightRig rig="threePt" dir="t"/>
            </a:scene3d>
            <a:sp3d>
              <a:bevelT/>
            </a:sp3d>
          </p:spPr>
          <p:txBody>
            <a:bodyPr wrap="none" anchor="ctr"/>
            <a:lstStyle/>
            <a:p>
              <a:pPr algn="ctr"/>
              <a:endParaRPr lang="es-ES" sz="1000" b="0">
                <a:solidFill>
                  <a:srgbClr val="00002E"/>
                </a:solidFill>
                <a:latin typeface="Times New Roman" panose="02020603050405020304" pitchFamily="18" charset="0"/>
                <a:cs typeface="Times New Roman" panose="02020603050405020304" pitchFamily="18" charset="0"/>
              </a:endParaRPr>
            </a:p>
          </p:txBody>
        </p:sp>
      </p:grpSp>
      <p:grpSp>
        <p:nvGrpSpPr>
          <p:cNvPr id="31" name="Grupo 30"/>
          <p:cNvGrpSpPr/>
          <p:nvPr/>
        </p:nvGrpSpPr>
        <p:grpSpPr>
          <a:xfrm>
            <a:off x="4742256" y="3586043"/>
            <a:ext cx="1619335" cy="1619335"/>
            <a:chOff x="6282728" y="2900677"/>
            <a:chExt cx="1800000" cy="1800000"/>
          </a:xfrm>
        </p:grpSpPr>
        <p:sp>
          <p:nvSpPr>
            <p:cNvPr id="32" name="Rectangle 2059"/>
            <p:cNvSpPr>
              <a:spLocks noChangeArrowheads="1"/>
            </p:cNvSpPr>
            <p:nvPr/>
          </p:nvSpPr>
          <p:spPr bwMode="auto">
            <a:xfrm>
              <a:off x="6731686" y="3334663"/>
              <a:ext cx="997069" cy="831639"/>
            </a:xfrm>
            <a:prstGeom prst="rect">
              <a:avLst/>
            </a:prstGeom>
            <a:noFill/>
            <a:ln w="9525">
              <a:noFill/>
              <a:miter lim="800000"/>
              <a:headEnd/>
              <a:tailEnd/>
            </a:ln>
            <a:effectLst/>
          </p:spPr>
          <p:txBody>
            <a:bodyPr wrap="none"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Local </a:t>
              </a:r>
            </a:p>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Area</a:t>
              </a:r>
              <a:endParaRPr lang="en-US" sz="2400" b="1" dirty="0">
                <a:solidFill>
                  <a:srgbClr val="00002E"/>
                </a:solidFill>
                <a:latin typeface="Times New Roman" panose="02020603050405020304" pitchFamily="18" charset="0"/>
                <a:cs typeface="Times New Roman" panose="02020603050405020304" pitchFamily="18" charset="0"/>
              </a:endParaRPr>
            </a:p>
          </p:txBody>
        </p:sp>
        <p:sp>
          <p:nvSpPr>
            <p:cNvPr id="33" name="Oval 2076"/>
            <p:cNvSpPr>
              <a:spLocks noChangeArrowheads="1"/>
            </p:cNvSpPr>
            <p:nvPr/>
          </p:nvSpPr>
          <p:spPr bwMode="auto">
            <a:xfrm>
              <a:off x="6282728" y="2900677"/>
              <a:ext cx="1800000" cy="1800000"/>
            </a:xfrm>
            <a:prstGeom prst="ellipse">
              <a:avLst/>
            </a:prstGeom>
            <a:noFill/>
            <a:ln w="76200">
              <a:solidFill>
                <a:schemeClr val="tx2">
                  <a:lumMod val="60000"/>
                  <a:lumOff val="40000"/>
                </a:schemeClr>
              </a:solidFill>
              <a:round/>
              <a:headEnd/>
              <a:tailEnd/>
            </a:ln>
            <a:scene3d>
              <a:camera prst="orthographicFront"/>
              <a:lightRig rig="threePt" dir="t"/>
            </a:scene3d>
            <a:sp3d>
              <a:bevelT/>
            </a:sp3d>
          </p:spPr>
          <p:txBody>
            <a:bodyPr wrap="none" anchor="ctr"/>
            <a:lstStyle/>
            <a:p>
              <a:pPr algn="ctr"/>
              <a:endParaRPr lang="es-ES" sz="1000" b="0">
                <a:solidFill>
                  <a:schemeClr val="accent2"/>
                </a:solidFill>
                <a:latin typeface="Times New Roman" pitchFamily="18" charset="0"/>
              </a:endParaRPr>
            </a:p>
          </p:txBody>
        </p:sp>
      </p:grpSp>
      <p:grpSp>
        <p:nvGrpSpPr>
          <p:cNvPr id="37" name="Grupo 36"/>
          <p:cNvGrpSpPr/>
          <p:nvPr/>
        </p:nvGrpSpPr>
        <p:grpSpPr>
          <a:xfrm>
            <a:off x="5955819" y="4412314"/>
            <a:ext cx="1619335" cy="1619335"/>
            <a:chOff x="6282728" y="2900677"/>
            <a:chExt cx="1800000" cy="1800000"/>
          </a:xfrm>
        </p:grpSpPr>
        <p:sp>
          <p:nvSpPr>
            <p:cNvPr id="38" name="Rectangle 2059"/>
            <p:cNvSpPr>
              <a:spLocks noChangeArrowheads="1"/>
            </p:cNvSpPr>
            <p:nvPr/>
          </p:nvSpPr>
          <p:spPr bwMode="auto">
            <a:xfrm>
              <a:off x="6492635" y="3446413"/>
              <a:ext cx="1380186" cy="831639"/>
            </a:xfrm>
            <a:prstGeom prst="rect">
              <a:avLst/>
            </a:prstGeom>
            <a:noFill/>
            <a:ln w="9525">
              <a:noFill/>
              <a:miter lim="800000"/>
              <a:headEnd/>
              <a:tailEnd/>
            </a:ln>
            <a:effectLst/>
          </p:spPr>
          <p:txBody>
            <a:bodyPr wrap="none"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Business</a:t>
              </a:r>
            </a:p>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Practices</a:t>
              </a:r>
              <a:endParaRPr lang="en-US" sz="2000" b="1" dirty="0">
                <a:solidFill>
                  <a:srgbClr val="00002E"/>
                </a:solidFill>
                <a:latin typeface="Times New Roman" panose="02020603050405020304" pitchFamily="18" charset="0"/>
                <a:cs typeface="Times New Roman" panose="02020603050405020304" pitchFamily="18" charset="0"/>
              </a:endParaRPr>
            </a:p>
          </p:txBody>
        </p:sp>
        <p:sp>
          <p:nvSpPr>
            <p:cNvPr id="39" name="Oval 2076"/>
            <p:cNvSpPr>
              <a:spLocks noChangeArrowheads="1"/>
            </p:cNvSpPr>
            <p:nvPr/>
          </p:nvSpPr>
          <p:spPr bwMode="auto">
            <a:xfrm>
              <a:off x="6282728" y="2900677"/>
              <a:ext cx="1800000" cy="1800000"/>
            </a:xfrm>
            <a:prstGeom prst="ellipse">
              <a:avLst/>
            </a:prstGeom>
            <a:noFill/>
            <a:ln w="76200">
              <a:solidFill>
                <a:schemeClr val="tx2">
                  <a:lumMod val="60000"/>
                  <a:lumOff val="40000"/>
                </a:schemeClr>
              </a:solidFill>
              <a:round/>
              <a:headEnd/>
              <a:tailEnd/>
            </a:ln>
            <a:scene3d>
              <a:camera prst="orthographicFront"/>
              <a:lightRig rig="threePt" dir="t"/>
            </a:scene3d>
            <a:sp3d>
              <a:bevelT/>
            </a:sp3d>
          </p:spPr>
          <p:txBody>
            <a:bodyPr wrap="none" anchor="ctr"/>
            <a:lstStyle/>
            <a:p>
              <a:pPr algn="ctr"/>
              <a:endParaRPr lang="es-ES" sz="1000" b="0">
                <a:solidFill>
                  <a:schemeClr val="accent2"/>
                </a:solidFill>
                <a:latin typeface="Times New Roman" pitchFamily="18" charset="0"/>
              </a:endParaRPr>
            </a:p>
          </p:txBody>
        </p:sp>
      </p:grpSp>
      <p:grpSp>
        <p:nvGrpSpPr>
          <p:cNvPr id="40" name="Grupo 39"/>
          <p:cNvGrpSpPr/>
          <p:nvPr/>
        </p:nvGrpSpPr>
        <p:grpSpPr>
          <a:xfrm>
            <a:off x="7171258" y="3586042"/>
            <a:ext cx="1619335" cy="1619335"/>
            <a:chOff x="6282728" y="2900677"/>
            <a:chExt cx="1800000" cy="1800000"/>
          </a:xfrm>
        </p:grpSpPr>
        <p:sp>
          <p:nvSpPr>
            <p:cNvPr id="41" name="Rectangle 2059"/>
            <p:cNvSpPr>
              <a:spLocks noChangeArrowheads="1"/>
            </p:cNvSpPr>
            <p:nvPr/>
          </p:nvSpPr>
          <p:spPr bwMode="auto">
            <a:xfrm>
              <a:off x="6434515" y="3543821"/>
              <a:ext cx="1535678" cy="462307"/>
            </a:xfrm>
            <a:prstGeom prst="rect">
              <a:avLst/>
            </a:prstGeom>
            <a:noFill/>
            <a:ln w="9525">
              <a:noFill/>
              <a:miter lim="800000"/>
              <a:headEnd/>
              <a:tailEnd/>
            </a:ln>
            <a:effectLst/>
          </p:spPr>
          <p:txBody>
            <a:bodyPr wrap="none" lIns="92075" tIns="46038" rIns="92075" bIns="46038">
              <a:spAutoFit/>
            </a:bodyPr>
            <a:lstStyle/>
            <a:p>
              <a:pPr algn="ctr">
                <a:defRPr/>
              </a:pPr>
              <a:r>
                <a:rPr lang="en-US" sz="2400" b="1" dirty="0" smtClean="0">
                  <a:solidFill>
                    <a:srgbClr val="00002E"/>
                  </a:solidFill>
                  <a:latin typeface="Times New Roman" panose="02020603050405020304" pitchFamily="18" charset="0"/>
                  <a:cs typeface="Times New Roman" panose="02020603050405020304" pitchFamily="18" charset="0"/>
                </a:rPr>
                <a:t>Operation</a:t>
              </a:r>
              <a:endParaRPr lang="en-US" sz="2400" b="1" dirty="0">
                <a:solidFill>
                  <a:srgbClr val="00002E"/>
                </a:solidFill>
                <a:latin typeface="Times New Roman" panose="02020603050405020304" pitchFamily="18" charset="0"/>
                <a:cs typeface="Times New Roman" panose="02020603050405020304" pitchFamily="18" charset="0"/>
              </a:endParaRPr>
            </a:p>
          </p:txBody>
        </p:sp>
        <p:sp>
          <p:nvSpPr>
            <p:cNvPr id="42" name="Oval 2076"/>
            <p:cNvSpPr>
              <a:spLocks noChangeArrowheads="1"/>
            </p:cNvSpPr>
            <p:nvPr/>
          </p:nvSpPr>
          <p:spPr bwMode="auto">
            <a:xfrm>
              <a:off x="6282728" y="2900677"/>
              <a:ext cx="1800000" cy="1800000"/>
            </a:xfrm>
            <a:prstGeom prst="ellipse">
              <a:avLst/>
            </a:prstGeom>
            <a:noFill/>
            <a:ln w="76200">
              <a:solidFill>
                <a:schemeClr val="tx1"/>
              </a:solidFill>
              <a:round/>
              <a:headEnd/>
              <a:tailEnd/>
            </a:ln>
            <a:scene3d>
              <a:camera prst="orthographicFront"/>
              <a:lightRig rig="threePt" dir="t"/>
            </a:scene3d>
            <a:sp3d>
              <a:bevelT/>
            </a:sp3d>
          </p:spPr>
          <p:txBody>
            <a:bodyPr wrap="none" anchor="ctr"/>
            <a:lstStyle/>
            <a:p>
              <a:pPr algn="ctr"/>
              <a:endParaRPr lang="es-ES" sz="1000" b="0">
                <a:solidFill>
                  <a:schemeClr val="accent2"/>
                </a:solidFill>
                <a:latin typeface="Times New Roman" pitchFamily="18" charset="0"/>
              </a:endParaRPr>
            </a:p>
          </p:txBody>
        </p:sp>
      </p:grpSp>
    </p:spTree>
    <p:extLst>
      <p:ext uri="{BB962C8B-B14F-4D97-AF65-F5344CB8AC3E}">
        <p14:creationId xmlns:p14="http://schemas.microsoft.com/office/powerpoint/2010/main" val="1878470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295400" y="124385"/>
            <a:ext cx="6831520" cy="715963"/>
          </a:xfrm>
        </p:spPr>
        <p:txBody>
          <a:bodyPr>
            <a:normAutofit/>
          </a:bodyPr>
          <a:lstStyle/>
          <a:p>
            <a:r>
              <a:rPr lang="es-HN" sz="3200" b="1" dirty="0" err="1" smtClean="0"/>
              <a:t>Calibrate</a:t>
            </a:r>
            <a:r>
              <a:rPr lang="es-HN" sz="3200" b="1" dirty="0" smtClean="0"/>
              <a:t> local </a:t>
            </a:r>
            <a:r>
              <a:rPr lang="es-HN" sz="3200" b="1" dirty="0" err="1" smtClean="0"/>
              <a:t>preferences</a:t>
            </a:r>
            <a:r>
              <a:rPr lang="es-HN" sz="3200" b="1" dirty="0" smtClean="0"/>
              <a:t>…</a:t>
            </a:r>
          </a:p>
        </p:txBody>
      </p:sp>
      <p:sp>
        <p:nvSpPr>
          <p:cNvPr id="31747" name="Rectangle 3"/>
          <p:cNvSpPr>
            <a:spLocks noGrp="1" noChangeArrowheads="1"/>
          </p:cNvSpPr>
          <p:nvPr>
            <p:ph sz="half" idx="1"/>
          </p:nvPr>
        </p:nvSpPr>
        <p:spPr>
          <a:xfrm>
            <a:off x="457200" y="1907609"/>
            <a:ext cx="4038600" cy="4525963"/>
          </a:xfrm>
        </p:spPr>
        <p:txBody>
          <a:bodyPr>
            <a:normAutofit/>
          </a:bodyPr>
          <a:lstStyle/>
          <a:p>
            <a:r>
              <a:rPr lang="es-ES" dirty="0" err="1" smtClean="0">
                <a:solidFill>
                  <a:srgbClr val="00002E"/>
                </a:solidFill>
              </a:rPr>
              <a:t>Demand</a:t>
            </a:r>
            <a:r>
              <a:rPr lang="el-GR" sz="3600" b="1" baseline="30000" dirty="0" smtClean="0">
                <a:solidFill>
                  <a:srgbClr val="00002E"/>
                </a:solidFill>
              </a:rPr>
              <a:t>α</a:t>
            </a:r>
            <a:r>
              <a:rPr lang="en-US" sz="3200" baseline="30000" dirty="0" smtClean="0">
                <a:solidFill>
                  <a:srgbClr val="00002E"/>
                </a:solidFill>
              </a:rPr>
              <a:t>1</a:t>
            </a:r>
            <a:endParaRPr lang="es-ES" sz="3200" baseline="30000" dirty="0" smtClean="0">
              <a:solidFill>
                <a:srgbClr val="00002E"/>
              </a:solidFill>
            </a:endParaRPr>
          </a:p>
          <a:p>
            <a:r>
              <a:rPr lang="es-ES" dirty="0" err="1" smtClean="0">
                <a:solidFill>
                  <a:srgbClr val="00002E"/>
                </a:solidFill>
              </a:rPr>
              <a:t>Traffic</a:t>
            </a:r>
            <a:r>
              <a:rPr lang="el-GR" dirty="0" smtClean="0">
                <a:solidFill>
                  <a:srgbClr val="00002E"/>
                </a:solidFill>
              </a:rPr>
              <a:t> </a:t>
            </a:r>
            <a:r>
              <a:rPr lang="el-GR" sz="3600" b="1" baseline="30000" dirty="0" smtClean="0">
                <a:solidFill>
                  <a:srgbClr val="00002E"/>
                </a:solidFill>
              </a:rPr>
              <a:t>α</a:t>
            </a:r>
            <a:r>
              <a:rPr lang="en-US" sz="3200" baseline="30000" dirty="0" smtClean="0">
                <a:solidFill>
                  <a:srgbClr val="00002E"/>
                </a:solidFill>
              </a:rPr>
              <a:t>2</a:t>
            </a:r>
            <a:endParaRPr lang="es-ES" sz="3200" baseline="30000" dirty="0" smtClean="0">
              <a:solidFill>
                <a:srgbClr val="00002E"/>
              </a:solidFill>
            </a:endParaRPr>
          </a:p>
          <a:p>
            <a:r>
              <a:rPr lang="es-ES" dirty="0" err="1" smtClean="0">
                <a:solidFill>
                  <a:srgbClr val="00002E"/>
                </a:solidFill>
              </a:rPr>
              <a:t>Investment</a:t>
            </a:r>
            <a:r>
              <a:rPr lang="el-GR" sz="3600" b="1" baseline="30000" dirty="0" smtClean="0">
                <a:solidFill>
                  <a:srgbClr val="00002E"/>
                </a:solidFill>
              </a:rPr>
              <a:t>α</a:t>
            </a:r>
            <a:r>
              <a:rPr lang="en-US" sz="3200" baseline="30000" dirty="0" smtClean="0">
                <a:solidFill>
                  <a:srgbClr val="00002E"/>
                </a:solidFill>
              </a:rPr>
              <a:t>3</a:t>
            </a:r>
            <a:endParaRPr lang="es-ES" sz="3200" baseline="30000" dirty="0" smtClean="0">
              <a:solidFill>
                <a:srgbClr val="00002E"/>
              </a:solidFill>
            </a:endParaRPr>
          </a:p>
          <a:p>
            <a:r>
              <a:rPr lang="en-US" dirty="0" err="1" smtClean="0">
                <a:solidFill>
                  <a:srgbClr val="00002E"/>
                </a:solidFill>
              </a:rPr>
              <a:t>Merch</a:t>
            </a:r>
            <a:r>
              <a:rPr lang="el-GR" sz="3600" b="1" baseline="30000" dirty="0" smtClean="0">
                <a:solidFill>
                  <a:srgbClr val="00002E"/>
                </a:solidFill>
              </a:rPr>
              <a:t>α</a:t>
            </a:r>
            <a:r>
              <a:rPr lang="en-US" sz="3200" baseline="30000" dirty="0" smtClean="0">
                <a:solidFill>
                  <a:srgbClr val="00002E"/>
                </a:solidFill>
              </a:rPr>
              <a:t>4</a:t>
            </a:r>
            <a:endParaRPr lang="es-ES" sz="3200" baseline="30000" dirty="0" smtClean="0">
              <a:solidFill>
                <a:srgbClr val="00002E"/>
              </a:solidFill>
            </a:endParaRPr>
          </a:p>
          <a:p>
            <a:r>
              <a:rPr lang="es-ES" dirty="0" smtClean="0">
                <a:solidFill>
                  <a:srgbClr val="00002E"/>
                </a:solidFill>
              </a:rPr>
              <a:t>Price</a:t>
            </a:r>
            <a:r>
              <a:rPr lang="el-GR" dirty="0" smtClean="0">
                <a:solidFill>
                  <a:srgbClr val="00002E"/>
                </a:solidFill>
              </a:rPr>
              <a:t> </a:t>
            </a:r>
            <a:r>
              <a:rPr lang="el-GR" sz="3600" b="1" baseline="30000" dirty="0" smtClean="0">
                <a:solidFill>
                  <a:srgbClr val="00002E"/>
                </a:solidFill>
              </a:rPr>
              <a:t>α</a:t>
            </a:r>
            <a:r>
              <a:rPr lang="en-US" sz="3200" baseline="30000" dirty="0" smtClean="0">
                <a:solidFill>
                  <a:srgbClr val="00002E"/>
                </a:solidFill>
              </a:rPr>
              <a:t>5</a:t>
            </a:r>
          </a:p>
          <a:p>
            <a:endParaRPr lang="en-US" dirty="0" smtClean="0">
              <a:solidFill>
                <a:srgbClr val="00002E"/>
              </a:solidFill>
            </a:endParaRPr>
          </a:p>
          <a:p>
            <a:endParaRPr lang="en-US" dirty="0">
              <a:solidFill>
                <a:srgbClr val="00002E"/>
              </a:solidFill>
            </a:endParaRPr>
          </a:p>
          <a:p>
            <a:endParaRPr lang="en-US" dirty="0">
              <a:solidFill>
                <a:srgbClr val="00002E"/>
              </a:solidFill>
            </a:endParaRPr>
          </a:p>
          <a:p>
            <a:r>
              <a:rPr lang="en-US" dirty="0" smtClean="0">
                <a:solidFill>
                  <a:srgbClr val="00002E"/>
                </a:solidFill>
              </a:rPr>
              <a:t> </a:t>
            </a:r>
            <a:r>
              <a:rPr lang="en-US" b="1" dirty="0" smtClean="0">
                <a:solidFill>
                  <a:srgbClr val="00002E"/>
                </a:solidFill>
              </a:rPr>
              <a:t>Volume 1</a:t>
            </a:r>
          </a:p>
          <a:p>
            <a:endParaRPr lang="en-US" dirty="0" smtClean="0">
              <a:solidFill>
                <a:srgbClr val="00002E"/>
              </a:solidFill>
            </a:endParaRPr>
          </a:p>
          <a:p>
            <a:endParaRPr lang="en-US" dirty="0" smtClean="0">
              <a:solidFill>
                <a:srgbClr val="00002E"/>
              </a:solidFill>
            </a:endParaRPr>
          </a:p>
          <a:p>
            <a:endParaRPr lang="en-US" dirty="0" smtClean="0">
              <a:solidFill>
                <a:srgbClr val="00002E"/>
              </a:solidFill>
            </a:endParaRPr>
          </a:p>
          <a:p>
            <a:endParaRPr lang="en-US" dirty="0" smtClean="0">
              <a:solidFill>
                <a:srgbClr val="00002E"/>
              </a:solidFill>
            </a:endParaRPr>
          </a:p>
        </p:txBody>
      </p:sp>
      <p:sp>
        <p:nvSpPr>
          <p:cNvPr id="361489" name="Rectangle 17"/>
          <p:cNvSpPr>
            <a:spLocks noChangeArrowheads="1"/>
          </p:cNvSpPr>
          <p:nvPr/>
        </p:nvSpPr>
        <p:spPr bwMode="auto">
          <a:xfrm>
            <a:off x="364561" y="1313461"/>
            <a:ext cx="3244638" cy="355807"/>
          </a:xfrm>
          <a:prstGeom prst="rect">
            <a:avLst/>
          </a:prstGeom>
          <a:noFill/>
          <a:ln w="9525">
            <a:noFill/>
            <a:miter lim="800000"/>
            <a:headEnd/>
            <a:tailEnd/>
          </a:ln>
          <a:effectLst/>
        </p:spPr>
        <p:txBody>
          <a:bodyPr/>
          <a:lstStyle/>
          <a:p>
            <a:pPr>
              <a:defRPr/>
            </a:pPr>
            <a:r>
              <a:rPr lang="es-GT" sz="2000" b="1" u="sng" cap="all" dirty="0" err="1" smtClean="0">
                <a:solidFill>
                  <a:schemeClr val="bg2">
                    <a:lumMod val="10000"/>
                  </a:schemeClr>
                </a:solidFill>
                <a:latin typeface="Times New Roman" panose="02020603050405020304" pitchFamily="18" charset="0"/>
                <a:cs typeface="Times New Roman" panose="02020603050405020304" pitchFamily="18" charset="0"/>
              </a:rPr>
              <a:t>Absolute</a:t>
            </a:r>
            <a:r>
              <a:rPr lang="es-GT" sz="2000" b="1" u="sng" cap="all" dirty="0" smtClean="0">
                <a:solidFill>
                  <a:schemeClr val="bg2">
                    <a:lumMod val="10000"/>
                  </a:schemeClr>
                </a:solidFill>
                <a:latin typeface="Times New Roman" panose="02020603050405020304" pitchFamily="18" charset="0"/>
                <a:cs typeface="Times New Roman" panose="02020603050405020304" pitchFamily="18" charset="0"/>
              </a:rPr>
              <a:t> Variables </a:t>
            </a:r>
            <a:endParaRPr lang="es-GT" sz="2000" b="1" u="sng" cap="all"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8" name="Equal 17"/>
          <p:cNvSpPr/>
          <p:nvPr/>
        </p:nvSpPr>
        <p:spPr>
          <a:xfrm>
            <a:off x="685800" y="4063032"/>
            <a:ext cx="943896" cy="604685"/>
          </a:xfrm>
          <a:prstGeom prst="mathEqual">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 name="Straight Arrow Connector 19"/>
          <p:cNvCxnSpPr/>
          <p:nvPr/>
        </p:nvCxnSpPr>
        <p:spPr>
          <a:xfrm flipH="1" flipV="1">
            <a:off x="2312896" y="2102495"/>
            <a:ext cx="2672089" cy="7416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005783" y="3002147"/>
            <a:ext cx="2979203" cy="42945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20421" y="3085074"/>
            <a:ext cx="2764562" cy="10345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005781" y="2554466"/>
            <a:ext cx="2979202" cy="3277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351054" y="2932620"/>
            <a:ext cx="2672089" cy="1020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AutoShape 8"/>
          <p:cNvSpPr>
            <a:spLocks/>
          </p:cNvSpPr>
          <p:nvPr/>
        </p:nvSpPr>
        <p:spPr bwMode="auto">
          <a:xfrm flipH="1">
            <a:off x="5208638" y="1447800"/>
            <a:ext cx="675968" cy="2922639"/>
          </a:xfrm>
          <a:prstGeom prst="rightBrace">
            <a:avLst>
              <a:gd name="adj1" fmla="val 55000"/>
              <a:gd name="adj2" fmla="val 50894"/>
            </a:avLst>
          </a:prstGeom>
          <a:noFill/>
          <a:ln w="25400">
            <a:solidFill>
              <a:srgbClr val="002060"/>
            </a:solidFill>
            <a:round/>
            <a:headEnd/>
            <a:tailEnd/>
          </a:ln>
        </p:spPr>
        <p:txBody>
          <a:bodyPr wrap="none" anchor="ctr"/>
          <a:lstStyle/>
          <a:p>
            <a:endParaRPr lang="en-US" dirty="0">
              <a:latin typeface="DIN" pitchFamily="2" charset="0"/>
            </a:endParaRPr>
          </a:p>
        </p:txBody>
      </p:sp>
      <p:sp>
        <p:nvSpPr>
          <p:cNvPr id="33" name="TextBox 32"/>
          <p:cNvSpPr txBox="1"/>
          <p:nvPr/>
        </p:nvSpPr>
        <p:spPr>
          <a:xfrm>
            <a:off x="3352801" y="4759119"/>
            <a:ext cx="5642138" cy="1200329"/>
          </a:xfrm>
          <a:prstGeom prst="rect">
            <a:avLst/>
          </a:prstGeom>
          <a:noFill/>
        </p:spPr>
        <p:txBody>
          <a:bodyPr wrap="square" rtlCol="0">
            <a:spAutoFit/>
          </a:bodyPr>
          <a:lstStyle/>
          <a:p>
            <a:r>
              <a:rPr lang="en-US" sz="2400" b="1" dirty="0" smtClean="0">
                <a:solidFill>
                  <a:schemeClr val="bg2">
                    <a:lumMod val="10000"/>
                  </a:schemeClr>
                </a:solidFill>
                <a:latin typeface="Times New Roman" panose="02020603050405020304" pitchFamily="18" charset="0"/>
                <a:cs typeface="Times New Roman" panose="02020603050405020304" pitchFamily="18" charset="0"/>
              </a:rPr>
              <a:t>The system calculates an initial  volume for each station in the market using the absolute variable scores.</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5858657" y="1689967"/>
            <a:ext cx="2966630" cy="1938992"/>
          </a:xfrm>
          <a:prstGeom prst="rect">
            <a:avLst/>
          </a:prstGeom>
          <a:noFill/>
        </p:spPr>
        <p:txBody>
          <a:bodyPr wrap="square" rtlCol="0">
            <a:spAutoFit/>
          </a:bodyPr>
          <a:lstStyle/>
          <a:p>
            <a:r>
              <a:rPr lang="en-US" sz="2000" dirty="0" smtClean="0">
                <a:solidFill>
                  <a:schemeClr val="bg2">
                    <a:lumMod val="10000"/>
                  </a:schemeClr>
                </a:solidFill>
                <a:latin typeface="Times New Roman" panose="02020603050405020304" pitchFamily="18" charset="0"/>
                <a:cs typeface="Times New Roman" panose="02020603050405020304" pitchFamily="18" charset="0"/>
              </a:rPr>
              <a:t>Adjusts the weights of each variable score minimizing the error (difference between calculated volume and real volume)</a:t>
            </a:r>
            <a:endParaRPr lang="en-US"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5" name="AutoShape 8"/>
          <p:cNvSpPr>
            <a:spLocks/>
          </p:cNvSpPr>
          <p:nvPr/>
        </p:nvSpPr>
        <p:spPr bwMode="auto">
          <a:xfrm flipH="1">
            <a:off x="2939870" y="4784172"/>
            <a:ext cx="302344" cy="1120877"/>
          </a:xfrm>
          <a:prstGeom prst="rightBrace">
            <a:avLst>
              <a:gd name="adj1" fmla="val 55000"/>
              <a:gd name="adj2" fmla="val 50894"/>
            </a:avLst>
          </a:prstGeom>
          <a:noFill/>
          <a:ln w="25400">
            <a:solidFill>
              <a:srgbClr val="002060"/>
            </a:solidFill>
            <a:round/>
            <a:headEnd/>
            <a:tailEnd/>
          </a:ln>
        </p:spPr>
        <p:txBody>
          <a:bodyPr wrap="none" anchor="ctr"/>
          <a:lstStyle/>
          <a:p>
            <a:endParaRPr lang="en-US" dirty="0">
              <a:latin typeface="DIN" pitchFamily="2" charset="0"/>
            </a:endParaRPr>
          </a:p>
        </p:txBody>
      </p:sp>
      <p:sp>
        <p:nvSpPr>
          <p:cNvPr id="17" name="Freeform 12"/>
          <p:cNvSpPr>
            <a:spLocks/>
          </p:cNvSpPr>
          <p:nvPr/>
        </p:nvSpPr>
        <p:spPr bwMode="auto">
          <a:xfrm>
            <a:off x="7924800" y="50112"/>
            <a:ext cx="1070138" cy="773948"/>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chemeClr val="accent6">
              <a:lumMod val="75000"/>
            </a:schemeClr>
          </a:solidFill>
          <a:ln w="28575">
            <a:noFill/>
            <a:prstDash val="solid"/>
            <a:round/>
            <a:headEnd/>
            <a:tailEnd/>
          </a:ln>
        </p:spPr>
        <p:txBody>
          <a:bodyPr lIns="360000" anchor="ctr"/>
          <a:lstStyle/>
          <a:p>
            <a:pPr algn="ctr">
              <a:defRPr/>
            </a:pPr>
            <a:r>
              <a:rPr lang="en-US" sz="800" b="1" dirty="0" smtClean="0">
                <a:latin typeface="Times New Roman" panose="02020603050405020304" pitchFamily="18" charset="0"/>
                <a:cs typeface="Times New Roman" panose="02020603050405020304" pitchFamily="18" charset="0"/>
              </a:rPr>
              <a:t>Calibrates</a:t>
            </a:r>
            <a:endParaRPr lang="en-US" sz="800" b="1" dirty="0">
              <a:latin typeface="Times New Roman" panose="02020603050405020304" pitchFamily="18" charset="0"/>
              <a:cs typeface="Times New Roman" panose="02020603050405020304" pitchFamily="18" charset="0"/>
            </a:endParaRPr>
          </a:p>
          <a:p>
            <a:pPr algn="ctr">
              <a:defRPr/>
            </a:pPr>
            <a:r>
              <a:rPr lang="en-US" sz="800" b="1" dirty="0">
                <a:latin typeface="Times New Roman" panose="02020603050405020304" pitchFamily="18" charset="0"/>
                <a:cs typeface="Times New Roman" panose="02020603050405020304" pitchFamily="18" charset="0"/>
              </a:rPr>
              <a:t>Consumer</a:t>
            </a:r>
          </a:p>
          <a:p>
            <a:pPr algn="ctr">
              <a:defRPr/>
            </a:pPr>
            <a:r>
              <a:rPr lang="en-US" sz="800" b="1" dirty="0">
                <a:latin typeface="Times New Roman" panose="02020603050405020304" pitchFamily="18" charset="0"/>
                <a:cs typeface="Times New Roman" panose="02020603050405020304" pitchFamily="18" charset="0"/>
              </a:rPr>
              <a:t>Behavior</a:t>
            </a:r>
            <a:endParaRPr lang="en-GB" sz="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463302"/>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1489"/>
                                        </p:tgtEl>
                                        <p:attrNameLst>
                                          <p:attrName>style.visibility</p:attrName>
                                        </p:attrNameLst>
                                      </p:cBhvr>
                                      <p:to>
                                        <p:strVal val="visible"/>
                                      </p:to>
                                    </p:set>
                                    <p:animEffect transition="in" filter="fade">
                                      <p:cBhvr>
                                        <p:cTn id="7" dur="500"/>
                                        <p:tgtEl>
                                          <p:spTgt spid="361489"/>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linds(horizontal)">
                                      <p:cBhvr>
                                        <p:cTn id="11" dur="500"/>
                                        <p:tgtEl>
                                          <p:spTgt spid="34"/>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linds(horizontal)">
                                      <p:cBhvr>
                                        <p:cTn id="14" dur="500"/>
                                        <p:tgtEl>
                                          <p:spTgt spid="3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1747">
                                            <p:txEl>
                                              <p:pRg st="0" end="0"/>
                                            </p:txEl>
                                          </p:spTgt>
                                        </p:tgtEl>
                                        <p:attrNameLst>
                                          <p:attrName>style.visibility</p:attrName>
                                        </p:attrNameLst>
                                      </p:cBhvr>
                                      <p:to>
                                        <p:strVal val="visible"/>
                                      </p:to>
                                    </p:set>
                                    <p:animEffect transition="in" filter="fade">
                                      <p:cBhvr>
                                        <p:cTn id="18" dur="500"/>
                                        <p:tgtEl>
                                          <p:spTgt spid="31747">
                                            <p:txEl>
                                              <p:pRg st="0" end="0"/>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1747">
                                            <p:txEl>
                                              <p:pRg st="1" end="1"/>
                                            </p:txEl>
                                          </p:spTgt>
                                        </p:tgtEl>
                                        <p:attrNameLst>
                                          <p:attrName>style.visibility</p:attrName>
                                        </p:attrNameLst>
                                      </p:cBhvr>
                                      <p:to>
                                        <p:strVal val="visible"/>
                                      </p:to>
                                    </p:set>
                                    <p:animEffect transition="in" filter="fade">
                                      <p:cBhvr>
                                        <p:cTn id="25" dur="500"/>
                                        <p:tgtEl>
                                          <p:spTgt spid="31747">
                                            <p:txEl>
                                              <p:pRg st="1" end="1"/>
                                            </p:txEl>
                                          </p:spTgt>
                                        </p:tgtEl>
                                      </p:cBhvr>
                                    </p:animEffect>
                                  </p:childTnLst>
                                </p:cTn>
                              </p:par>
                              <p:par>
                                <p:cTn id="26" presetID="22" presetClass="entr" presetSubtype="2"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1747">
                                            <p:txEl>
                                              <p:pRg st="2" end="2"/>
                                            </p:txEl>
                                          </p:spTgt>
                                        </p:tgtEl>
                                        <p:attrNameLst>
                                          <p:attrName>style.visibility</p:attrName>
                                        </p:attrNameLst>
                                      </p:cBhvr>
                                      <p:to>
                                        <p:strVal val="visible"/>
                                      </p:to>
                                    </p:set>
                                    <p:animEffect transition="in" filter="fade">
                                      <p:cBhvr>
                                        <p:cTn id="32" dur="500"/>
                                        <p:tgtEl>
                                          <p:spTgt spid="31747">
                                            <p:txEl>
                                              <p:pRg st="2" end="2"/>
                                            </p:txEl>
                                          </p:spTgt>
                                        </p:tgtEl>
                                      </p:cBhvr>
                                    </p:animEffect>
                                  </p:childTnLst>
                                </p:cTn>
                              </p:par>
                              <p:par>
                                <p:cTn id="33" presetID="22" presetClass="entr" presetSubtype="2"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right)">
                                      <p:cBhvr>
                                        <p:cTn id="35" dur="500"/>
                                        <p:tgtEl>
                                          <p:spTgt spid="28"/>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1747">
                                            <p:txEl>
                                              <p:pRg st="3" end="3"/>
                                            </p:txEl>
                                          </p:spTgt>
                                        </p:tgtEl>
                                        <p:attrNameLst>
                                          <p:attrName>style.visibility</p:attrName>
                                        </p:attrNameLst>
                                      </p:cBhvr>
                                      <p:to>
                                        <p:strVal val="visible"/>
                                      </p:to>
                                    </p:set>
                                    <p:animEffect transition="in" filter="fade">
                                      <p:cBhvr>
                                        <p:cTn id="39" dur="500"/>
                                        <p:tgtEl>
                                          <p:spTgt spid="31747">
                                            <p:txEl>
                                              <p:pRg st="3" end="3"/>
                                            </p:txEl>
                                          </p:spTgt>
                                        </p:tgtEl>
                                      </p:cBhvr>
                                    </p:animEffect>
                                  </p:childTnLst>
                                </p:cTn>
                              </p:par>
                              <p:par>
                                <p:cTn id="40" presetID="22" presetClass="entr" presetSubtype="2"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31747">
                                            <p:txEl>
                                              <p:pRg st="4" end="4"/>
                                            </p:txEl>
                                          </p:spTgt>
                                        </p:tgtEl>
                                        <p:attrNameLst>
                                          <p:attrName>style.visibility</p:attrName>
                                        </p:attrNameLst>
                                      </p:cBhvr>
                                      <p:to>
                                        <p:strVal val="visible"/>
                                      </p:to>
                                    </p:set>
                                    <p:animEffect transition="in" filter="fade">
                                      <p:cBhvr>
                                        <p:cTn id="46" dur="500"/>
                                        <p:tgtEl>
                                          <p:spTgt spid="31747">
                                            <p:txEl>
                                              <p:pRg st="4" end="4"/>
                                            </p:txEl>
                                          </p:spTgt>
                                        </p:tgtEl>
                                      </p:cBhvr>
                                    </p:animEffect>
                                  </p:childTnLst>
                                </p:cTn>
                              </p:par>
                              <p:par>
                                <p:cTn id="47" presetID="22" presetClass="entr" presetSubtype="2"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right)">
                                      <p:cBhvr>
                                        <p:cTn id="49" dur="500"/>
                                        <p:tgtEl>
                                          <p:spTgt spid="23"/>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31747">
                                            <p:txEl>
                                              <p:pRg st="8" end="8"/>
                                            </p:txEl>
                                          </p:spTgt>
                                        </p:tgtEl>
                                        <p:attrNameLst>
                                          <p:attrName>style.visibility</p:attrName>
                                        </p:attrNameLst>
                                      </p:cBhvr>
                                      <p:to>
                                        <p:strVal val="visible"/>
                                      </p:to>
                                    </p:set>
                                    <p:animEffect transition="in" filter="fade">
                                      <p:cBhvr>
                                        <p:cTn id="53" dur="500"/>
                                        <p:tgtEl>
                                          <p:spTgt spid="31747">
                                            <p:txEl>
                                              <p:pRg st="8" end="8"/>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linds(horizontal)">
                                      <p:cBhvr>
                                        <p:cTn id="56" dur="500"/>
                                        <p:tgtEl>
                                          <p:spTgt spid="18"/>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linds(horizontal)">
                                      <p:cBhvr>
                                        <p:cTn id="59" dur="500"/>
                                        <p:tgtEl>
                                          <p:spTgt spid="35"/>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linds(horizontal)">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p:bldP spid="361489" grpId="0"/>
      <p:bldP spid="18" grpId="0" animBg="1"/>
      <p:bldP spid="32" grpId="0" animBg="1"/>
      <p:bldP spid="33" grpId="0"/>
      <p:bldP spid="34" grpId="0" uiExpand="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BO"/>
          </a:p>
        </p:txBody>
      </p:sp>
      <p:sp>
        <p:nvSpPr>
          <p:cNvPr id="3" name="Content Placeholder 2"/>
          <p:cNvSpPr>
            <a:spLocks noGrp="1"/>
          </p:cNvSpPr>
          <p:nvPr>
            <p:ph idx="1"/>
          </p:nvPr>
        </p:nvSpPr>
        <p:spPr>
          <a:xfrm>
            <a:off x="4800600" y="1752600"/>
            <a:ext cx="3810000" cy="4267200"/>
          </a:xfrm>
        </p:spPr>
        <p:txBody>
          <a:bodyPr>
            <a:normAutofit/>
          </a:bodyPr>
          <a:lstStyle/>
          <a:p>
            <a:pPr marL="0">
              <a:lnSpc>
                <a:spcPct val="110000"/>
              </a:lnSpc>
              <a:spcBef>
                <a:spcPts val="0"/>
              </a:spcBef>
            </a:pPr>
            <a:r>
              <a:rPr lang="en-US" dirty="0" smtClean="0">
                <a:solidFill>
                  <a:srgbClr val="00002E"/>
                </a:solidFill>
                <a:latin typeface="Times New Roman" panose="02020603050405020304" pitchFamily="18" charset="0"/>
              </a:rPr>
              <a:t>Training Planning</a:t>
            </a:r>
          </a:p>
          <a:p>
            <a:pPr marL="0">
              <a:lnSpc>
                <a:spcPct val="110000"/>
              </a:lnSpc>
              <a:spcBef>
                <a:spcPts val="0"/>
              </a:spcBef>
            </a:pPr>
            <a:r>
              <a:rPr lang="en-US" dirty="0" smtClean="0">
                <a:solidFill>
                  <a:srgbClr val="00002E"/>
                </a:solidFill>
                <a:latin typeface="Times New Roman" panose="02020603050405020304" pitchFamily="18" charset="0"/>
              </a:rPr>
              <a:t>Schedule</a:t>
            </a:r>
          </a:p>
          <a:p>
            <a:pPr marL="0">
              <a:lnSpc>
                <a:spcPct val="110000"/>
              </a:lnSpc>
              <a:spcBef>
                <a:spcPts val="0"/>
              </a:spcBef>
            </a:pPr>
            <a:r>
              <a:rPr lang="en-US" dirty="0" err="1" smtClean="0">
                <a:solidFill>
                  <a:srgbClr val="00002E"/>
                </a:solidFill>
                <a:latin typeface="Times New Roman" panose="02020603050405020304" pitchFamily="18" charset="0"/>
              </a:rPr>
              <a:t>Contrato</a:t>
            </a:r>
            <a:endParaRPr lang="en-US" dirty="0" smtClean="0">
              <a:solidFill>
                <a:srgbClr val="00002E"/>
              </a:solidFill>
              <a:latin typeface="Times New Roman" panose="02020603050405020304" pitchFamily="18" charset="0"/>
            </a:endParaRPr>
          </a:p>
          <a:p>
            <a:pPr marL="0">
              <a:lnSpc>
                <a:spcPct val="110000"/>
              </a:lnSpc>
              <a:spcBef>
                <a:spcPts val="0"/>
              </a:spcBef>
            </a:pPr>
            <a:r>
              <a:rPr lang="en-US" dirty="0" smtClean="0">
                <a:solidFill>
                  <a:srgbClr val="00002E"/>
                </a:solidFill>
                <a:effectLst>
                  <a:outerShdw blurRad="38100" dist="38100" dir="2700000" algn="tl">
                    <a:srgbClr val="000000">
                      <a:alpha val="43137"/>
                    </a:srgbClr>
                  </a:outerShdw>
                </a:effectLst>
                <a:latin typeface="Times New Roman" panose="02020603050405020304" pitchFamily="18" charset="0"/>
              </a:rPr>
              <a:t>Peru y Colombi</a:t>
            </a:r>
            <a:r>
              <a:rPr lang="en-US" dirty="0" smtClean="0">
                <a:solidFill>
                  <a:srgbClr val="00002E"/>
                </a:solidFill>
                <a:latin typeface="Times New Roman" panose="02020603050405020304" pitchFamily="18" charset="0"/>
              </a:rPr>
              <a:t>a</a:t>
            </a:r>
          </a:p>
          <a:p>
            <a:pPr marL="0">
              <a:lnSpc>
                <a:spcPct val="110000"/>
              </a:lnSpc>
              <a:spcBef>
                <a:spcPts val="0"/>
              </a:spcBef>
            </a:pPr>
            <a:r>
              <a:rPr lang="en-US" dirty="0" smtClean="0">
                <a:solidFill>
                  <a:srgbClr val="00002E"/>
                </a:solidFill>
                <a:latin typeface="Times New Roman" panose="02020603050405020304" pitchFamily="18" charset="0"/>
              </a:rPr>
              <a:t>Software – warnings</a:t>
            </a:r>
          </a:p>
          <a:p>
            <a:pPr marL="0">
              <a:lnSpc>
                <a:spcPct val="110000"/>
              </a:lnSpc>
              <a:spcBef>
                <a:spcPts val="0"/>
              </a:spcBef>
            </a:pPr>
            <a:r>
              <a:rPr lang="en-US" strike="sngStrike" dirty="0" smtClean="0">
                <a:solidFill>
                  <a:srgbClr val="00002E"/>
                </a:solidFill>
                <a:latin typeface="Times New Roman" panose="02020603050405020304" pitchFamily="18" charset="0"/>
              </a:rPr>
              <a:t>Role Regional Planner</a:t>
            </a:r>
          </a:p>
          <a:p>
            <a:pPr marL="0">
              <a:lnSpc>
                <a:spcPct val="110000"/>
              </a:lnSpc>
              <a:spcBef>
                <a:spcPts val="0"/>
              </a:spcBef>
            </a:pPr>
            <a:r>
              <a:rPr lang="en-US" dirty="0" err="1" smtClean="0">
                <a:solidFill>
                  <a:srgbClr val="00002E"/>
                </a:solidFill>
                <a:latin typeface="Times New Roman" panose="02020603050405020304" pitchFamily="18" charset="0"/>
              </a:rPr>
              <a:t>Calendario</a:t>
            </a:r>
            <a:endParaRPr lang="en-US" dirty="0" smtClean="0">
              <a:solidFill>
                <a:srgbClr val="00002E"/>
              </a:solidFill>
              <a:latin typeface="Times New Roman" panose="02020603050405020304" pitchFamily="18" charset="0"/>
            </a:endParaRPr>
          </a:p>
          <a:p>
            <a:pPr marL="0">
              <a:lnSpc>
                <a:spcPct val="110000"/>
              </a:lnSpc>
              <a:spcBef>
                <a:spcPts val="0"/>
              </a:spcBef>
            </a:pPr>
            <a:r>
              <a:rPr lang="en-US" dirty="0" smtClean="0">
                <a:solidFill>
                  <a:srgbClr val="00002E"/>
                </a:solidFill>
                <a:latin typeface="Times New Roman" panose="02020603050405020304" pitchFamily="18" charset="0"/>
              </a:rPr>
              <a:t>Honduras y Panama Tactic</a:t>
            </a:r>
          </a:p>
          <a:p>
            <a:pPr marL="0">
              <a:lnSpc>
                <a:spcPct val="110000"/>
              </a:lnSpc>
              <a:spcBef>
                <a:spcPts val="0"/>
              </a:spcBef>
            </a:pPr>
            <a:r>
              <a:rPr lang="en-US" dirty="0" err="1" smtClean="0">
                <a:solidFill>
                  <a:srgbClr val="00002E"/>
                </a:solidFill>
                <a:latin typeface="Times New Roman" panose="02020603050405020304" pitchFamily="18" charset="0"/>
              </a:rPr>
              <a:t>Modelo</a:t>
            </a:r>
            <a:endParaRPr lang="en-US" dirty="0">
              <a:latin typeface="Times New Roman" panose="02020603050405020304" pitchFamily="18" charset="0"/>
            </a:endParaRPr>
          </a:p>
        </p:txBody>
      </p:sp>
      <p:sp>
        <p:nvSpPr>
          <p:cNvPr id="4" name="AutoShape 2" descr="Image result for agenda"/>
          <p:cNvSpPr>
            <a:spLocks noChangeAspect="1" noChangeArrowheads="1"/>
          </p:cNvSpPr>
          <p:nvPr/>
        </p:nvSpPr>
        <p:spPr bwMode="auto">
          <a:xfrm>
            <a:off x="152400" y="-1430339"/>
            <a:ext cx="8391525" cy="2952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asm.easternhealth.sg/2014/images/banner-age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14600"/>
            <a:ext cx="4244856" cy="1492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62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
                                            <p:txEl>
                                              <p:pRg st="2" end="2"/>
                                            </p:txEl>
                                          </p:spTgt>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3">
                                            <p:txEl>
                                              <p:pRg st="3" end="3"/>
                                            </p:txEl>
                                          </p:spTgt>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3">
                                            <p:txEl>
                                              <p:pRg st="5" end="5"/>
                                            </p:txEl>
                                          </p:spTgt>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9" dur="500"/>
                                        <p:tgtEl>
                                          <p:spTgt spid="3">
                                            <p:txEl>
                                              <p:pRg st="6" end="6"/>
                                            </p:txEl>
                                          </p:spTgt>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p:cTn id="5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5" dur="500"/>
                                        <p:tgtEl>
                                          <p:spTgt spid="3">
                                            <p:txEl>
                                              <p:pRg st="7" end="7"/>
                                            </p:txEl>
                                          </p:spTgt>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p:cTn id="5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91330" y="152400"/>
            <a:ext cx="6561340" cy="715963"/>
          </a:xfrm>
        </p:spPr>
        <p:txBody>
          <a:bodyPr/>
          <a:lstStyle/>
          <a:p>
            <a:r>
              <a:rPr lang="en-US" sz="3200" dirty="0" smtClean="0"/>
              <a:t>Step 2: Brand Contribution</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5679996"/>
              </p:ext>
            </p:extLst>
          </p:nvPr>
        </p:nvGraphicFramePr>
        <p:xfrm>
          <a:off x="304800" y="1371600"/>
          <a:ext cx="85344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7" name="Freeform 11"/>
          <p:cNvSpPr>
            <a:spLocks/>
          </p:cNvSpPr>
          <p:nvPr/>
        </p:nvSpPr>
        <p:spPr bwMode="auto">
          <a:xfrm>
            <a:off x="7924800" y="154619"/>
            <a:ext cx="1099457" cy="73975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00000"/>
          </a:solidFill>
          <a:ln w="28575">
            <a:noFill/>
            <a:prstDash val="solid"/>
            <a:round/>
            <a:headEnd/>
            <a:tailEnd/>
          </a:ln>
        </p:spPr>
        <p:txBody>
          <a:bodyPr rIns="324000" anchor="ctr"/>
          <a:lstStyle/>
          <a:p>
            <a:pPr algn="ctr">
              <a:defRPr/>
            </a:pPr>
            <a:r>
              <a:rPr lang="en-US" sz="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Determines</a:t>
            </a:r>
            <a:endParaRPr lang="en-US" sz="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en-US" sz="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Brand Value</a:t>
            </a:r>
            <a:endParaRPr lang="en-GB" sz="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08133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341268" y="152400"/>
            <a:ext cx="6553202" cy="715963"/>
          </a:xfrm>
        </p:spPr>
        <p:txBody>
          <a:bodyPr/>
          <a:lstStyle/>
          <a:p>
            <a:r>
              <a:rPr lang="en-US" sz="3200" b="1" dirty="0" smtClean="0"/>
              <a:t>Step 2: Brand Contribution</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8302039"/>
              </p:ext>
            </p:extLst>
          </p:nvPr>
        </p:nvGraphicFramePr>
        <p:xfrm>
          <a:off x="228600" y="1371600"/>
          <a:ext cx="86106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5" name="Freeform 11"/>
          <p:cNvSpPr>
            <a:spLocks/>
          </p:cNvSpPr>
          <p:nvPr/>
        </p:nvSpPr>
        <p:spPr bwMode="auto">
          <a:xfrm>
            <a:off x="7924802" y="15921"/>
            <a:ext cx="1099457" cy="73975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00000"/>
          </a:solidFill>
          <a:ln w="28575">
            <a:noFill/>
            <a:prstDash val="solid"/>
            <a:round/>
            <a:headEnd/>
            <a:tailEnd/>
          </a:ln>
        </p:spPr>
        <p:txBody>
          <a:bodyPr rIns="324000" anchor="ctr"/>
          <a:lstStyle/>
          <a:p>
            <a:pPr algn="ctr">
              <a:defRPr/>
            </a:pPr>
            <a:r>
              <a:rPr lang="en-US" sz="800" dirty="0" smtClean="0">
                <a:solidFill>
                  <a:schemeClr val="bg2"/>
                </a:solidFill>
                <a:latin typeface="Arial Rounded MT Bold" panose="020F0704030504030204" pitchFamily="34" charset="0"/>
                <a:cs typeface="Arial" charset="0"/>
              </a:rPr>
              <a:t>Determines</a:t>
            </a:r>
            <a:endParaRPr lang="en-US" sz="800" dirty="0">
              <a:solidFill>
                <a:schemeClr val="bg2"/>
              </a:solidFill>
              <a:latin typeface="Arial Rounded MT Bold" panose="020F0704030504030204" pitchFamily="34" charset="0"/>
              <a:cs typeface="Arial" charset="0"/>
            </a:endParaRPr>
          </a:p>
          <a:p>
            <a:pPr algn="ctr">
              <a:defRPr/>
            </a:pPr>
            <a:r>
              <a:rPr lang="en-US" sz="800" dirty="0">
                <a:solidFill>
                  <a:schemeClr val="bg2"/>
                </a:solidFill>
                <a:latin typeface="Arial Rounded MT Bold" panose="020F0704030504030204" pitchFamily="34" charset="0"/>
                <a:cs typeface="Arial" charset="0"/>
              </a:rPr>
              <a:t>Brand Value</a:t>
            </a:r>
            <a:endParaRPr lang="en-GB" sz="800" dirty="0">
              <a:solidFill>
                <a:schemeClr val="bg2"/>
              </a:solidFill>
              <a:latin typeface="Arial Rounded MT Bold" panose="020F0704030504030204" pitchFamily="34" charset="0"/>
              <a:cs typeface="Arial" charset="0"/>
            </a:endParaRPr>
          </a:p>
        </p:txBody>
      </p:sp>
    </p:spTree>
    <p:extLst>
      <p:ext uri="{BB962C8B-B14F-4D97-AF65-F5344CB8AC3E}">
        <p14:creationId xmlns:p14="http://schemas.microsoft.com/office/powerpoint/2010/main" val="14761528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03994"/>
            <a:ext cx="7124700" cy="715963"/>
          </a:xfrm>
        </p:spPr>
        <p:txBody>
          <a:bodyPr/>
          <a:lstStyle/>
          <a:p>
            <a:r>
              <a:rPr lang="en-US" sz="3200" dirty="0"/>
              <a:t>Step 2: Brand Contribution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6284684"/>
              </p:ext>
            </p:extLst>
          </p:nvPr>
        </p:nvGraphicFramePr>
        <p:xfrm>
          <a:off x="457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Freeform 11"/>
          <p:cNvSpPr>
            <a:spLocks/>
          </p:cNvSpPr>
          <p:nvPr/>
        </p:nvSpPr>
        <p:spPr bwMode="auto">
          <a:xfrm>
            <a:off x="8038625" y="56772"/>
            <a:ext cx="1099457" cy="810406"/>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00000"/>
          </a:solidFill>
          <a:ln w="28575">
            <a:noFill/>
            <a:prstDash val="solid"/>
            <a:round/>
            <a:headEnd/>
            <a:tailEnd/>
          </a:ln>
        </p:spPr>
        <p:txBody>
          <a:bodyPr rIns="324000" anchor="ctr"/>
          <a:lstStyle/>
          <a:p>
            <a:pPr algn="ctr">
              <a:defRPr/>
            </a:pPr>
            <a:r>
              <a:rPr lang="en-US" sz="800" dirty="0" smtClean="0">
                <a:solidFill>
                  <a:schemeClr val="bg2"/>
                </a:solidFill>
                <a:effectLst>
                  <a:outerShdw blurRad="38100" dist="38100" dir="2700000" algn="tl">
                    <a:srgbClr val="000000">
                      <a:alpha val="43137"/>
                    </a:srgbClr>
                  </a:outerShdw>
                </a:effectLst>
                <a:latin typeface="Arial Rounded MT Bold" panose="020F0704030504030204" pitchFamily="34" charset="0"/>
                <a:cs typeface="Arial" charset="0"/>
              </a:rPr>
              <a:t>Determines</a:t>
            </a:r>
            <a:endParaRPr lang="en-US" sz="800" dirty="0">
              <a:solidFill>
                <a:schemeClr val="bg2"/>
              </a:solidFill>
              <a:effectLst>
                <a:outerShdw blurRad="38100" dist="38100" dir="2700000" algn="tl">
                  <a:srgbClr val="000000">
                    <a:alpha val="43137"/>
                  </a:srgbClr>
                </a:outerShdw>
              </a:effectLst>
              <a:latin typeface="Arial Rounded MT Bold" panose="020F0704030504030204" pitchFamily="34" charset="0"/>
              <a:cs typeface="Arial" charset="0"/>
            </a:endParaRPr>
          </a:p>
          <a:p>
            <a:pPr algn="ctr">
              <a:defRPr/>
            </a:pPr>
            <a:r>
              <a:rPr lang="en-US" sz="800" dirty="0">
                <a:solidFill>
                  <a:schemeClr val="bg2"/>
                </a:solidFill>
                <a:effectLst>
                  <a:outerShdw blurRad="38100" dist="38100" dir="2700000" algn="tl">
                    <a:srgbClr val="000000">
                      <a:alpha val="43137"/>
                    </a:srgbClr>
                  </a:outerShdw>
                </a:effectLst>
                <a:latin typeface="Arial Rounded MT Bold" panose="020F0704030504030204" pitchFamily="34" charset="0"/>
                <a:cs typeface="Arial" charset="0"/>
              </a:rPr>
              <a:t>Brand Value</a:t>
            </a:r>
            <a:endParaRPr lang="en-GB" sz="800" dirty="0">
              <a:solidFill>
                <a:schemeClr val="bg2"/>
              </a:solidFill>
              <a:effectLst>
                <a:outerShdw blurRad="38100" dist="38100" dir="2700000" algn="tl">
                  <a:srgbClr val="000000">
                    <a:alpha val="43137"/>
                  </a:srgbClr>
                </a:outerShdw>
              </a:effectLst>
              <a:latin typeface="Arial Rounded MT Bold" panose="020F0704030504030204" pitchFamily="34" charset="0"/>
              <a:cs typeface="Arial" charset="0"/>
            </a:endParaRPr>
          </a:p>
        </p:txBody>
      </p:sp>
    </p:spTree>
    <p:extLst>
      <p:ext uri="{BB962C8B-B14F-4D97-AF65-F5344CB8AC3E}">
        <p14:creationId xmlns:p14="http://schemas.microsoft.com/office/powerpoint/2010/main" val="3721468270"/>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13946"/>
            <a:ext cx="6553202" cy="715963"/>
          </a:xfrm>
        </p:spPr>
        <p:txBody>
          <a:bodyPr/>
          <a:lstStyle/>
          <a:p>
            <a:r>
              <a:rPr lang="en-US" sz="3200" b="1" dirty="0"/>
              <a:t>Step 2: Brand Contribution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2708208"/>
              </p:ext>
            </p:extLst>
          </p:nvPr>
        </p:nvGraphicFramePr>
        <p:xfrm>
          <a:off x="457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Freeform 11"/>
          <p:cNvSpPr>
            <a:spLocks/>
          </p:cNvSpPr>
          <p:nvPr/>
        </p:nvSpPr>
        <p:spPr bwMode="auto">
          <a:xfrm>
            <a:off x="7935159" y="90154"/>
            <a:ext cx="1099457" cy="73975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00000"/>
          </a:solidFill>
          <a:ln w="28575">
            <a:noFill/>
            <a:prstDash val="solid"/>
            <a:round/>
            <a:headEnd/>
            <a:tailEnd/>
          </a:ln>
        </p:spPr>
        <p:txBody>
          <a:bodyPr rIns="324000" anchor="ctr"/>
          <a:lstStyle/>
          <a:p>
            <a:pPr algn="ctr">
              <a:defRPr/>
            </a:pPr>
            <a:r>
              <a:rPr lang="en-US" sz="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Determines</a:t>
            </a:r>
            <a:endParaRPr lang="en-US" sz="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en-US" sz="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Brand Value</a:t>
            </a:r>
            <a:endParaRPr lang="en-GB" sz="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41105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46037"/>
            <a:ext cx="7466462" cy="715963"/>
          </a:xfrm>
        </p:spPr>
        <p:txBody>
          <a:bodyPr/>
          <a:lstStyle/>
          <a:p>
            <a:r>
              <a:rPr lang="en-US" sz="4000" b="1" dirty="0" smtClean="0"/>
              <a:t>Area score</a:t>
            </a:r>
            <a:endParaRPr lang="en-US" sz="4000" b="1" dirty="0"/>
          </a:p>
        </p:txBody>
      </p:sp>
      <p:sp>
        <p:nvSpPr>
          <p:cNvPr id="3" name="Content Placeholder 2"/>
          <p:cNvSpPr>
            <a:spLocks noGrp="1"/>
          </p:cNvSpPr>
          <p:nvPr>
            <p:ph idx="1"/>
          </p:nvPr>
        </p:nvSpPr>
        <p:spPr>
          <a:xfrm>
            <a:off x="457200" y="1295400"/>
            <a:ext cx="8382000" cy="5105400"/>
          </a:xfrm>
        </p:spPr>
        <p:txBody>
          <a:bodyPr>
            <a:normAutofit/>
          </a:bodyPr>
          <a:lstStyle/>
          <a:p>
            <a:pPr>
              <a:spcBef>
                <a:spcPct val="30000"/>
              </a:spcBef>
              <a:buClr>
                <a:schemeClr val="bg2">
                  <a:lumMod val="50000"/>
                </a:schemeClr>
              </a:buClr>
              <a:buSzPct val="85000"/>
              <a:buFont typeface="Wingdings" panose="05000000000000000000" pitchFamily="2" charset="2"/>
              <a:buChar char="Ø"/>
            </a:pPr>
            <a:r>
              <a:rPr lang="en-US" altLang="en-US" sz="2000" b="1" dirty="0" smtClean="0">
                <a:solidFill>
                  <a:srgbClr val="00002E"/>
                </a:solidFill>
                <a:latin typeface="Times New Roman" panose="02020603050405020304" pitchFamily="18" charset="0"/>
              </a:rPr>
              <a:t> Is there a performance pattern displayed by the outlets of a region that could be explained by the conditions of the trade area? </a:t>
            </a:r>
          </a:p>
          <a:p>
            <a:pPr>
              <a:spcBef>
                <a:spcPct val="30000"/>
              </a:spcBef>
              <a:buClr>
                <a:srgbClr val="FF6600"/>
              </a:buClr>
              <a:buSzPct val="85000"/>
              <a:buFont typeface="Wingdings" panose="05000000000000000000" pitchFamily="2" charset="2"/>
              <a:buChar char="v"/>
            </a:pPr>
            <a:endParaRPr lang="en-US" altLang="en-US" sz="2000" b="1" dirty="0" smtClean="0">
              <a:solidFill>
                <a:srgbClr val="00002E"/>
              </a:solidFill>
              <a:latin typeface="Times New Roman" panose="02020603050405020304" pitchFamily="18" charset="0"/>
            </a:endParaRPr>
          </a:p>
          <a:p>
            <a:pPr>
              <a:spcBef>
                <a:spcPct val="30000"/>
              </a:spcBef>
              <a:buClr>
                <a:srgbClr val="FF6600"/>
              </a:buClr>
              <a:buSzPct val="85000"/>
              <a:buFont typeface="Wingdings" panose="05000000000000000000" pitchFamily="2" charset="2"/>
              <a:buChar char="v"/>
            </a:pPr>
            <a:endParaRPr lang="en-US" altLang="en-US" sz="2000" b="1" dirty="0" smtClean="0">
              <a:solidFill>
                <a:srgbClr val="00002E"/>
              </a:solidFill>
              <a:latin typeface="Times New Roman" panose="02020603050405020304" pitchFamily="18" charset="0"/>
            </a:endParaRPr>
          </a:p>
          <a:p>
            <a:pPr>
              <a:spcBef>
                <a:spcPct val="30000"/>
              </a:spcBef>
              <a:buClr>
                <a:srgbClr val="FF6600"/>
              </a:buClr>
              <a:buSzPct val="85000"/>
              <a:buFont typeface="Wingdings" panose="05000000000000000000" pitchFamily="2" charset="2"/>
              <a:buChar char="v"/>
            </a:pPr>
            <a:endParaRPr lang="en-US" altLang="en-US" sz="2000" b="1" dirty="0">
              <a:solidFill>
                <a:srgbClr val="00002E"/>
              </a:solidFill>
              <a:latin typeface="Times New Roman" panose="02020603050405020304" pitchFamily="18" charset="0"/>
            </a:endParaRPr>
          </a:p>
          <a:p>
            <a:pPr>
              <a:spcBef>
                <a:spcPct val="30000"/>
              </a:spcBef>
              <a:buClr>
                <a:srgbClr val="FF6600"/>
              </a:buClr>
              <a:buSzPct val="85000"/>
              <a:buFont typeface="Wingdings" panose="05000000000000000000" pitchFamily="2" charset="2"/>
              <a:buChar char="v"/>
            </a:pPr>
            <a:endParaRPr lang="en-US" altLang="en-US" sz="2000" b="1" dirty="0">
              <a:solidFill>
                <a:srgbClr val="00002E"/>
              </a:solidFill>
              <a:latin typeface="Times New Roman" panose="02020603050405020304" pitchFamily="18" charset="0"/>
            </a:endParaRPr>
          </a:p>
          <a:p>
            <a:pPr>
              <a:spcBef>
                <a:spcPct val="30000"/>
              </a:spcBef>
              <a:buClr>
                <a:srgbClr val="FF6600"/>
              </a:buClr>
              <a:buSzPct val="85000"/>
              <a:buFont typeface="Wingdings" panose="05000000000000000000" pitchFamily="2" charset="2"/>
              <a:buChar char="v"/>
            </a:pPr>
            <a:endParaRPr lang="en-US" altLang="en-US" sz="2000" b="1" dirty="0" smtClean="0">
              <a:solidFill>
                <a:srgbClr val="00002E"/>
              </a:solidFill>
              <a:latin typeface="Times New Roman" panose="02020603050405020304" pitchFamily="18" charset="0"/>
            </a:endParaRPr>
          </a:p>
          <a:p>
            <a:pPr>
              <a:spcBef>
                <a:spcPct val="30000"/>
              </a:spcBef>
              <a:buClr>
                <a:schemeClr val="bg2">
                  <a:lumMod val="50000"/>
                </a:schemeClr>
              </a:buClr>
              <a:buSzPct val="85000"/>
              <a:buFont typeface="Wingdings" panose="05000000000000000000" pitchFamily="2" charset="2"/>
              <a:buChar char="Ø"/>
            </a:pPr>
            <a:endParaRPr lang="en-US" altLang="en-US" sz="2000" b="1" dirty="0" smtClean="0">
              <a:solidFill>
                <a:srgbClr val="00002E"/>
              </a:solidFill>
              <a:latin typeface="Times New Roman" panose="02020603050405020304" pitchFamily="18" charset="0"/>
            </a:endParaRPr>
          </a:p>
          <a:p>
            <a:pPr>
              <a:spcBef>
                <a:spcPct val="30000"/>
              </a:spcBef>
              <a:buClr>
                <a:schemeClr val="bg2">
                  <a:lumMod val="50000"/>
                </a:schemeClr>
              </a:buClr>
              <a:buSzPct val="85000"/>
              <a:buFont typeface="Wingdings" panose="05000000000000000000" pitchFamily="2" charset="2"/>
              <a:buChar char="Ø"/>
            </a:pPr>
            <a:endParaRPr lang="en-US" altLang="en-US" sz="2000" b="1" dirty="0">
              <a:solidFill>
                <a:srgbClr val="00002E"/>
              </a:solidFill>
              <a:latin typeface="Times New Roman" panose="02020603050405020304" pitchFamily="18" charset="0"/>
            </a:endParaRPr>
          </a:p>
          <a:p>
            <a:pPr>
              <a:spcBef>
                <a:spcPct val="30000"/>
              </a:spcBef>
              <a:buClr>
                <a:schemeClr val="bg2">
                  <a:lumMod val="50000"/>
                </a:schemeClr>
              </a:buClr>
              <a:buSzPct val="85000"/>
              <a:buFont typeface="Wingdings" panose="05000000000000000000" pitchFamily="2" charset="2"/>
              <a:buChar char="Ø"/>
            </a:pPr>
            <a:endParaRPr lang="en-US" altLang="en-US" sz="2000" b="1" dirty="0" smtClean="0">
              <a:solidFill>
                <a:srgbClr val="00002E"/>
              </a:solidFill>
              <a:latin typeface="Times New Roman" panose="02020603050405020304" pitchFamily="18" charset="0"/>
            </a:endParaRPr>
          </a:p>
          <a:p>
            <a:pPr>
              <a:spcBef>
                <a:spcPct val="30000"/>
              </a:spcBef>
              <a:buClr>
                <a:schemeClr val="bg2">
                  <a:lumMod val="50000"/>
                </a:schemeClr>
              </a:buClr>
              <a:buSzPct val="85000"/>
              <a:buFont typeface="Wingdings" panose="05000000000000000000" pitchFamily="2" charset="2"/>
              <a:buChar char="Ø"/>
            </a:pPr>
            <a:endParaRPr lang="en-US" altLang="en-US" sz="2000" b="1" dirty="0">
              <a:solidFill>
                <a:srgbClr val="00002E"/>
              </a:solidFill>
              <a:latin typeface="Times New Roman" panose="02020603050405020304" pitchFamily="18" charset="0"/>
            </a:endParaRPr>
          </a:p>
          <a:p>
            <a:pPr>
              <a:spcBef>
                <a:spcPct val="30000"/>
              </a:spcBef>
              <a:buClr>
                <a:schemeClr val="bg2">
                  <a:lumMod val="50000"/>
                </a:schemeClr>
              </a:buClr>
              <a:buSzPct val="85000"/>
              <a:buFont typeface="Wingdings" panose="05000000000000000000" pitchFamily="2" charset="2"/>
              <a:buChar char="Ø"/>
            </a:pPr>
            <a:r>
              <a:rPr lang="en-US" altLang="en-US" sz="2000" b="1" dirty="0" smtClean="0">
                <a:solidFill>
                  <a:srgbClr val="00002E"/>
                </a:solidFill>
                <a:latin typeface="Times New Roman" panose="02020603050405020304" pitchFamily="18" charset="0"/>
              </a:rPr>
              <a:t>This variable is derived statistically using Spatial Autocorrelation</a:t>
            </a:r>
            <a:endParaRPr lang="en-US" altLang="en-US" sz="2000" b="1" dirty="0">
              <a:solidFill>
                <a:srgbClr val="00002E"/>
              </a:solidFill>
              <a:latin typeface="Times New Roman" panose="02020603050405020304" pitchFamily="18" charset="0"/>
            </a:endParaRPr>
          </a:p>
          <a:p>
            <a:endParaRPr lang="en-US" sz="2000" dirty="0">
              <a:solidFill>
                <a:srgbClr val="00002E"/>
              </a:solidFill>
              <a:latin typeface="Times New Roman" panose="02020603050405020304" pitchFamily="18" charset="0"/>
            </a:endParaRPr>
          </a:p>
        </p:txBody>
      </p:sp>
      <p:sp>
        <p:nvSpPr>
          <p:cNvPr id="6" name="Freeform 5"/>
          <p:cNvSpPr>
            <a:spLocks/>
          </p:cNvSpPr>
          <p:nvPr/>
        </p:nvSpPr>
        <p:spPr bwMode="auto">
          <a:xfrm>
            <a:off x="8001001" y="0"/>
            <a:ext cx="1066802" cy="838200"/>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0070C0"/>
          </a:solidFill>
          <a:ln w="28575">
            <a:noFill/>
            <a:prstDash val="solid"/>
            <a:round/>
            <a:headEnd/>
            <a:tailEnd/>
          </a:ln>
        </p:spPr>
        <p:txBody>
          <a:bodyPr lIns="36000" tIns="324000" anchor="ctr"/>
          <a:lstStyle/>
          <a:p>
            <a:pPr algn="ctr">
              <a:defRPr/>
            </a:pPr>
            <a:r>
              <a:rPr lang="en-US" sz="800" dirty="0" smtClean="0">
                <a:latin typeface="Times New Roman" panose="02020603050405020304" pitchFamily="18" charset="0"/>
                <a:cs typeface="Times New Roman" panose="02020603050405020304" pitchFamily="18" charset="0"/>
              </a:rPr>
              <a:t>Identifies</a:t>
            </a:r>
            <a:endParaRPr lang="en-US" sz="800" dirty="0">
              <a:latin typeface="Times New Roman" panose="02020603050405020304" pitchFamily="18" charset="0"/>
              <a:cs typeface="Times New Roman" panose="02020603050405020304" pitchFamily="18" charset="0"/>
            </a:endParaRPr>
          </a:p>
          <a:p>
            <a:pPr algn="ctr">
              <a:defRPr/>
            </a:pPr>
            <a:r>
              <a:rPr lang="en-US" sz="800" dirty="0">
                <a:latin typeface="Times New Roman" panose="02020603050405020304" pitchFamily="18" charset="0"/>
                <a:cs typeface="Times New Roman" panose="02020603050405020304" pitchFamily="18" charset="0"/>
              </a:rPr>
              <a:t>Local Area </a:t>
            </a:r>
            <a:endParaRPr lang="en-US" sz="800" dirty="0" smtClean="0">
              <a:latin typeface="Times New Roman" panose="02020603050405020304" pitchFamily="18" charset="0"/>
              <a:cs typeface="Times New Roman" panose="02020603050405020304" pitchFamily="18" charset="0"/>
            </a:endParaRPr>
          </a:p>
          <a:p>
            <a:pPr algn="ctr">
              <a:defRPr/>
            </a:pPr>
            <a:r>
              <a:rPr lang="en-US" sz="800" dirty="0" smtClean="0">
                <a:latin typeface="Times New Roman" panose="02020603050405020304" pitchFamily="18" charset="0"/>
                <a:cs typeface="Times New Roman" panose="02020603050405020304" pitchFamily="18" charset="0"/>
              </a:rPr>
              <a:t>Patterns</a:t>
            </a:r>
            <a:endParaRPr lang="en-GB" sz="800"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3" cstate="screen"/>
          <a:stretch>
            <a:fillRect/>
          </a:stretch>
        </p:blipFill>
        <p:spPr bwMode="auto">
          <a:xfrm>
            <a:off x="3200400" y="2133600"/>
            <a:ext cx="5409630" cy="3379111"/>
          </a:xfrm>
          <a:prstGeom prst="rect">
            <a:avLst/>
          </a:prstGeom>
          <a:noFill/>
          <a:ln w="9525">
            <a:noFill/>
            <a:miter lim="800000"/>
            <a:headEnd/>
            <a:tailEnd/>
          </a:ln>
        </p:spPr>
      </p:pic>
    </p:spTree>
    <p:extLst>
      <p:ext uri="{BB962C8B-B14F-4D97-AF65-F5344CB8AC3E}">
        <p14:creationId xmlns:p14="http://schemas.microsoft.com/office/powerpoint/2010/main" val="10249708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score example: </a:t>
            </a:r>
            <a:r>
              <a:rPr lang="en-US" dirty="0" err="1" smtClean="0"/>
              <a:t>luanda</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7543800" cy="492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3828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b="1" dirty="0" smtClean="0"/>
              <a:t>Area Score</a:t>
            </a:r>
          </a:p>
        </p:txBody>
      </p:sp>
      <p:sp>
        <p:nvSpPr>
          <p:cNvPr id="29699" name="Rectangle 3"/>
          <p:cNvSpPr>
            <a:spLocks noGrp="1" noChangeArrowheads="1"/>
          </p:cNvSpPr>
          <p:nvPr>
            <p:ph idx="1"/>
          </p:nvPr>
        </p:nvSpPr>
        <p:spPr>
          <a:xfrm>
            <a:off x="457200" y="1371601"/>
            <a:ext cx="8229600" cy="2362200"/>
          </a:xfrm>
        </p:spPr>
        <p:txBody>
          <a:bodyPr>
            <a:normAutofit lnSpcReduction="10000"/>
          </a:bodyPr>
          <a:lstStyle/>
          <a:p>
            <a:r>
              <a:rPr lang="en-US" dirty="0" smtClean="0">
                <a:solidFill>
                  <a:srgbClr val="00002E"/>
                </a:solidFill>
                <a:latin typeface="Times New Roman" panose="02020603050405020304" pitchFamily="18" charset="0"/>
              </a:rPr>
              <a:t> What factors can generate area patterns?</a:t>
            </a:r>
          </a:p>
          <a:p>
            <a:pPr lvl="1">
              <a:buFont typeface="Wingdings" pitchFamily="2" charset="2"/>
              <a:buChar char="ü"/>
            </a:pPr>
            <a:r>
              <a:rPr lang="en-US" dirty="0">
                <a:solidFill>
                  <a:schemeClr val="bg2">
                    <a:lumMod val="10000"/>
                  </a:schemeClr>
                </a:solidFill>
                <a:latin typeface="Times New Roman" panose="02020603050405020304" pitchFamily="18" charset="0"/>
              </a:rPr>
              <a:t> </a:t>
            </a:r>
            <a:r>
              <a:rPr lang="en-US" b="1" dirty="0">
                <a:solidFill>
                  <a:schemeClr val="bg2">
                    <a:lumMod val="10000"/>
                  </a:schemeClr>
                </a:solidFill>
                <a:latin typeface="Times New Roman" panose="02020603050405020304" pitchFamily="18" charset="0"/>
              </a:rPr>
              <a:t>High crime </a:t>
            </a:r>
            <a:r>
              <a:rPr lang="en-US" b="1" dirty="0" smtClean="0">
                <a:solidFill>
                  <a:schemeClr val="bg2">
                    <a:lumMod val="10000"/>
                  </a:schemeClr>
                </a:solidFill>
                <a:latin typeface="Times New Roman" panose="02020603050405020304" pitchFamily="18" charset="0"/>
              </a:rPr>
              <a:t>areas</a:t>
            </a:r>
          </a:p>
          <a:p>
            <a:pPr lvl="1">
              <a:buFont typeface="Wingdings" pitchFamily="2" charset="2"/>
              <a:buChar char="ü"/>
            </a:pPr>
            <a:r>
              <a:rPr lang="en-US" b="1" dirty="0" smtClean="0">
                <a:solidFill>
                  <a:schemeClr val="bg2">
                    <a:lumMod val="10000"/>
                  </a:schemeClr>
                </a:solidFill>
                <a:latin typeface="Times New Roman" panose="02020603050405020304" pitchFamily="18" charset="0"/>
              </a:rPr>
              <a:t> Tourist locations</a:t>
            </a:r>
          </a:p>
          <a:p>
            <a:pPr lvl="1">
              <a:buFont typeface="Wingdings" pitchFamily="2" charset="2"/>
              <a:buChar char="ü"/>
            </a:pPr>
            <a:r>
              <a:rPr lang="en-US" b="1" dirty="0" smtClean="0">
                <a:solidFill>
                  <a:schemeClr val="bg2">
                    <a:lumMod val="10000"/>
                  </a:schemeClr>
                </a:solidFill>
                <a:latin typeface="Times New Roman" panose="02020603050405020304" pitchFamily="18" charset="0"/>
              </a:rPr>
              <a:t> Industrial areas</a:t>
            </a:r>
          </a:p>
          <a:p>
            <a:pPr lvl="1">
              <a:buFont typeface="Wingdings" pitchFamily="2" charset="2"/>
              <a:buChar char="ü"/>
            </a:pPr>
            <a:r>
              <a:rPr lang="en-US" b="1" dirty="0" smtClean="0">
                <a:solidFill>
                  <a:schemeClr val="bg2">
                    <a:lumMod val="10000"/>
                  </a:schemeClr>
                </a:solidFill>
                <a:latin typeface="Times New Roman" panose="02020603050405020304" pitchFamily="18" charset="0"/>
              </a:rPr>
              <a:t> Operational restrictions</a:t>
            </a:r>
          </a:p>
          <a:p>
            <a:pPr lvl="1">
              <a:buFont typeface="Wingdings" pitchFamily="2" charset="2"/>
              <a:buChar char="ü"/>
            </a:pPr>
            <a:r>
              <a:rPr lang="en-US" b="1" dirty="0" smtClean="0">
                <a:solidFill>
                  <a:schemeClr val="bg2">
                    <a:lumMod val="10000"/>
                  </a:schemeClr>
                </a:solidFill>
                <a:latin typeface="Times New Roman" panose="02020603050405020304" pitchFamily="18" charset="0"/>
              </a:rPr>
              <a:t> Price sinks</a:t>
            </a:r>
          </a:p>
          <a:p>
            <a:pPr lvl="1">
              <a:buFont typeface="Wingdings" pitchFamily="2" charset="2"/>
              <a:buChar char="ü"/>
            </a:pPr>
            <a:endParaRPr lang="en-US" dirty="0" smtClean="0">
              <a:solidFill>
                <a:schemeClr val="bg2">
                  <a:lumMod val="25000"/>
                </a:schemeClr>
              </a:solidFill>
              <a:latin typeface="Times New Roman" panose="02020603050405020304" pitchFamily="18" charset="0"/>
            </a:endParaRPr>
          </a:p>
          <a:p>
            <a:endParaRPr lang="en-US" dirty="0" smtClean="0">
              <a:latin typeface="Times New Roman" panose="02020603050405020304" pitchFamily="18" charset="0"/>
            </a:endParaRPr>
          </a:p>
        </p:txBody>
      </p:sp>
      <p:pic>
        <p:nvPicPr>
          <p:cNvPr id="29700" name="Picture 4" descr="AUTOCRR2"/>
          <p:cNvPicPr>
            <a:picLocks noChangeAspect="1" noChangeArrowheads="1"/>
          </p:cNvPicPr>
          <p:nvPr/>
        </p:nvPicPr>
        <p:blipFill>
          <a:blip r:embed="rId3" cstate="print"/>
          <a:srcRect l="6189" t="36974" r="48460" b="31403"/>
          <a:stretch>
            <a:fillRect/>
          </a:stretch>
        </p:blipFill>
        <p:spPr bwMode="auto">
          <a:xfrm>
            <a:off x="4569781" y="2209800"/>
            <a:ext cx="4203413" cy="1828800"/>
          </a:xfrm>
          <a:prstGeom prst="rect">
            <a:avLst/>
          </a:prstGeom>
          <a:ln>
            <a:noFill/>
          </a:ln>
          <a:effectLst>
            <a:outerShdw blurRad="190500" algn="tl" rotWithShape="0">
              <a:srgbClr val="000000">
                <a:alpha val="70000"/>
              </a:srgbClr>
            </a:outerShdw>
          </a:effectLst>
        </p:spPr>
      </p:pic>
      <p:sp>
        <p:nvSpPr>
          <p:cNvPr id="2" name="TextBox 1"/>
          <p:cNvSpPr txBox="1"/>
          <p:nvPr/>
        </p:nvSpPr>
        <p:spPr>
          <a:xfrm>
            <a:off x="457200" y="4419600"/>
            <a:ext cx="8458200" cy="1477328"/>
          </a:xfrm>
          <a:prstGeom prst="rect">
            <a:avLst/>
          </a:prstGeom>
          <a:noFill/>
        </p:spPr>
        <p:txBody>
          <a:bodyPr wrap="square" rtlCol="0">
            <a:spAutoFit/>
          </a:bodyPr>
          <a:lstStyle/>
          <a:p>
            <a:r>
              <a:rPr lang="en-US" sz="2400" dirty="0">
                <a:solidFill>
                  <a:srgbClr val="00002E"/>
                </a:solidFill>
              </a:rPr>
              <a:t>These patterns need not be cause and effect oriented, simply consistent... </a:t>
            </a:r>
          </a:p>
          <a:p>
            <a:pPr lvl="1"/>
            <a:r>
              <a:rPr lang="en-US" sz="2400" b="1" dirty="0">
                <a:solidFill>
                  <a:schemeClr val="bg2">
                    <a:lumMod val="10000"/>
                  </a:schemeClr>
                </a:solidFill>
              </a:rPr>
              <a:t>and therefore predictable</a:t>
            </a:r>
          </a:p>
          <a:p>
            <a:endParaRPr lang="en-US" dirty="0"/>
          </a:p>
        </p:txBody>
      </p:sp>
      <p:sp>
        <p:nvSpPr>
          <p:cNvPr id="6" name="Freeform 5"/>
          <p:cNvSpPr>
            <a:spLocks/>
          </p:cNvSpPr>
          <p:nvPr/>
        </p:nvSpPr>
        <p:spPr bwMode="auto">
          <a:xfrm>
            <a:off x="8077201" y="0"/>
            <a:ext cx="990602" cy="838200"/>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0070C0"/>
          </a:solidFill>
          <a:ln w="28575">
            <a:noFill/>
            <a:prstDash val="solid"/>
            <a:round/>
            <a:headEnd/>
            <a:tailEnd/>
          </a:ln>
        </p:spPr>
        <p:txBody>
          <a:bodyPr lIns="36000" tIns="324000" anchor="ctr"/>
          <a:lstStyle/>
          <a:p>
            <a:pPr algn="ctr">
              <a:defRPr/>
            </a:pPr>
            <a:r>
              <a:rPr lang="en-US" sz="800" dirty="0" smtClean="0">
                <a:latin typeface="Times New Roman" panose="02020603050405020304" pitchFamily="18" charset="0"/>
                <a:cs typeface="Times New Roman" panose="02020603050405020304" pitchFamily="18" charset="0"/>
              </a:rPr>
              <a:t>Identifies</a:t>
            </a:r>
            <a:endParaRPr lang="en-US" sz="800" dirty="0">
              <a:latin typeface="Times New Roman" panose="02020603050405020304" pitchFamily="18" charset="0"/>
              <a:cs typeface="Times New Roman" panose="02020603050405020304" pitchFamily="18" charset="0"/>
            </a:endParaRPr>
          </a:p>
          <a:p>
            <a:pPr algn="ctr">
              <a:defRPr/>
            </a:pPr>
            <a:r>
              <a:rPr lang="en-US" sz="800" dirty="0">
                <a:latin typeface="Times New Roman" panose="02020603050405020304" pitchFamily="18" charset="0"/>
                <a:cs typeface="Times New Roman" panose="02020603050405020304" pitchFamily="18" charset="0"/>
              </a:rPr>
              <a:t>Local Area </a:t>
            </a:r>
            <a:endParaRPr lang="en-US" sz="800" dirty="0" smtClean="0">
              <a:latin typeface="Times New Roman" panose="02020603050405020304" pitchFamily="18" charset="0"/>
              <a:cs typeface="Times New Roman" panose="02020603050405020304" pitchFamily="18" charset="0"/>
            </a:endParaRPr>
          </a:p>
          <a:p>
            <a:pPr algn="ctr">
              <a:defRPr/>
            </a:pPr>
            <a:r>
              <a:rPr lang="en-US" sz="800" dirty="0" smtClean="0">
                <a:latin typeface="Times New Roman" panose="02020603050405020304" pitchFamily="18" charset="0"/>
                <a:cs typeface="Times New Roman" panose="02020603050405020304" pitchFamily="18" charset="0"/>
              </a:rPr>
              <a:t>Patterns</a:t>
            </a:r>
            <a:endParaRPr lang="en-GB"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5518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29699">
                                            <p:txEl>
                                              <p:pRg st="1" end="1"/>
                                            </p:txEl>
                                          </p:spTgt>
                                        </p:tgtEl>
                                        <p:attrNameLst>
                                          <p:attrName>style.visibility</p:attrName>
                                        </p:attrNameLst>
                                      </p:cBhvr>
                                      <p:to>
                                        <p:strVal val="visible"/>
                                      </p:to>
                                    </p:set>
                                  </p:childTnLst>
                                </p:cTn>
                              </p:par>
                              <p:par>
                                <p:cTn id="9" presetID="1" presetClass="entr" presetSubtype="0" fill="hold" grpId="0" nodeType="withEffect">
                                  <p:stCondLst>
                                    <p:cond delay="25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29699">
                                            <p:txEl>
                                              <p:pRg st="3" end="3"/>
                                            </p:txEl>
                                          </p:spTgt>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par>
                                <p:cTn id="15" presetID="1" presetClass="entr" presetSubtype="0" fill="hold" grpId="0" nodeType="withEffect">
                                  <p:stCondLst>
                                    <p:cond delay="250"/>
                                  </p:stCondLst>
                                  <p:childTnLst>
                                    <p:set>
                                      <p:cBhvr>
                                        <p:cTn id="16" dur="1" fill="hold">
                                          <p:stCondLst>
                                            <p:cond delay="0"/>
                                          </p:stCondLst>
                                        </p:cTn>
                                        <p:tgtEl>
                                          <p:spTgt spid="29699">
                                            <p:txEl>
                                              <p:pRg st="5" end="5"/>
                                            </p:txEl>
                                          </p:spTgt>
                                        </p:tgtEl>
                                        <p:attrNameLst>
                                          <p:attrName>style.visibility</p:attrName>
                                        </p:attrNameLst>
                                      </p:cBhvr>
                                      <p:to>
                                        <p:strVal val="visible"/>
                                      </p:to>
                                    </p:set>
                                  </p:childTnLst>
                                </p:cTn>
                              </p:par>
                              <p:par>
                                <p:cTn id="17" presetID="1" presetClass="entr" presetSubtype="0" fill="hold" nodeType="withEffect">
                                  <p:stCondLst>
                                    <p:cond delay="250"/>
                                  </p:stCondLst>
                                  <p:childTnLst>
                                    <p:set>
                                      <p:cBhvr>
                                        <p:cTn id="18" dur="1" fill="hold">
                                          <p:stCondLst>
                                            <p:cond delay="0"/>
                                          </p:stCondLst>
                                        </p:cTn>
                                        <p:tgtEl>
                                          <p:spTgt spid="297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84339" y="192722"/>
            <a:ext cx="6553200" cy="609600"/>
          </a:xfrm>
        </p:spPr>
        <p:txBody>
          <a:bodyPr>
            <a:noAutofit/>
          </a:bodyPr>
          <a:lstStyle/>
          <a:p>
            <a:pPr algn="ctr"/>
            <a:r>
              <a:rPr lang="en-US" b="1" dirty="0" smtClean="0"/>
              <a:t/>
            </a:r>
            <a:br>
              <a:rPr lang="en-US" b="1" dirty="0" smtClean="0"/>
            </a:br>
            <a:r>
              <a:rPr lang="en-US" b="1" dirty="0" smtClean="0"/>
              <a:t>Factors that May Impact Area Score</a:t>
            </a:r>
            <a:br>
              <a:rPr lang="en-US" b="1" dirty="0" smtClean="0"/>
            </a:br>
            <a:endParaRPr lang="en-US" b="1" dirty="0" smtClean="0"/>
          </a:p>
        </p:txBody>
      </p:sp>
      <p:sp>
        <p:nvSpPr>
          <p:cNvPr id="30723" name="Rectangle 3"/>
          <p:cNvSpPr>
            <a:spLocks noGrp="1" noChangeArrowheads="1"/>
          </p:cNvSpPr>
          <p:nvPr>
            <p:ph idx="1"/>
          </p:nvPr>
        </p:nvSpPr>
        <p:spPr>
          <a:xfrm>
            <a:off x="228600" y="1490714"/>
            <a:ext cx="8664678" cy="4605287"/>
          </a:xfrm>
        </p:spPr>
        <p:txBody>
          <a:bodyPr>
            <a:noAutofit/>
          </a:bodyPr>
          <a:lstStyle/>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Areas of high crime (customer may be uncomfortable at that site)</a:t>
            </a:r>
          </a:p>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Sites located near a state line (tax difference issues) </a:t>
            </a:r>
          </a:p>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Going to work vs. Going home locations</a:t>
            </a:r>
          </a:p>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Highly transient area</a:t>
            </a:r>
          </a:p>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Compensation for lack of, or discrepancy in demographic or traffic data</a:t>
            </a:r>
          </a:p>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Synergy of retail offerings at the stations</a:t>
            </a:r>
          </a:p>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Presence of alternative product segments (c-store, car wash, etc.)</a:t>
            </a:r>
          </a:p>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Customer segmentation (prevalence of a specific consumer group)</a:t>
            </a:r>
          </a:p>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Level of the nearby consumer’s expenditure and number of transactions at the station</a:t>
            </a:r>
          </a:p>
          <a:p>
            <a:pPr marL="381000" indent="-381000">
              <a:buFont typeface="+mj-lt"/>
              <a:buAutoNum type="arabicPeriod"/>
            </a:pPr>
            <a:r>
              <a:rPr lang="en-US" sz="2000" dirty="0" smtClean="0">
                <a:solidFill>
                  <a:srgbClr val="00002E"/>
                </a:solidFill>
                <a:latin typeface="Times New Roman" panose="02020603050405020304" pitchFamily="18" charset="0"/>
              </a:rPr>
              <a:t> Drive times within the trade area</a:t>
            </a:r>
          </a:p>
          <a:p>
            <a:pPr marL="381000" indent="-381000">
              <a:buFont typeface="Wingdings" pitchFamily="2" charset="2"/>
              <a:buAutoNum type="arabicPeriod"/>
            </a:pPr>
            <a:r>
              <a:rPr lang="en-US" sz="2000" dirty="0" smtClean="0">
                <a:solidFill>
                  <a:srgbClr val="00002E"/>
                </a:solidFill>
                <a:latin typeface="Times New Roman" panose="02020603050405020304" pitchFamily="18" charset="0"/>
              </a:rPr>
              <a:t> Leftovers of Back Side of demand </a:t>
            </a:r>
          </a:p>
          <a:p>
            <a:pPr marL="381000" indent="-381000"/>
            <a:endParaRPr lang="en-US" sz="2000" dirty="0" smtClean="0"/>
          </a:p>
        </p:txBody>
      </p:sp>
      <p:sp>
        <p:nvSpPr>
          <p:cNvPr id="5" name="Freeform 5"/>
          <p:cNvSpPr>
            <a:spLocks/>
          </p:cNvSpPr>
          <p:nvPr/>
        </p:nvSpPr>
        <p:spPr bwMode="auto">
          <a:xfrm>
            <a:off x="8077201" y="0"/>
            <a:ext cx="990602" cy="838200"/>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0070C0"/>
          </a:solidFill>
          <a:ln w="28575">
            <a:noFill/>
            <a:prstDash val="solid"/>
            <a:round/>
            <a:headEnd/>
            <a:tailEnd/>
          </a:ln>
        </p:spPr>
        <p:txBody>
          <a:bodyPr lIns="36000" tIns="324000" anchor="ctr"/>
          <a:lstStyle/>
          <a:p>
            <a:pPr algn="ctr">
              <a:defRPr/>
            </a:pPr>
            <a:r>
              <a:rPr lang="en-US" sz="800" dirty="0" smtClean="0">
                <a:latin typeface="Times New Roman" panose="02020603050405020304" pitchFamily="18" charset="0"/>
                <a:cs typeface="Times New Roman" panose="02020603050405020304" pitchFamily="18" charset="0"/>
              </a:rPr>
              <a:t>Identifies</a:t>
            </a:r>
            <a:endParaRPr lang="en-US" sz="800" dirty="0">
              <a:latin typeface="Times New Roman" panose="02020603050405020304" pitchFamily="18" charset="0"/>
              <a:cs typeface="Times New Roman" panose="02020603050405020304" pitchFamily="18" charset="0"/>
            </a:endParaRPr>
          </a:p>
          <a:p>
            <a:pPr algn="ctr">
              <a:defRPr/>
            </a:pPr>
            <a:r>
              <a:rPr lang="en-US" sz="800" dirty="0">
                <a:latin typeface="Times New Roman" panose="02020603050405020304" pitchFamily="18" charset="0"/>
                <a:cs typeface="Times New Roman" panose="02020603050405020304" pitchFamily="18" charset="0"/>
              </a:rPr>
              <a:t>Local Area </a:t>
            </a:r>
            <a:endParaRPr lang="en-US" sz="800" dirty="0" smtClean="0">
              <a:latin typeface="Times New Roman" panose="02020603050405020304" pitchFamily="18" charset="0"/>
              <a:cs typeface="Times New Roman" panose="02020603050405020304" pitchFamily="18" charset="0"/>
            </a:endParaRPr>
          </a:p>
          <a:p>
            <a:pPr algn="ctr">
              <a:defRPr/>
            </a:pPr>
            <a:r>
              <a:rPr lang="en-US" sz="800" dirty="0" smtClean="0">
                <a:latin typeface="Times New Roman" panose="02020603050405020304" pitchFamily="18" charset="0"/>
                <a:cs typeface="Times New Roman" panose="02020603050405020304" pitchFamily="18" charset="0"/>
              </a:rPr>
              <a:t>Patterns</a:t>
            </a:r>
            <a:endParaRPr lang="en-GB"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150212"/>
      </p:ext>
    </p:extLst>
  </p:cSld>
  <p:clrMapOvr>
    <a:masterClrMapping/>
  </p:clrMapOvr>
  <p:transition>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655"/>
            <a:ext cx="6781800" cy="715963"/>
          </a:xfrm>
        </p:spPr>
        <p:txBody>
          <a:bodyPr/>
          <a:lstStyle/>
          <a:p>
            <a:r>
              <a:rPr lang="en-US" b="1" dirty="0" smtClean="0"/>
              <a:t>Final Step:  Operation </a:t>
            </a:r>
            <a:r>
              <a:rPr lang="en-US" dirty="0"/>
              <a:t>S</a:t>
            </a:r>
            <a:r>
              <a:rPr lang="en-US" b="1" dirty="0" smtClean="0"/>
              <a:t>cores</a:t>
            </a:r>
            <a:endParaRPr lang="en-US" dirty="0"/>
          </a:p>
        </p:txBody>
      </p:sp>
      <p:sp>
        <p:nvSpPr>
          <p:cNvPr id="3" name="Content Placeholder 2"/>
          <p:cNvSpPr>
            <a:spLocks noGrp="1"/>
          </p:cNvSpPr>
          <p:nvPr>
            <p:ph idx="1"/>
          </p:nvPr>
        </p:nvSpPr>
        <p:spPr/>
        <p:txBody>
          <a:bodyPr>
            <a:normAutofit/>
          </a:bodyPr>
          <a:lstStyle/>
          <a:p>
            <a:r>
              <a:rPr lang="en-US" dirty="0" smtClean="0">
                <a:solidFill>
                  <a:srgbClr val="00002E"/>
                </a:solidFill>
                <a:latin typeface="Times New Roman" panose="02020603050405020304" pitchFamily="18" charset="0"/>
              </a:rPr>
              <a:t>During this phase the model calculates the effect of the contribution of the outlet’s operation or intangibles.</a:t>
            </a:r>
          </a:p>
          <a:p>
            <a:pPr lvl="1"/>
            <a:r>
              <a:rPr lang="en-US" b="1" dirty="0" smtClean="0">
                <a:solidFill>
                  <a:schemeClr val="bg2">
                    <a:lumMod val="10000"/>
                  </a:schemeClr>
                </a:solidFill>
                <a:latin typeface="Times New Roman" panose="02020603050405020304" pitchFamily="18" charset="0"/>
              </a:rPr>
              <a:t>This </a:t>
            </a:r>
            <a:r>
              <a:rPr lang="en-US" b="1" dirty="0">
                <a:solidFill>
                  <a:schemeClr val="bg2">
                    <a:lumMod val="10000"/>
                  </a:schemeClr>
                </a:solidFill>
                <a:latin typeface="Times New Roman" panose="02020603050405020304" pitchFamily="18" charset="0"/>
              </a:rPr>
              <a:t>score is outlet </a:t>
            </a:r>
            <a:r>
              <a:rPr lang="en-US" b="1" dirty="0" smtClean="0">
                <a:solidFill>
                  <a:schemeClr val="bg2">
                    <a:lumMod val="10000"/>
                  </a:schemeClr>
                </a:solidFill>
                <a:latin typeface="Times New Roman" panose="02020603050405020304" pitchFamily="18" charset="0"/>
              </a:rPr>
              <a:t>specific</a:t>
            </a:r>
            <a:r>
              <a:rPr lang="en-US" dirty="0" smtClean="0">
                <a:solidFill>
                  <a:schemeClr val="bg2">
                    <a:lumMod val="10000"/>
                  </a:schemeClr>
                </a:solidFill>
                <a:latin typeface="Times New Roman" panose="02020603050405020304" pitchFamily="18" charset="0"/>
              </a:rPr>
              <a:t>.</a:t>
            </a:r>
            <a:endParaRPr lang="en-US" dirty="0">
              <a:solidFill>
                <a:schemeClr val="bg2">
                  <a:lumMod val="10000"/>
                </a:schemeClr>
              </a:solidFill>
              <a:latin typeface="Times New Roman" panose="02020603050405020304" pitchFamily="18" charset="0"/>
            </a:endParaRPr>
          </a:p>
          <a:p>
            <a:pPr marL="0" indent="0">
              <a:buNone/>
            </a:pPr>
            <a:endParaRPr lang="en-US" dirty="0" smtClean="0">
              <a:latin typeface="Times New Roman" panose="02020603050405020304" pitchFamily="18" charset="0"/>
            </a:endParaRPr>
          </a:p>
          <a:p>
            <a:r>
              <a:rPr lang="en-US" dirty="0" smtClean="0">
                <a:solidFill>
                  <a:srgbClr val="00002E"/>
                </a:solidFill>
                <a:latin typeface="Times New Roman" panose="02020603050405020304" pitchFamily="18" charset="0"/>
              </a:rPr>
              <a:t>If all factors have been modeled whatever difference may still exist should be attributed to operations and/or intangible characteristics if the outlet</a:t>
            </a:r>
          </a:p>
          <a:p>
            <a:endParaRPr lang="en-US" dirty="0">
              <a:latin typeface="Times New Roman" panose="02020603050405020304" pitchFamily="18" charset="0"/>
            </a:endParaRPr>
          </a:p>
          <a:p>
            <a:r>
              <a:rPr lang="en-US" dirty="0" smtClean="0">
                <a:solidFill>
                  <a:srgbClr val="00002E"/>
                </a:solidFill>
                <a:latin typeface="Times New Roman" panose="02020603050405020304" pitchFamily="18" charset="0"/>
              </a:rPr>
              <a:t>The outlet scores exhibits a normal distribution </a:t>
            </a:r>
          </a:p>
          <a:p>
            <a:pPr lvl="1"/>
            <a:r>
              <a:rPr lang="en-US" b="1" dirty="0" smtClean="0">
                <a:solidFill>
                  <a:schemeClr val="bg2">
                    <a:lumMod val="10000"/>
                  </a:schemeClr>
                </a:solidFill>
                <a:latin typeface="Times New Roman" panose="02020603050405020304" pitchFamily="18" charset="0"/>
              </a:rPr>
              <a:t>60% of outlets present average operations.</a:t>
            </a:r>
            <a:endParaRPr lang="en-US" b="1" dirty="0">
              <a:solidFill>
                <a:schemeClr val="bg2">
                  <a:lumMod val="10000"/>
                </a:schemeClr>
              </a:solidFill>
              <a:latin typeface="Times New Roman" panose="02020603050405020304" pitchFamily="18" charset="0"/>
            </a:endParaRPr>
          </a:p>
        </p:txBody>
      </p:sp>
      <p:sp>
        <p:nvSpPr>
          <p:cNvPr id="4" name="Freeform 13"/>
          <p:cNvSpPr>
            <a:spLocks/>
          </p:cNvSpPr>
          <p:nvPr/>
        </p:nvSpPr>
        <p:spPr bwMode="auto">
          <a:xfrm>
            <a:off x="8153400" y="0"/>
            <a:ext cx="914400" cy="914400"/>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tx1"/>
          </a:solidFill>
          <a:ln w="28575">
            <a:noFill/>
            <a:prstDash val="solid"/>
            <a:round/>
            <a:headEnd/>
            <a:tailEnd/>
          </a:ln>
        </p:spPr>
        <p:txBody>
          <a:bodyPr lIns="324000" tIns="288000" anchor="ctr"/>
          <a:lstStyle/>
          <a:p>
            <a:pPr algn="ctr">
              <a:defRPr/>
            </a:pPr>
            <a:r>
              <a:rPr lang="en-US" sz="800" b="1" dirty="0" smtClean="0">
                <a:solidFill>
                  <a:schemeClr val="bg1"/>
                </a:solidFill>
                <a:latin typeface="Times New Roman" panose="02020603050405020304" pitchFamily="18" charset="0"/>
                <a:cs typeface="Times New Roman" panose="02020603050405020304" pitchFamily="18" charset="0"/>
              </a:rPr>
              <a:t>Quantifies</a:t>
            </a:r>
            <a:endParaRPr lang="en-US" sz="800" b="1" dirty="0">
              <a:solidFill>
                <a:schemeClr val="bg1"/>
              </a:solidFill>
              <a:latin typeface="Times New Roman" panose="02020603050405020304" pitchFamily="18" charset="0"/>
              <a:cs typeface="Times New Roman" panose="02020603050405020304" pitchFamily="18" charset="0"/>
            </a:endParaRPr>
          </a:p>
          <a:p>
            <a:pPr algn="ctr">
              <a:defRPr/>
            </a:pPr>
            <a:r>
              <a:rPr lang="en-US" sz="800" b="1" dirty="0">
                <a:solidFill>
                  <a:schemeClr val="bg1"/>
                </a:solidFill>
                <a:latin typeface="Times New Roman" panose="02020603050405020304" pitchFamily="18" charset="0"/>
                <a:cs typeface="Times New Roman" panose="02020603050405020304" pitchFamily="18" charset="0"/>
              </a:rPr>
              <a:t>Operations</a:t>
            </a:r>
            <a:endParaRPr lang="en-GB" sz="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9499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371599" y="96704"/>
            <a:ext cx="6781801" cy="628651"/>
          </a:xfrm>
        </p:spPr>
        <p:txBody>
          <a:bodyPr lIns="92075" tIns="46038" rIns="92075" bIns="46038" anchorCtr="1">
            <a:normAutofit/>
          </a:bodyPr>
          <a:lstStyle/>
          <a:p>
            <a:pPr algn="ctr"/>
            <a:r>
              <a:rPr lang="en-US" sz="3200" b="1" dirty="0" smtClean="0"/>
              <a:t>Final </a:t>
            </a:r>
            <a:r>
              <a:rPr lang="en-US" dirty="0"/>
              <a:t>S</a:t>
            </a:r>
            <a:r>
              <a:rPr lang="en-US" sz="3200" b="1" dirty="0" smtClean="0"/>
              <a:t>tep: Operation Scores</a:t>
            </a:r>
          </a:p>
        </p:txBody>
      </p:sp>
      <p:sp>
        <p:nvSpPr>
          <p:cNvPr id="32771" name="Rectangle 3"/>
          <p:cNvSpPr>
            <a:spLocks noGrp="1" noChangeArrowheads="1"/>
          </p:cNvSpPr>
          <p:nvPr>
            <p:ph idx="1"/>
          </p:nvPr>
        </p:nvSpPr>
        <p:spPr>
          <a:xfrm>
            <a:off x="2049463" y="1254125"/>
            <a:ext cx="7094537" cy="4994275"/>
          </a:xfrm>
        </p:spPr>
        <p:txBody>
          <a:bodyPr lIns="92075" tIns="46038" rIns="92075" bIns="46038">
            <a:noAutofit/>
          </a:bodyPr>
          <a:lstStyle/>
          <a:p>
            <a:pPr>
              <a:lnSpc>
                <a:spcPct val="90000"/>
              </a:lnSpc>
              <a:spcBef>
                <a:spcPct val="15000"/>
              </a:spcBef>
              <a:buFont typeface="Wingdings" pitchFamily="2" charset="2"/>
              <a:buNone/>
            </a:pPr>
            <a:r>
              <a:rPr lang="en-US" sz="1200" dirty="0" smtClean="0">
                <a:solidFill>
                  <a:srgbClr val="00002E"/>
                </a:solidFill>
              </a:rPr>
              <a:t> 1.	Attitude/personality of crew and dealer</a:t>
            </a:r>
          </a:p>
          <a:p>
            <a:pPr>
              <a:lnSpc>
                <a:spcPct val="90000"/>
              </a:lnSpc>
              <a:spcBef>
                <a:spcPct val="15000"/>
              </a:spcBef>
              <a:buFont typeface="Wingdings" pitchFamily="2" charset="2"/>
              <a:buNone/>
            </a:pPr>
            <a:r>
              <a:rPr lang="en-US" sz="1200" dirty="0" smtClean="0">
                <a:solidFill>
                  <a:srgbClr val="00002E"/>
                </a:solidFill>
              </a:rPr>
              <a:t> 2.	Length of time dealer has been at outlet</a:t>
            </a:r>
          </a:p>
          <a:p>
            <a:pPr>
              <a:lnSpc>
                <a:spcPct val="90000"/>
              </a:lnSpc>
              <a:spcBef>
                <a:spcPct val="15000"/>
              </a:spcBef>
              <a:buFont typeface="Wingdings" pitchFamily="2" charset="2"/>
              <a:buNone/>
            </a:pPr>
            <a:r>
              <a:rPr lang="en-US" sz="1200" dirty="0" smtClean="0">
                <a:solidFill>
                  <a:srgbClr val="00002E"/>
                </a:solidFill>
              </a:rPr>
              <a:t> 3.	Reputation of mechanic/service work</a:t>
            </a:r>
          </a:p>
          <a:p>
            <a:pPr>
              <a:lnSpc>
                <a:spcPct val="90000"/>
              </a:lnSpc>
              <a:spcBef>
                <a:spcPct val="15000"/>
              </a:spcBef>
              <a:buFont typeface="Wingdings" pitchFamily="2" charset="2"/>
              <a:buNone/>
            </a:pPr>
            <a:r>
              <a:rPr lang="en-US" sz="1200" dirty="0" smtClean="0">
                <a:solidFill>
                  <a:srgbClr val="00002E"/>
                </a:solidFill>
              </a:rPr>
              <a:t> 4.	Number of attendants at rush hour</a:t>
            </a:r>
          </a:p>
          <a:p>
            <a:pPr>
              <a:lnSpc>
                <a:spcPct val="90000"/>
              </a:lnSpc>
              <a:spcBef>
                <a:spcPct val="15000"/>
              </a:spcBef>
              <a:buFont typeface="Wingdings" pitchFamily="2" charset="2"/>
              <a:buNone/>
            </a:pPr>
            <a:r>
              <a:rPr lang="en-US" sz="1200" dirty="0" smtClean="0">
                <a:solidFill>
                  <a:srgbClr val="00002E"/>
                </a:solidFill>
              </a:rPr>
              <a:t> 5.	Recent change in pricing posture</a:t>
            </a:r>
          </a:p>
          <a:p>
            <a:pPr>
              <a:lnSpc>
                <a:spcPct val="90000"/>
              </a:lnSpc>
              <a:spcBef>
                <a:spcPct val="15000"/>
              </a:spcBef>
              <a:buFont typeface="Wingdings" pitchFamily="2" charset="2"/>
              <a:buNone/>
            </a:pPr>
            <a:r>
              <a:rPr lang="en-US" sz="1200" dirty="0" smtClean="0">
                <a:solidFill>
                  <a:srgbClr val="00002E"/>
                </a:solidFill>
              </a:rPr>
              <a:t> 6.	Inconsistent pricing relative to competition</a:t>
            </a:r>
          </a:p>
          <a:p>
            <a:pPr>
              <a:lnSpc>
                <a:spcPct val="90000"/>
              </a:lnSpc>
              <a:spcBef>
                <a:spcPct val="15000"/>
              </a:spcBef>
              <a:buFont typeface="Wingdings" pitchFamily="2" charset="2"/>
              <a:buNone/>
            </a:pPr>
            <a:r>
              <a:rPr lang="en-US" sz="1200" dirty="0" smtClean="0">
                <a:solidFill>
                  <a:srgbClr val="00002E"/>
                </a:solidFill>
              </a:rPr>
              <a:t> 7.	Recent hours change</a:t>
            </a:r>
          </a:p>
          <a:p>
            <a:pPr>
              <a:lnSpc>
                <a:spcPct val="90000"/>
              </a:lnSpc>
              <a:spcBef>
                <a:spcPct val="15000"/>
              </a:spcBef>
              <a:buFont typeface="Wingdings" pitchFamily="2" charset="2"/>
              <a:buNone/>
            </a:pPr>
            <a:r>
              <a:rPr lang="en-US" sz="1200" dirty="0" smtClean="0">
                <a:solidFill>
                  <a:srgbClr val="00002E"/>
                </a:solidFill>
              </a:rPr>
              <a:t> 8.	Cross merchandising offered on products or services other than car wash	</a:t>
            </a:r>
          </a:p>
          <a:p>
            <a:pPr>
              <a:lnSpc>
                <a:spcPct val="90000"/>
              </a:lnSpc>
              <a:spcBef>
                <a:spcPct val="15000"/>
              </a:spcBef>
              <a:buFont typeface="Wingdings" pitchFamily="2" charset="2"/>
              <a:buNone/>
            </a:pPr>
            <a:r>
              <a:rPr lang="en-US" sz="1200" dirty="0" smtClean="0">
                <a:solidFill>
                  <a:srgbClr val="00002E"/>
                </a:solidFill>
              </a:rPr>
              <a:t> 9.	Desirability of adjacent or nearby business</a:t>
            </a:r>
          </a:p>
          <a:p>
            <a:pPr>
              <a:lnSpc>
                <a:spcPct val="90000"/>
              </a:lnSpc>
              <a:spcBef>
                <a:spcPct val="15000"/>
              </a:spcBef>
              <a:buFont typeface="Wingdings" pitchFamily="2" charset="2"/>
              <a:buNone/>
            </a:pPr>
            <a:r>
              <a:rPr lang="en-US" sz="1200" dirty="0" smtClean="0">
                <a:solidFill>
                  <a:srgbClr val="00002E"/>
                </a:solidFill>
              </a:rPr>
              <a:t>10.	Lighting at night</a:t>
            </a:r>
          </a:p>
          <a:p>
            <a:pPr>
              <a:lnSpc>
                <a:spcPct val="90000"/>
              </a:lnSpc>
              <a:spcBef>
                <a:spcPct val="15000"/>
              </a:spcBef>
              <a:buFont typeface="Wingdings" pitchFamily="2" charset="2"/>
              <a:buNone/>
            </a:pPr>
            <a:r>
              <a:rPr lang="en-US" sz="1200" dirty="0" smtClean="0">
                <a:solidFill>
                  <a:srgbClr val="00002E"/>
                </a:solidFill>
              </a:rPr>
              <a:t>11.	Equipment frequently out of order</a:t>
            </a:r>
          </a:p>
          <a:p>
            <a:pPr>
              <a:lnSpc>
                <a:spcPct val="90000"/>
              </a:lnSpc>
              <a:spcBef>
                <a:spcPct val="15000"/>
              </a:spcBef>
              <a:buFont typeface="Wingdings" pitchFamily="2" charset="2"/>
              <a:buNone/>
            </a:pPr>
            <a:endParaRPr lang="en-US" sz="1200" dirty="0" smtClean="0">
              <a:solidFill>
                <a:srgbClr val="00002E"/>
              </a:solidFill>
            </a:endParaRPr>
          </a:p>
          <a:p>
            <a:pPr>
              <a:lnSpc>
                <a:spcPct val="90000"/>
              </a:lnSpc>
              <a:spcBef>
                <a:spcPct val="15000"/>
              </a:spcBef>
              <a:buFont typeface="Wingdings" pitchFamily="2" charset="2"/>
              <a:buNone/>
            </a:pPr>
            <a:r>
              <a:rPr lang="en-US" sz="1200" dirty="0" smtClean="0">
                <a:solidFill>
                  <a:srgbClr val="00002E"/>
                </a:solidFill>
              </a:rPr>
              <a:t>1.	Edge of study boundary or territory</a:t>
            </a:r>
          </a:p>
          <a:p>
            <a:pPr>
              <a:lnSpc>
                <a:spcPct val="90000"/>
              </a:lnSpc>
              <a:spcBef>
                <a:spcPct val="15000"/>
              </a:spcBef>
              <a:buFont typeface="Wingdings" pitchFamily="2" charset="2"/>
              <a:buNone/>
            </a:pPr>
            <a:r>
              <a:rPr lang="en-US" sz="1200" dirty="0" smtClean="0">
                <a:solidFill>
                  <a:srgbClr val="00002E"/>
                </a:solidFill>
              </a:rPr>
              <a:t>2.	Areas of higher/lower price due to various tax differentials</a:t>
            </a:r>
          </a:p>
          <a:p>
            <a:pPr>
              <a:lnSpc>
                <a:spcPct val="90000"/>
              </a:lnSpc>
              <a:spcBef>
                <a:spcPct val="15000"/>
              </a:spcBef>
              <a:buFont typeface="Wingdings" pitchFamily="2" charset="2"/>
              <a:buNone/>
            </a:pPr>
            <a:r>
              <a:rPr lang="en-US" sz="1200" dirty="0" smtClean="0">
                <a:solidFill>
                  <a:srgbClr val="00002E"/>
                </a:solidFill>
              </a:rPr>
              <a:t>3.	Beer sales (wet or dry areas)</a:t>
            </a:r>
          </a:p>
          <a:p>
            <a:pPr>
              <a:lnSpc>
                <a:spcPct val="90000"/>
              </a:lnSpc>
              <a:spcBef>
                <a:spcPct val="15000"/>
              </a:spcBef>
              <a:buFont typeface="Wingdings" pitchFamily="2" charset="2"/>
              <a:buNone/>
            </a:pPr>
            <a:r>
              <a:rPr lang="en-US" sz="1200" dirty="0" smtClean="0">
                <a:solidFill>
                  <a:srgbClr val="00002E"/>
                </a:solidFill>
              </a:rPr>
              <a:t>4.	Convenience food demand</a:t>
            </a:r>
          </a:p>
          <a:p>
            <a:pPr>
              <a:lnSpc>
                <a:spcPct val="90000"/>
              </a:lnSpc>
              <a:spcBef>
                <a:spcPct val="15000"/>
              </a:spcBef>
              <a:buFont typeface="Wingdings" pitchFamily="2" charset="2"/>
              <a:buNone/>
            </a:pPr>
            <a:r>
              <a:rPr lang="en-US" sz="1200" dirty="0" smtClean="0">
                <a:solidFill>
                  <a:srgbClr val="00002E"/>
                </a:solidFill>
              </a:rPr>
              <a:t>5.	road construction at outlet or in general area before or during survey</a:t>
            </a:r>
          </a:p>
          <a:p>
            <a:pPr>
              <a:lnSpc>
                <a:spcPct val="90000"/>
              </a:lnSpc>
              <a:spcBef>
                <a:spcPct val="15000"/>
              </a:spcBef>
              <a:buFont typeface="Wingdings" pitchFamily="2" charset="2"/>
              <a:buNone/>
            </a:pPr>
            <a:r>
              <a:rPr lang="en-US" sz="1200" dirty="0" smtClean="0">
                <a:solidFill>
                  <a:srgbClr val="00002E"/>
                </a:solidFill>
              </a:rPr>
              <a:t>6.	Ethnic and age make-up of trade area</a:t>
            </a:r>
          </a:p>
          <a:p>
            <a:pPr>
              <a:lnSpc>
                <a:spcPct val="90000"/>
              </a:lnSpc>
              <a:spcBef>
                <a:spcPct val="15000"/>
              </a:spcBef>
              <a:buFont typeface="Wingdings" pitchFamily="2" charset="2"/>
              <a:buNone/>
            </a:pPr>
            <a:r>
              <a:rPr lang="en-US" sz="1200" dirty="0" smtClean="0">
                <a:solidFill>
                  <a:srgbClr val="00002E"/>
                </a:solidFill>
              </a:rPr>
              <a:t>7.	Outlet located in or near a “price-sink” area</a:t>
            </a:r>
          </a:p>
          <a:p>
            <a:pPr>
              <a:lnSpc>
                <a:spcPct val="90000"/>
              </a:lnSpc>
              <a:spcBef>
                <a:spcPct val="15000"/>
              </a:spcBef>
              <a:buFont typeface="Wingdings" pitchFamily="2" charset="2"/>
              <a:buNone/>
            </a:pPr>
            <a:r>
              <a:rPr lang="en-US" sz="1200" dirty="0" smtClean="0">
                <a:solidFill>
                  <a:srgbClr val="00002E"/>
                </a:solidFill>
              </a:rPr>
              <a:t>8.	Desirability of adjacent or nearby business</a:t>
            </a:r>
          </a:p>
          <a:p>
            <a:pPr>
              <a:lnSpc>
                <a:spcPct val="90000"/>
              </a:lnSpc>
              <a:spcBef>
                <a:spcPct val="15000"/>
              </a:spcBef>
              <a:buFont typeface="Wingdings" pitchFamily="2" charset="2"/>
              <a:buNone/>
            </a:pPr>
            <a:endParaRPr lang="en-US" sz="1200" dirty="0" smtClean="0">
              <a:solidFill>
                <a:srgbClr val="00002E"/>
              </a:solidFill>
            </a:endParaRPr>
          </a:p>
          <a:p>
            <a:pPr>
              <a:lnSpc>
                <a:spcPct val="90000"/>
              </a:lnSpc>
              <a:spcBef>
                <a:spcPct val="15000"/>
              </a:spcBef>
              <a:buFont typeface="Wingdings" pitchFamily="2" charset="2"/>
              <a:buNone/>
            </a:pPr>
            <a:r>
              <a:rPr lang="en-US" sz="1200" dirty="0" smtClean="0">
                <a:solidFill>
                  <a:srgbClr val="00002E"/>
                </a:solidFill>
              </a:rPr>
              <a:t>1.	Outlet recently opened, mature volume not available</a:t>
            </a:r>
          </a:p>
          <a:p>
            <a:pPr>
              <a:lnSpc>
                <a:spcPct val="90000"/>
              </a:lnSpc>
              <a:spcBef>
                <a:spcPct val="15000"/>
              </a:spcBef>
              <a:buFont typeface="Wingdings" pitchFamily="2" charset="2"/>
              <a:buNone/>
            </a:pPr>
            <a:r>
              <a:rPr lang="en-US" sz="1200" dirty="0" smtClean="0">
                <a:solidFill>
                  <a:srgbClr val="00002E"/>
                </a:solidFill>
              </a:rPr>
              <a:t>2.	Lighting at night</a:t>
            </a:r>
          </a:p>
          <a:p>
            <a:pPr>
              <a:lnSpc>
                <a:spcPct val="90000"/>
              </a:lnSpc>
              <a:spcBef>
                <a:spcPct val="15000"/>
              </a:spcBef>
              <a:buFont typeface="Wingdings" pitchFamily="2" charset="2"/>
              <a:buNone/>
            </a:pPr>
            <a:r>
              <a:rPr lang="en-US" sz="1200" dirty="0" smtClean="0">
                <a:solidFill>
                  <a:srgbClr val="00002E"/>
                </a:solidFill>
              </a:rPr>
              <a:t>3.	Outlet ratings aren’t sufficient to describe how bad or good a facility is (appearance, accessibility, visibility)</a:t>
            </a:r>
          </a:p>
          <a:p>
            <a:pPr>
              <a:lnSpc>
                <a:spcPct val="90000"/>
              </a:lnSpc>
              <a:spcBef>
                <a:spcPct val="15000"/>
              </a:spcBef>
              <a:buFont typeface="Wingdings" pitchFamily="2" charset="2"/>
              <a:buNone/>
            </a:pPr>
            <a:r>
              <a:rPr lang="en-US" sz="1200" dirty="0" smtClean="0">
                <a:solidFill>
                  <a:srgbClr val="00002E"/>
                </a:solidFill>
              </a:rPr>
              <a:t>4.	Equipment frequently out of order</a:t>
            </a:r>
          </a:p>
        </p:txBody>
      </p:sp>
      <p:sp>
        <p:nvSpPr>
          <p:cNvPr id="281604" name="Rectangle 4"/>
          <p:cNvSpPr>
            <a:spLocks noChangeArrowheads="1"/>
          </p:cNvSpPr>
          <p:nvPr/>
        </p:nvSpPr>
        <p:spPr bwMode="auto">
          <a:xfrm>
            <a:off x="381000" y="1166762"/>
            <a:ext cx="2030412" cy="4924425"/>
          </a:xfrm>
          <a:prstGeom prst="rect">
            <a:avLst/>
          </a:prstGeom>
          <a:noFill/>
          <a:ln w="9525">
            <a:noFill/>
            <a:miter lim="800000"/>
            <a:headEnd/>
            <a:tailEnd/>
          </a:ln>
          <a:effectLst/>
        </p:spPr>
        <p:txBody>
          <a:bodyPr lIns="92075" tIns="46038" rIns="92075" bIns="46038"/>
          <a:lstStyle/>
          <a:p>
            <a:pPr>
              <a:spcBef>
                <a:spcPct val="50000"/>
              </a:spcBef>
              <a:defRPr/>
            </a:pPr>
            <a:endParaRPr lang="en-US" sz="1200" dirty="0">
              <a:solidFill>
                <a:srgbClr val="FFC000"/>
              </a:solidFill>
              <a:latin typeface="Arial" pitchFamily="34" charset="0"/>
            </a:endParaRPr>
          </a:p>
          <a:p>
            <a:pPr>
              <a:spcBef>
                <a:spcPct val="50000"/>
              </a:spcBef>
              <a:defRPr/>
            </a:pPr>
            <a:endParaRPr lang="en-US" sz="1200" dirty="0">
              <a:solidFill>
                <a:srgbClr val="FFC000"/>
              </a:solidFill>
              <a:latin typeface="Arial" pitchFamily="34" charset="0"/>
            </a:endParaRPr>
          </a:p>
          <a:p>
            <a:pPr>
              <a:spcBef>
                <a:spcPct val="50000"/>
              </a:spcBef>
              <a:defRPr/>
            </a:pPr>
            <a:endParaRPr lang="en-US" sz="1200" dirty="0">
              <a:solidFill>
                <a:srgbClr val="FFC000"/>
              </a:solidFill>
              <a:latin typeface="Arial" pitchFamily="34" charset="0"/>
            </a:endParaRPr>
          </a:p>
          <a:p>
            <a:pPr>
              <a:spcBef>
                <a:spcPct val="50000"/>
              </a:spcBef>
              <a:defRPr/>
            </a:pPr>
            <a:r>
              <a:rPr lang="en-US" sz="1200" dirty="0">
                <a:solidFill>
                  <a:schemeClr val="tx1"/>
                </a:solidFill>
                <a:latin typeface="Arial" pitchFamily="34" charset="0"/>
              </a:rPr>
              <a:t> </a:t>
            </a:r>
            <a:r>
              <a:rPr lang="en-US" sz="1400" b="1" dirty="0" smtClean="0">
                <a:solidFill>
                  <a:srgbClr val="00002E"/>
                </a:solidFill>
                <a:latin typeface="Times New Roman" panose="02020603050405020304" pitchFamily="18" charset="0"/>
                <a:cs typeface="Times New Roman" panose="02020603050405020304" pitchFamily="18" charset="0"/>
              </a:rPr>
              <a:t>Dealer  / </a:t>
            </a:r>
            <a:r>
              <a:rPr lang="en-US" sz="1400" b="1" dirty="0">
                <a:solidFill>
                  <a:srgbClr val="00002E"/>
                </a:solidFill>
                <a:latin typeface="Times New Roman" panose="02020603050405020304" pitchFamily="18" charset="0"/>
                <a:cs typeface="Times New Roman" panose="02020603050405020304" pitchFamily="18" charset="0"/>
              </a:rPr>
              <a:t>Manager</a:t>
            </a:r>
            <a:endParaRPr lang="en-US" sz="1200" b="1" dirty="0">
              <a:solidFill>
                <a:srgbClr val="00002E"/>
              </a:solidFill>
              <a:latin typeface="Times New Roman" panose="02020603050405020304" pitchFamily="18" charset="0"/>
              <a:cs typeface="Times New Roman" panose="02020603050405020304" pitchFamily="18"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r>
              <a:rPr lang="en-US" sz="1400" b="1" dirty="0">
                <a:solidFill>
                  <a:srgbClr val="00002E"/>
                </a:solidFill>
                <a:latin typeface="Times New Roman" panose="02020603050405020304" pitchFamily="18" charset="0"/>
                <a:cs typeface="Times New Roman" panose="02020603050405020304" pitchFamily="18" charset="0"/>
              </a:rPr>
              <a:t> </a:t>
            </a:r>
            <a:r>
              <a:rPr lang="en-US" sz="1400" b="1" dirty="0" smtClean="0">
                <a:solidFill>
                  <a:srgbClr val="00002E"/>
                </a:solidFill>
                <a:latin typeface="Times New Roman" panose="02020603050405020304" pitchFamily="18" charset="0"/>
                <a:cs typeface="Times New Roman" panose="02020603050405020304" pitchFamily="18" charset="0"/>
              </a:rPr>
              <a:t>Location</a:t>
            </a:r>
            <a:endParaRPr lang="en-US" sz="1400" b="1" dirty="0">
              <a:solidFill>
                <a:srgbClr val="00002E"/>
              </a:solidFill>
              <a:latin typeface="Times New Roman" panose="02020603050405020304" pitchFamily="18" charset="0"/>
              <a:cs typeface="Times New Roman" panose="02020603050405020304" pitchFamily="18"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r>
              <a:rPr lang="en-US" sz="1200" dirty="0">
                <a:solidFill>
                  <a:srgbClr val="FFC000"/>
                </a:solidFill>
                <a:effectLst>
                  <a:outerShdw blurRad="38100" dist="38100" dir="2700000" algn="tl">
                    <a:srgbClr val="000000"/>
                  </a:outerShdw>
                </a:effectLst>
                <a:latin typeface="Arial" pitchFamily="34" charset="0"/>
              </a:rPr>
              <a:t>   </a:t>
            </a:r>
          </a:p>
          <a:p>
            <a:pPr>
              <a:spcBef>
                <a:spcPct val="50000"/>
              </a:spcBef>
              <a:defRPr/>
            </a:pPr>
            <a:r>
              <a:rPr lang="en-US" sz="1400" dirty="0">
                <a:solidFill>
                  <a:srgbClr val="00002E"/>
                </a:solidFill>
                <a:latin typeface="Times New Roman" panose="02020603050405020304" pitchFamily="18" charset="0"/>
                <a:cs typeface="Times New Roman" panose="02020603050405020304" pitchFamily="18" charset="0"/>
              </a:rPr>
              <a:t>Facility</a:t>
            </a:r>
          </a:p>
        </p:txBody>
      </p:sp>
      <p:sp>
        <p:nvSpPr>
          <p:cNvPr id="32773" name="Line 6"/>
          <p:cNvSpPr>
            <a:spLocks noChangeShapeType="1"/>
          </p:cNvSpPr>
          <p:nvPr/>
        </p:nvSpPr>
        <p:spPr bwMode="auto">
          <a:xfrm flipV="1">
            <a:off x="678426" y="5181600"/>
            <a:ext cx="8465574" cy="45719"/>
          </a:xfrm>
          <a:prstGeom prst="line">
            <a:avLst/>
          </a:prstGeom>
          <a:noFill/>
          <a:ln w="12700">
            <a:solidFill>
              <a:schemeClr val="tx1"/>
            </a:solidFill>
            <a:round/>
            <a:headEnd type="none" w="sm" len="sm"/>
            <a:tailEnd type="none" w="sm" len="sm"/>
          </a:ln>
        </p:spPr>
        <p:txBody>
          <a:bodyPr/>
          <a:lstStyle/>
          <a:p>
            <a:endParaRPr lang="en-US"/>
          </a:p>
        </p:txBody>
      </p:sp>
      <p:sp>
        <p:nvSpPr>
          <p:cNvPr id="32774" name="Line 7"/>
          <p:cNvSpPr>
            <a:spLocks noChangeShapeType="1"/>
          </p:cNvSpPr>
          <p:nvPr/>
        </p:nvSpPr>
        <p:spPr bwMode="auto">
          <a:xfrm>
            <a:off x="693174" y="1066802"/>
            <a:ext cx="8450826" cy="45719"/>
          </a:xfrm>
          <a:prstGeom prst="line">
            <a:avLst/>
          </a:prstGeom>
          <a:noFill/>
          <a:ln w="12700">
            <a:solidFill>
              <a:schemeClr val="tx1"/>
            </a:solidFill>
            <a:round/>
            <a:headEnd type="none" w="sm" len="sm"/>
            <a:tailEnd type="none" w="sm" len="sm"/>
          </a:ln>
        </p:spPr>
        <p:txBody>
          <a:bodyPr/>
          <a:lstStyle/>
          <a:p>
            <a:endParaRPr lang="en-US"/>
          </a:p>
        </p:txBody>
      </p:sp>
      <p:sp>
        <p:nvSpPr>
          <p:cNvPr id="32775" name="Line 8"/>
          <p:cNvSpPr>
            <a:spLocks noChangeShapeType="1"/>
          </p:cNvSpPr>
          <p:nvPr/>
        </p:nvSpPr>
        <p:spPr bwMode="auto">
          <a:xfrm>
            <a:off x="678427" y="3459481"/>
            <a:ext cx="8463987" cy="45719"/>
          </a:xfrm>
          <a:prstGeom prst="line">
            <a:avLst/>
          </a:prstGeom>
          <a:noFill/>
          <a:ln w="12700" cmpd="sng">
            <a:solidFill>
              <a:schemeClr val="tx1"/>
            </a:solidFill>
            <a:round/>
            <a:headEnd type="none" w="sm" len="sm"/>
            <a:tailEnd type="none" w="sm" len="sm"/>
          </a:ln>
        </p:spPr>
        <p:txBody>
          <a:bodyPr/>
          <a:lstStyle/>
          <a:p>
            <a:endParaRPr lang="en-US"/>
          </a:p>
        </p:txBody>
      </p:sp>
      <p:sp>
        <p:nvSpPr>
          <p:cNvPr id="8" name="Line 8"/>
          <p:cNvSpPr>
            <a:spLocks noChangeShapeType="1"/>
          </p:cNvSpPr>
          <p:nvPr/>
        </p:nvSpPr>
        <p:spPr bwMode="auto">
          <a:xfrm>
            <a:off x="698095" y="6248402"/>
            <a:ext cx="8449239" cy="45719"/>
          </a:xfrm>
          <a:prstGeom prst="line">
            <a:avLst/>
          </a:prstGeom>
          <a:noFill/>
          <a:ln w="12700">
            <a:solidFill>
              <a:schemeClr val="tx1"/>
            </a:solidFill>
            <a:round/>
            <a:headEnd type="none" w="sm" len="sm"/>
            <a:tailEnd type="none" w="sm" len="sm"/>
          </a:ln>
        </p:spPr>
        <p:txBody>
          <a:bodyPr/>
          <a:lstStyle/>
          <a:p>
            <a:endParaRPr lang="en-US"/>
          </a:p>
        </p:txBody>
      </p:sp>
      <p:sp>
        <p:nvSpPr>
          <p:cNvPr id="10" name="Freeform 13"/>
          <p:cNvSpPr>
            <a:spLocks/>
          </p:cNvSpPr>
          <p:nvPr/>
        </p:nvSpPr>
        <p:spPr bwMode="auto">
          <a:xfrm>
            <a:off x="8153400" y="0"/>
            <a:ext cx="914400" cy="914400"/>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tx1"/>
          </a:solidFill>
          <a:ln w="28575">
            <a:noFill/>
            <a:prstDash val="solid"/>
            <a:round/>
            <a:headEnd/>
            <a:tailEnd/>
          </a:ln>
        </p:spPr>
        <p:txBody>
          <a:bodyPr lIns="324000" tIns="288000" anchor="ctr"/>
          <a:lstStyle/>
          <a:p>
            <a:pPr algn="ctr">
              <a:defRPr/>
            </a:pPr>
            <a:r>
              <a:rPr lang="en-US" sz="800" b="1" dirty="0" smtClean="0">
                <a:solidFill>
                  <a:schemeClr val="bg1"/>
                </a:solidFill>
                <a:latin typeface="Times New Roman" panose="02020603050405020304" pitchFamily="18" charset="0"/>
                <a:cs typeface="Times New Roman" panose="02020603050405020304" pitchFamily="18" charset="0"/>
              </a:rPr>
              <a:t>Quantifies</a:t>
            </a:r>
            <a:endParaRPr lang="en-US" sz="800" b="1" dirty="0">
              <a:solidFill>
                <a:schemeClr val="bg1"/>
              </a:solidFill>
              <a:latin typeface="Times New Roman" panose="02020603050405020304" pitchFamily="18" charset="0"/>
              <a:cs typeface="Times New Roman" panose="02020603050405020304" pitchFamily="18" charset="0"/>
            </a:endParaRPr>
          </a:p>
          <a:p>
            <a:pPr algn="ctr">
              <a:defRPr/>
            </a:pPr>
            <a:r>
              <a:rPr lang="en-US" sz="800" b="1" dirty="0">
                <a:solidFill>
                  <a:schemeClr val="bg1"/>
                </a:solidFill>
                <a:latin typeface="Times New Roman" panose="02020603050405020304" pitchFamily="18" charset="0"/>
                <a:cs typeface="Times New Roman" panose="02020603050405020304" pitchFamily="18" charset="0"/>
              </a:rPr>
              <a:t>Operations</a:t>
            </a:r>
            <a:endParaRPr lang="en-GB" sz="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689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281604"/>
                                        </p:tgtEl>
                                        <p:attrNameLst>
                                          <p:attrName>style.visibility</p:attrName>
                                        </p:attrNameLst>
                                      </p:cBhvr>
                                      <p:to>
                                        <p:strVal val="visible"/>
                                      </p:to>
                                    </p:set>
                                    <p:animEffect transition="in" filter="wipe(left)">
                                      <p:cBhvr>
                                        <p:cTn id="7" dur="500"/>
                                        <p:tgtEl>
                                          <p:spTgt spid="2816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2771">
                                            <p:txEl>
                                              <p:pRg st="10" end="10"/>
                                            </p:txEl>
                                          </p:spTgt>
                                        </p:tgtEl>
                                        <p:attrNameLst>
                                          <p:attrName>style.visibility</p:attrName>
                                        </p:attrNameLst>
                                      </p:cBhvr>
                                      <p:to>
                                        <p:strVal val="visible"/>
                                      </p:to>
                                    </p:set>
                                  </p:childTnLst>
                                </p:cTn>
                              </p:par>
                            </p:childTnLst>
                          </p:cTn>
                        </p:par>
                        <p:par>
                          <p:cTn id="52" fill="hold">
                            <p:stCondLst>
                              <p:cond delay="0"/>
                            </p:stCondLst>
                            <p:childTnLst>
                              <p:par>
                                <p:cTn id="53" presetID="16" presetClass="entr" presetSubtype="21" fill="hold" grpId="0" nodeType="afterEffect">
                                  <p:stCondLst>
                                    <p:cond delay="0"/>
                                  </p:stCondLst>
                                  <p:childTnLst>
                                    <p:set>
                                      <p:cBhvr>
                                        <p:cTn id="54" dur="1" fill="hold">
                                          <p:stCondLst>
                                            <p:cond delay="0"/>
                                          </p:stCondLst>
                                        </p:cTn>
                                        <p:tgtEl>
                                          <p:spTgt spid="32775"/>
                                        </p:tgtEl>
                                        <p:attrNameLst>
                                          <p:attrName>style.visibility</p:attrName>
                                        </p:attrNameLst>
                                      </p:cBhvr>
                                      <p:to>
                                        <p:strVal val="visible"/>
                                      </p:to>
                                    </p:set>
                                    <p:animEffect transition="in" filter="barn(inVertical)">
                                      <p:cBhvr>
                                        <p:cTn id="55" dur="500"/>
                                        <p:tgtEl>
                                          <p:spTgt spid="3277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2771">
                                            <p:txEl>
                                              <p:pRg st="12" end="12"/>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2771">
                                            <p:txEl>
                                              <p:pRg st="14" end="14"/>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771">
                                            <p:txEl>
                                              <p:pRg st="15" end="15"/>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2771">
                                            <p:txEl>
                                              <p:pRg st="16" end="16"/>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2771">
                                            <p:txEl>
                                              <p:pRg st="17" end="17"/>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2771">
                                            <p:txEl>
                                              <p:pRg st="18" end="18"/>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2771">
                                            <p:txEl>
                                              <p:pRg st="19" end="19"/>
                                            </p:txEl>
                                          </p:spTgt>
                                        </p:tgtEl>
                                        <p:attrNameLst>
                                          <p:attrName>style.visibility</p:attrName>
                                        </p:attrNameLst>
                                      </p:cBhvr>
                                      <p:to>
                                        <p:strVal val="visible"/>
                                      </p:to>
                                    </p:set>
                                  </p:childTnLst>
                                </p:cTn>
                              </p:par>
                            </p:childTnLst>
                          </p:cTn>
                        </p:par>
                        <p:par>
                          <p:cTn id="88" fill="hold">
                            <p:stCondLst>
                              <p:cond delay="0"/>
                            </p:stCondLst>
                            <p:childTnLst>
                              <p:par>
                                <p:cTn id="89" presetID="16" presetClass="entr" presetSubtype="21" fill="hold" grpId="0" nodeType="afterEffect">
                                  <p:stCondLst>
                                    <p:cond delay="0"/>
                                  </p:stCondLst>
                                  <p:childTnLst>
                                    <p:set>
                                      <p:cBhvr>
                                        <p:cTn id="90" dur="1" fill="hold">
                                          <p:stCondLst>
                                            <p:cond delay="0"/>
                                          </p:stCondLst>
                                        </p:cTn>
                                        <p:tgtEl>
                                          <p:spTgt spid="32773"/>
                                        </p:tgtEl>
                                        <p:attrNameLst>
                                          <p:attrName>style.visibility</p:attrName>
                                        </p:attrNameLst>
                                      </p:cBhvr>
                                      <p:to>
                                        <p:strVal val="visible"/>
                                      </p:to>
                                    </p:set>
                                    <p:animEffect transition="in" filter="barn(inVertical)">
                                      <p:cBhvr>
                                        <p:cTn id="91" dur="500"/>
                                        <p:tgtEl>
                                          <p:spTgt spid="32773"/>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2771">
                                            <p:txEl>
                                              <p:pRg st="21" end="21"/>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2771">
                                            <p:txEl>
                                              <p:pRg st="22" end="22"/>
                                            </p:txEl>
                                          </p:spTgt>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2771">
                                            <p:txEl>
                                              <p:pRg st="23" end="23"/>
                                            </p:txEl>
                                          </p:spTgt>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32771">
                                            <p:txEl>
                                              <p:pRg st="24" end="24"/>
                                            </p:txEl>
                                          </p:spTgt>
                                        </p:tgtEl>
                                        <p:attrNameLst>
                                          <p:attrName>style.visibility</p:attrName>
                                        </p:attrNameLst>
                                      </p:cBhvr>
                                      <p:to>
                                        <p:strVal val="visible"/>
                                      </p:to>
                                    </p:set>
                                  </p:childTnLst>
                                </p:cTn>
                              </p:par>
                            </p:childTnLst>
                          </p:cTn>
                        </p:par>
                        <p:par>
                          <p:cTn id="108" fill="hold">
                            <p:stCondLst>
                              <p:cond delay="0"/>
                            </p:stCondLst>
                            <p:childTnLst>
                              <p:par>
                                <p:cTn id="109" presetID="16" presetClass="entr" presetSubtype="37" fill="hold" grpId="0" nodeType="after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barn(outVertical)">
                                      <p:cBhvr>
                                        <p:cTn id="1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P spid="281604" grpId="0"/>
      <p:bldP spid="32773" grpId="0" animBg="1"/>
      <p:bldP spid="32775"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 Network Planner</a:t>
            </a:r>
            <a:endParaRPr lang="en-US" dirty="0"/>
          </a:p>
        </p:txBody>
      </p:sp>
      <p:sp>
        <p:nvSpPr>
          <p:cNvPr id="3" name="Content Placeholder 2"/>
          <p:cNvSpPr>
            <a:spLocks noGrp="1"/>
          </p:cNvSpPr>
          <p:nvPr>
            <p:ph idx="1"/>
          </p:nvPr>
        </p:nvSpPr>
        <p:spPr>
          <a:xfrm>
            <a:off x="533400" y="1752600"/>
            <a:ext cx="3810000" cy="3200400"/>
          </a:xfrm>
        </p:spPr>
        <p:txBody>
          <a:bodyPr anchor="ctr">
            <a:noAutofit/>
          </a:bodyPr>
          <a:lstStyle/>
          <a:p>
            <a:r>
              <a:rPr lang="en-US" dirty="0" smtClean="0">
                <a:solidFill>
                  <a:srgbClr val="00002E"/>
                </a:solidFill>
                <a:latin typeface="Times New Roman" panose="02020603050405020304" pitchFamily="18" charset="0"/>
              </a:rPr>
              <a:t>Retail experience</a:t>
            </a:r>
          </a:p>
          <a:p>
            <a:pPr lvl="1"/>
            <a:r>
              <a:rPr lang="en-US" sz="2000" dirty="0" smtClean="0">
                <a:solidFill>
                  <a:schemeClr val="bg2">
                    <a:lumMod val="10000"/>
                  </a:schemeClr>
                </a:solidFill>
                <a:latin typeface="Times New Roman" panose="02020603050405020304" pitchFamily="18" charset="0"/>
              </a:rPr>
              <a:t>TM or similar</a:t>
            </a:r>
          </a:p>
          <a:p>
            <a:pPr lvl="1"/>
            <a:endParaRPr lang="en-US" sz="2000" dirty="0" smtClean="0">
              <a:solidFill>
                <a:schemeClr val="bg2">
                  <a:lumMod val="10000"/>
                </a:schemeClr>
              </a:solidFill>
              <a:latin typeface="Times New Roman" panose="02020603050405020304" pitchFamily="18" charset="0"/>
            </a:endParaRPr>
          </a:p>
          <a:p>
            <a:r>
              <a:rPr lang="en-US" dirty="0" smtClean="0">
                <a:solidFill>
                  <a:srgbClr val="00002E"/>
                </a:solidFill>
                <a:latin typeface="Times New Roman" panose="02020603050405020304" pitchFamily="18" charset="0"/>
              </a:rPr>
              <a:t>Analytical Skills</a:t>
            </a:r>
          </a:p>
          <a:p>
            <a:pPr lvl="1"/>
            <a:r>
              <a:rPr lang="en-US" sz="2000" dirty="0" smtClean="0">
                <a:solidFill>
                  <a:schemeClr val="bg2">
                    <a:lumMod val="10000"/>
                  </a:schemeClr>
                </a:solidFill>
                <a:latin typeface="Times New Roman" panose="02020603050405020304" pitchFamily="18" charset="0"/>
              </a:rPr>
              <a:t>Able to interpret data,</a:t>
            </a:r>
          </a:p>
          <a:p>
            <a:pPr lvl="1"/>
            <a:r>
              <a:rPr lang="en-US" sz="2000" dirty="0" smtClean="0">
                <a:solidFill>
                  <a:schemeClr val="bg2">
                    <a:lumMod val="10000"/>
                  </a:schemeClr>
                </a:solidFill>
                <a:latin typeface="Times New Roman" panose="02020603050405020304" pitchFamily="18" charset="0"/>
              </a:rPr>
              <a:t>Implement regional directives</a:t>
            </a:r>
          </a:p>
          <a:p>
            <a:pPr lvl="1"/>
            <a:endParaRPr lang="en-US" sz="2000" dirty="0" smtClean="0">
              <a:solidFill>
                <a:schemeClr val="bg2">
                  <a:lumMod val="10000"/>
                </a:schemeClr>
              </a:solidFill>
              <a:latin typeface="Times New Roman" panose="02020603050405020304" pitchFamily="18" charset="0"/>
            </a:endParaRPr>
          </a:p>
          <a:p>
            <a:r>
              <a:rPr lang="en-US" dirty="0" smtClean="0">
                <a:solidFill>
                  <a:srgbClr val="00002E"/>
                </a:solidFill>
                <a:latin typeface="Times New Roman" panose="02020603050405020304" pitchFamily="18" charset="0"/>
              </a:rPr>
              <a:t>Leadership</a:t>
            </a:r>
          </a:p>
          <a:p>
            <a:endParaRPr lang="en-US" dirty="0">
              <a:latin typeface="Times New Roman" panose="02020603050405020304" pitchFamily="18" charset="0"/>
            </a:endParaRPr>
          </a:p>
        </p:txBody>
      </p:sp>
    </p:spTree>
    <p:extLst>
      <p:ext uri="{BB962C8B-B14F-4D97-AF65-F5344CB8AC3E}">
        <p14:creationId xmlns:p14="http://schemas.microsoft.com/office/powerpoint/2010/main" val="39538790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773" y="159731"/>
            <a:ext cx="7772400" cy="715963"/>
          </a:xfrm>
        </p:spPr>
        <p:txBody>
          <a:bodyPr/>
          <a:lstStyle/>
          <a:p>
            <a:r>
              <a:rPr lang="en-US" b="1" dirty="0"/>
              <a:t>Once the consumer behavior model is created</a:t>
            </a:r>
          </a:p>
        </p:txBody>
      </p:sp>
      <p:grpSp>
        <p:nvGrpSpPr>
          <p:cNvPr id="4" name="Group 3"/>
          <p:cNvGrpSpPr/>
          <p:nvPr/>
        </p:nvGrpSpPr>
        <p:grpSpPr>
          <a:xfrm>
            <a:off x="3124200" y="1371600"/>
            <a:ext cx="3005420" cy="4345696"/>
            <a:chOff x="2411794" y="595941"/>
            <a:chExt cx="3005420" cy="4345696"/>
          </a:xfrm>
        </p:grpSpPr>
        <p:grpSp>
          <p:nvGrpSpPr>
            <p:cNvPr id="5" name="Group 4"/>
            <p:cNvGrpSpPr/>
            <p:nvPr/>
          </p:nvGrpSpPr>
          <p:grpSpPr>
            <a:xfrm>
              <a:off x="2411794" y="970067"/>
              <a:ext cx="3005420" cy="3971570"/>
              <a:chOff x="2411794" y="970067"/>
              <a:chExt cx="3005420" cy="3971570"/>
            </a:xfrm>
          </p:grpSpPr>
          <p:pic>
            <p:nvPicPr>
              <p:cNvPr id="7" name="Picture 6"/>
              <p:cNvPicPr>
                <a:picLocks noChangeAspect="1"/>
              </p:cNvPicPr>
              <p:nvPr/>
            </p:nvPicPr>
            <p:blipFill>
              <a:blip r:embed="rId2"/>
              <a:stretch>
                <a:fillRect/>
              </a:stretch>
            </p:blipFill>
            <p:spPr>
              <a:xfrm>
                <a:off x="4403831" y="1171686"/>
                <a:ext cx="1013383" cy="3486038"/>
              </a:xfrm>
              <a:prstGeom prst="rect">
                <a:avLst/>
              </a:prstGeom>
            </p:spPr>
          </p:pic>
          <p:sp>
            <p:nvSpPr>
              <p:cNvPr id="8" name="Rectangle 7"/>
              <p:cNvSpPr/>
              <p:nvPr/>
            </p:nvSpPr>
            <p:spPr>
              <a:xfrm>
                <a:off x="2411794" y="4657725"/>
                <a:ext cx="2302851" cy="283912"/>
              </a:xfrm>
              <a:prstGeom prst="rect">
                <a:avLst/>
              </a:prstGeom>
              <a:solidFill>
                <a:schemeClr val="tx1"/>
              </a:solidFill>
              <a:ln>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9" name="Rectangle 8"/>
              <p:cNvSpPr/>
              <p:nvPr/>
            </p:nvSpPr>
            <p:spPr>
              <a:xfrm>
                <a:off x="2682854" y="3220871"/>
                <a:ext cx="1776516" cy="1436853"/>
              </a:xfrm>
              <a:prstGeom prst="rect">
                <a:avLst/>
              </a:prstGeom>
              <a:solidFill>
                <a:schemeClr val="accent3">
                  <a:lumMod val="75000"/>
                </a:schemeClr>
              </a:solidFill>
              <a:ln>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10" name="Rectangle 9"/>
              <p:cNvSpPr/>
              <p:nvPr/>
            </p:nvSpPr>
            <p:spPr>
              <a:xfrm>
                <a:off x="2682854" y="2729135"/>
                <a:ext cx="1776516" cy="4917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p:nvSpPr>
            <p:spPr>
              <a:xfrm>
                <a:off x="2682854" y="2268514"/>
                <a:ext cx="1776516" cy="452501"/>
              </a:xfrm>
              <a:prstGeom prst="rect">
                <a:avLst/>
              </a:prstGeom>
              <a:solidFill>
                <a:srgbClr val="FF0000"/>
              </a:solidFill>
              <a:ln>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12" name="Rectangle 11"/>
              <p:cNvSpPr/>
              <p:nvPr/>
            </p:nvSpPr>
            <p:spPr>
              <a:xfrm>
                <a:off x="2682854" y="1624085"/>
                <a:ext cx="1776516" cy="644429"/>
              </a:xfrm>
              <a:prstGeom prst="rect">
                <a:avLst/>
              </a:prstGeom>
              <a:solidFill>
                <a:schemeClr val="accent6">
                  <a:lumMod val="75000"/>
                </a:schemeClr>
              </a:solidFill>
              <a:ln>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13" name="Rectangle 12"/>
              <p:cNvSpPr/>
              <p:nvPr/>
            </p:nvSpPr>
            <p:spPr>
              <a:xfrm>
                <a:off x="2682854" y="970067"/>
                <a:ext cx="1776516" cy="644429"/>
              </a:xfrm>
              <a:prstGeom prst="rect">
                <a:avLst/>
              </a:prstGeom>
              <a:solidFill>
                <a:schemeClr val="tx1"/>
              </a:solidFill>
              <a:ln>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14" name="TextBox 9"/>
              <p:cNvSpPr txBox="1"/>
              <p:nvPr/>
            </p:nvSpPr>
            <p:spPr>
              <a:xfrm>
                <a:off x="2682854" y="3705368"/>
                <a:ext cx="17765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rPr>
                  <a:t>Location</a:t>
                </a:r>
                <a:endParaRPr lang="en-US" b="1" dirty="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endParaRPr>
              </a:p>
            </p:txBody>
          </p:sp>
          <p:sp>
            <p:nvSpPr>
              <p:cNvPr id="15" name="TextBox 10"/>
              <p:cNvSpPr txBox="1"/>
              <p:nvPr/>
            </p:nvSpPr>
            <p:spPr>
              <a:xfrm>
                <a:off x="2682854" y="2779225"/>
                <a:ext cx="1776516" cy="369332"/>
              </a:xfrm>
              <a:prstGeom prst="rect">
                <a:avLst/>
              </a:prstGeom>
              <a:noFill/>
              <a:ln>
                <a:solidFill>
                  <a:srgbClr val="00002E"/>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rPr>
                  <a:t>Investment</a:t>
                </a:r>
                <a:endParaRPr lang="en-US" b="1" dirty="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endParaRPr>
              </a:p>
            </p:txBody>
          </p:sp>
          <p:sp>
            <p:nvSpPr>
              <p:cNvPr id="16" name="TextBox 11"/>
              <p:cNvSpPr txBox="1"/>
              <p:nvPr/>
            </p:nvSpPr>
            <p:spPr>
              <a:xfrm>
                <a:off x="2682854" y="1748096"/>
                <a:ext cx="17765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rPr>
                  <a:t>Price</a:t>
                </a:r>
                <a:endParaRPr lang="en-US" b="1" dirty="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endParaRPr>
              </a:p>
            </p:txBody>
          </p:sp>
          <p:sp>
            <p:nvSpPr>
              <p:cNvPr id="17" name="TextBox 12"/>
              <p:cNvSpPr txBox="1"/>
              <p:nvPr/>
            </p:nvSpPr>
            <p:spPr>
              <a:xfrm>
                <a:off x="2682854" y="2317777"/>
                <a:ext cx="17765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rPr>
                  <a:t>Brand</a:t>
                </a:r>
                <a:endParaRPr lang="en-US" b="1" dirty="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endParaRPr>
              </a:p>
            </p:txBody>
          </p:sp>
          <p:sp>
            <p:nvSpPr>
              <p:cNvPr id="18" name="TextBox 13"/>
              <p:cNvSpPr txBox="1"/>
              <p:nvPr/>
            </p:nvSpPr>
            <p:spPr>
              <a:xfrm>
                <a:off x="2674961" y="1164758"/>
                <a:ext cx="17765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rPr>
                  <a:t>O</a:t>
                </a:r>
                <a:r>
                  <a:rPr lang="en-US" b="1" dirty="0" smtClean="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rPr>
                  <a:t>peration</a:t>
                </a:r>
                <a:endParaRPr lang="en-US" b="1" dirty="0">
                  <a:solidFill>
                    <a:schemeClr val="bg1"/>
                  </a:solidFill>
                  <a:effectLst>
                    <a:outerShdw blurRad="38100" dist="38100" dir="1200000" algn="tl">
                      <a:schemeClr val="tx1"/>
                    </a:outerShdw>
                  </a:effectLst>
                  <a:latin typeface="Times New Roman" panose="02020603050405020304" pitchFamily="18" charset="0"/>
                  <a:cs typeface="Times New Roman" panose="02020603050405020304" pitchFamily="18" charset="0"/>
                </a:endParaRPr>
              </a:p>
            </p:txBody>
          </p:sp>
        </p:grpSp>
        <p:sp>
          <p:nvSpPr>
            <p:cNvPr id="6" name="TextBox 15"/>
            <p:cNvSpPr txBox="1"/>
            <p:nvPr/>
          </p:nvSpPr>
          <p:spPr>
            <a:xfrm>
              <a:off x="2796204" y="595941"/>
              <a:ext cx="165132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002E"/>
                  </a:solidFill>
                  <a:latin typeface="Times New Roman" panose="02020603050405020304" pitchFamily="18" charset="0"/>
                  <a:cs typeface="Times New Roman" panose="02020603050405020304" pitchFamily="18" charset="0"/>
                </a:rPr>
                <a:t>Performance</a:t>
              </a:r>
              <a:endParaRPr lang="en-US" b="1" dirty="0">
                <a:solidFill>
                  <a:srgbClr val="00002E"/>
                </a:solidFill>
                <a:latin typeface="Times New Roman" panose="02020603050405020304" pitchFamily="18" charset="0"/>
                <a:cs typeface="Times New Roman" panose="02020603050405020304" pitchFamily="18" charset="0"/>
              </a:endParaRPr>
            </a:p>
          </p:txBody>
        </p:sp>
      </p:grpSp>
      <p:sp>
        <p:nvSpPr>
          <p:cNvPr id="3" name="TextBox 2"/>
          <p:cNvSpPr txBox="1"/>
          <p:nvPr/>
        </p:nvSpPr>
        <p:spPr>
          <a:xfrm>
            <a:off x="0" y="5867400"/>
            <a:ext cx="9067800" cy="369332"/>
          </a:xfrm>
          <a:prstGeom prst="rect">
            <a:avLst/>
          </a:prstGeom>
          <a:noFill/>
        </p:spPr>
        <p:txBody>
          <a:bodyPr wrap="square" rtlCol="0">
            <a:spAutoFit/>
          </a:bodyPr>
          <a:lstStyle/>
          <a:p>
            <a:pPr algn="ctr"/>
            <a:r>
              <a:rPr lang="en-US" dirty="0" smtClean="0">
                <a:solidFill>
                  <a:srgbClr val="00002E"/>
                </a:solidFill>
                <a:latin typeface="Times New Roman" panose="02020603050405020304" pitchFamily="18" charset="0"/>
                <a:cs typeface="Times New Roman" panose="02020603050405020304" pitchFamily="18" charset="0"/>
              </a:rPr>
              <a:t>We want to understand the contribution that each variable has to volume performance</a:t>
            </a:r>
            <a:endParaRPr lang="en-US" dirty="0">
              <a:solidFill>
                <a:srgbClr val="00002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83630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652386" y="1356347"/>
            <a:ext cx="1252615" cy="4053853"/>
            <a:chOff x="652386" y="1356347"/>
            <a:chExt cx="1252615" cy="4053853"/>
          </a:xfrm>
        </p:grpSpPr>
        <p:sp>
          <p:nvSpPr>
            <p:cNvPr id="19" name="Rectángulo 18"/>
            <p:cNvSpPr/>
            <p:nvPr/>
          </p:nvSpPr>
          <p:spPr>
            <a:xfrm>
              <a:off x="793500" y="1356347"/>
              <a:ext cx="1080000" cy="3749054"/>
            </a:xfrm>
            <a:prstGeom prst="rect">
              <a:avLst/>
            </a:prstGeom>
            <a:solidFill>
              <a:schemeClr val="accent3">
                <a:lumMod val="50000"/>
              </a:schemeClr>
            </a:solidFill>
            <a:ln w="12700">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Rectangle 11"/>
            <p:cNvSpPr>
              <a:spLocks noChangeArrowheads="1"/>
            </p:cNvSpPr>
            <p:nvPr/>
          </p:nvSpPr>
          <p:spPr bwMode="auto">
            <a:xfrm>
              <a:off x="652386" y="1870127"/>
              <a:ext cx="1252615" cy="3540073"/>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b="1" u="sng" dirty="0" smtClean="0">
                  <a:solidFill>
                    <a:srgbClr val="00002E"/>
                  </a:solidFill>
                  <a:latin typeface="Times New Roman" panose="02020603050405020304" pitchFamily="18" charset="0"/>
                  <a:cs typeface="Times New Roman" panose="02020603050405020304" pitchFamily="18" charset="0"/>
                </a:rPr>
                <a:t>Location</a:t>
              </a:r>
              <a:endParaRPr lang="en-US" sz="1400" b="1" u="sng" dirty="0">
                <a:solidFill>
                  <a:srgbClr val="00002E"/>
                </a:solidFill>
                <a:latin typeface="Times New Roman" panose="02020603050405020304" pitchFamily="18" charset="0"/>
                <a:cs typeface="Times New Roman" panose="02020603050405020304" pitchFamily="18" charset="0"/>
              </a:endParaRPr>
            </a:p>
            <a:p>
              <a:pPr algn="ctr">
                <a:spcBef>
                  <a:spcPct val="50000"/>
                </a:spcBef>
              </a:pPr>
              <a:endParaRPr lang="en-US" sz="1400" b="1" dirty="0">
                <a:solidFill>
                  <a:srgbClr val="00002E"/>
                </a:solidFill>
                <a:latin typeface="Times New Roman" panose="02020603050405020304" pitchFamily="18" charset="0"/>
                <a:cs typeface="Times New Roman" panose="02020603050405020304" pitchFamily="18" charset="0"/>
              </a:endParaRPr>
            </a:p>
            <a:p>
              <a:pPr algn="ctr">
                <a:spcBef>
                  <a:spcPct val="50000"/>
                </a:spcBef>
              </a:pPr>
              <a:r>
                <a:rPr lang="en-US" sz="1400" b="1" dirty="0" smtClean="0">
                  <a:solidFill>
                    <a:srgbClr val="00002E"/>
                  </a:solidFill>
                  <a:latin typeface="Times New Roman" panose="02020603050405020304" pitchFamily="18" charset="0"/>
                  <a:cs typeface="Times New Roman" panose="02020603050405020304" pitchFamily="18" charset="0"/>
                </a:rPr>
                <a:t>Demand</a:t>
              </a:r>
              <a:endParaRPr lang="en-US" sz="1400" b="1" dirty="0">
                <a:solidFill>
                  <a:srgbClr val="00002E"/>
                </a:solidFill>
                <a:latin typeface="Times New Roman" panose="02020603050405020304" pitchFamily="18" charset="0"/>
                <a:cs typeface="Times New Roman" panose="02020603050405020304" pitchFamily="18" charset="0"/>
              </a:endParaRPr>
            </a:p>
            <a:p>
              <a:pPr algn="ctr">
                <a:spcBef>
                  <a:spcPct val="50000"/>
                </a:spcBef>
              </a:pPr>
              <a:r>
                <a:rPr lang="en-US" sz="1400" b="1" dirty="0" smtClean="0">
                  <a:solidFill>
                    <a:srgbClr val="00002E"/>
                  </a:solidFill>
                  <a:latin typeface="Times New Roman" panose="02020603050405020304" pitchFamily="18" charset="0"/>
                  <a:cs typeface="Times New Roman" panose="02020603050405020304" pitchFamily="18" charset="0"/>
                </a:rPr>
                <a:t>Traffic</a:t>
              </a:r>
              <a:endParaRPr lang="en-US" sz="1400" b="1" dirty="0">
                <a:solidFill>
                  <a:srgbClr val="00002E"/>
                </a:solidFill>
                <a:latin typeface="Times New Roman" panose="02020603050405020304" pitchFamily="18" charset="0"/>
                <a:cs typeface="Times New Roman" panose="02020603050405020304" pitchFamily="18" charset="0"/>
              </a:endParaRPr>
            </a:p>
            <a:p>
              <a:pPr algn="ctr">
                <a:spcBef>
                  <a:spcPct val="50000"/>
                </a:spcBef>
              </a:pPr>
              <a:r>
                <a:rPr lang="en-US" sz="1400" b="1" dirty="0">
                  <a:solidFill>
                    <a:srgbClr val="00002E"/>
                  </a:solidFill>
                  <a:latin typeface="Times New Roman" panose="02020603050405020304" pitchFamily="18" charset="0"/>
                  <a:cs typeface="Times New Roman" panose="02020603050405020304" pitchFamily="18" charset="0"/>
                </a:rPr>
                <a:t>--</a:t>
              </a:r>
            </a:p>
            <a:p>
              <a:pPr algn="ctr">
                <a:spcBef>
                  <a:spcPct val="50000"/>
                </a:spcBef>
              </a:pPr>
              <a:r>
                <a:rPr lang="en-US" sz="1400" b="1" dirty="0">
                  <a:solidFill>
                    <a:srgbClr val="00002E"/>
                  </a:solidFill>
                  <a:latin typeface="Times New Roman" panose="02020603050405020304" pitchFamily="18" charset="0"/>
                  <a:cs typeface="Times New Roman" panose="02020603050405020304" pitchFamily="18" charset="0"/>
                </a:rPr>
                <a:t>--</a:t>
              </a:r>
            </a:p>
            <a:p>
              <a:pPr algn="ctr">
                <a:spcBef>
                  <a:spcPct val="50000"/>
                </a:spcBef>
              </a:pPr>
              <a:r>
                <a:rPr lang="en-US" sz="1400" b="1" dirty="0">
                  <a:solidFill>
                    <a:srgbClr val="00002E"/>
                  </a:solidFill>
                  <a:latin typeface="Times New Roman" panose="02020603050405020304" pitchFamily="18" charset="0"/>
                  <a:cs typeface="Times New Roman" panose="02020603050405020304" pitchFamily="18" charset="0"/>
                </a:rPr>
                <a:t>--</a:t>
              </a:r>
            </a:p>
            <a:p>
              <a:pPr algn="ctr">
                <a:spcBef>
                  <a:spcPct val="50000"/>
                </a:spcBef>
              </a:pPr>
              <a:r>
                <a:rPr lang="en-US" sz="1400" b="1" dirty="0">
                  <a:solidFill>
                    <a:srgbClr val="00002E"/>
                  </a:solidFill>
                  <a:latin typeface="Times New Roman" panose="02020603050405020304" pitchFamily="18" charset="0"/>
                  <a:cs typeface="Times New Roman" panose="02020603050405020304" pitchFamily="18" charset="0"/>
                </a:rPr>
                <a:t>--</a:t>
              </a:r>
            </a:p>
            <a:p>
              <a:pPr algn="ctr">
                <a:spcBef>
                  <a:spcPct val="50000"/>
                </a:spcBef>
              </a:pPr>
              <a:r>
                <a:rPr lang="en-US" sz="1400" b="1" dirty="0">
                  <a:solidFill>
                    <a:srgbClr val="00002E"/>
                  </a:solidFill>
                  <a:latin typeface="Times New Roman" panose="02020603050405020304" pitchFamily="18" charset="0"/>
                  <a:cs typeface="Times New Roman" panose="02020603050405020304" pitchFamily="18" charset="0"/>
                </a:rPr>
                <a:t>--</a:t>
              </a:r>
            </a:p>
            <a:p>
              <a:pPr algn="ctr">
                <a:spcBef>
                  <a:spcPct val="50000"/>
                </a:spcBef>
              </a:pPr>
              <a:endParaRPr lang="en-US" sz="1400" b="1" dirty="0">
                <a:solidFill>
                  <a:schemeClr val="tx2"/>
                </a:solidFill>
                <a:latin typeface="Times New Roman" panose="02020603050405020304" pitchFamily="18" charset="0"/>
                <a:cs typeface="Times New Roman" panose="02020603050405020304" pitchFamily="18" charset="0"/>
              </a:endParaRPr>
            </a:p>
            <a:p>
              <a:pPr algn="ctr">
                <a:spcBef>
                  <a:spcPct val="50000"/>
                </a:spcBef>
              </a:pPr>
              <a:r>
                <a:rPr lang="en-US" sz="1400" b="1" dirty="0">
                  <a:latin typeface="Times New Roman" panose="02020603050405020304" pitchFamily="18" charset="0"/>
                  <a:cs typeface="Times New Roman" panose="02020603050405020304" pitchFamily="18" charset="0"/>
                </a:rPr>
                <a:t>160,000</a:t>
              </a:r>
            </a:p>
          </p:txBody>
        </p:sp>
      </p:grpSp>
      <p:grpSp>
        <p:nvGrpSpPr>
          <p:cNvPr id="32" name="Grupo 31"/>
          <p:cNvGrpSpPr/>
          <p:nvPr/>
        </p:nvGrpSpPr>
        <p:grpSpPr>
          <a:xfrm>
            <a:off x="7373722" y="1524000"/>
            <a:ext cx="1770278" cy="3891039"/>
            <a:chOff x="7373722" y="1524000"/>
            <a:chExt cx="1770278" cy="3891039"/>
          </a:xfrm>
        </p:grpSpPr>
        <p:sp>
          <p:nvSpPr>
            <p:cNvPr id="24" name="Rectángulo 23"/>
            <p:cNvSpPr/>
            <p:nvPr/>
          </p:nvSpPr>
          <p:spPr>
            <a:xfrm>
              <a:off x="7483268" y="1524000"/>
              <a:ext cx="1538268" cy="3581401"/>
            </a:xfrm>
            <a:prstGeom prst="rect">
              <a:avLst/>
            </a:prstGeom>
            <a:solidFill>
              <a:schemeClr val="tx1"/>
            </a:solidFill>
            <a:ln w="12700">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3" name="Rectangle 4"/>
            <p:cNvSpPr>
              <a:spLocks noChangeArrowheads="1"/>
            </p:cNvSpPr>
            <p:nvPr/>
          </p:nvSpPr>
          <p:spPr bwMode="auto">
            <a:xfrm>
              <a:off x="7373722" y="1828800"/>
              <a:ext cx="1770278" cy="3586239"/>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u="sng" dirty="0" smtClean="0">
                  <a:solidFill>
                    <a:schemeClr val="bg1"/>
                  </a:solidFill>
                  <a:effectLst/>
                  <a:latin typeface="Times New Roman" panose="02020603050405020304" pitchFamily="18" charset="0"/>
                  <a:cs typeface="Times New Roman" panose="02020603050405020304" pitchFamily="18" charset="0"/>
                </a:rPr>
                <a:t>Actual</a:t>
              </a:r>
              <a:endParaRPr lang="en-US" sz="1400" u="sng" dirty="0">
                <a:solidFill>
                  <a:schemeClr val="bg1"/>
                </a:solidFill>
                <a:effectLst/>
                <a:latin typeface="Times New Roman" panose="02020603050405020304" pitchFamily="18" charset="0"/>
                <a:cs typeface="Times New Roman" panose="02020603050405020304" pitchFamily="18" charset="0"/>
              </a:endParaRPr>
            </a:p>
            <a:p>
              <a:pPr algn="ctr">
                <a:spcBef>
                  <a:spcPct val="50000"/>
                </a:spcBef>
              </a:pPr>
              <a:endParaRPr lang="en-US" sz="1400" dirty="0">
                <a:solidFill>
                  <a:schemeClr val="bg1"/>
                </a:solidFill>
                <a:effectLst/>
                <a:latin typeface="Times New Roman" panose="02020603050405020304" pitchFamily="18" charset="0"/>
                <a:cs typeface="Times New Roman" panose="02020603050405020304" pitchFamily="18" charset="0"/>
              </a:endParaRPr>
            </a:p>
            <a:p>
              <a:pPr algn="ctr">
                <a:spcBef>
                  <a:spcPct val="50000"/>
                </a:spcBef>
              </a:pPr>
              <a:r>
                <a:rPr lang="en-US" sz="1400" dirty="0" smtClean="0">
                  <a:solidFill>
                    <a:schemeClr val="bg1"/>
                  </a:solidFill>
                  <a:effectLst/>
                  <a:latin typeface="Times New Roman" panose="02020603050405020304" pitchFamily="18" charset="0"/>
                  <a:cs typeface="Times New Roman" panose="02020603050405020304" pitchFamily="18" charset="0"/>
                </a:rPr>
                <a:t>Demand</a:t>
              </a:r>
            </a:p>
            <a:p>
              <a:pPr algn="ctr">
                <a:spcBef>
                  <a:spcPct val="50000"/>
                </a:spcBef>
              </a:pPr>
              <a:r>
                <a:rPr lang="en-US" sz="1400" dirty="0" smtClean="0">
                  <a:solidFill>
                    <a:schemeClr val="bg1"/>
                  </a:solidFill>
                  <a:effectLst/>
                  <a:latin typeface="Times New Roman" panose="02020603050405020304" pitchFamily="18" charset="0"/>
                  <a:cs typeface="Times New Roman" panose="02020603050405020304" pitchFamily="18" charset="0"/>
                </a:rPr>
                <a:t>Traffic</a:t>
              </a:r>
            </a:p>
            <a:p>
              <a:pPr algn="ctr">
                <a:spcBef>
                  <a:spcPct val="50000"/>
                </a:spcBef>
              </a:pPr>
              <a:r>
                <a:rPr lang="en-US" sz="1400" dirty="0" smtClean="0">
                  <a:solidFill>
                    <a:schemeClr val="bg1"/>
                  </a:solidFill>
                  <a:effectLst/>
                  <a:latin typeface="Times New Roman" panose="02020603050405020304" pitchFamily="18" charset="0"/>
                  <a:cs typeface="Times New Roman" panose="02020603050405020304" pitchFamily="18" charset="0"/>
                </a:rPr>
                <a:t>Investment</a:t>
              </a:r>
            </a:p>
            <a:p>
              <a:pPr algn="ctr">
                <a:spcBef>
                  <a:spcPct val="50000"/>
                </a:spcBef>
              </a:pPr>
              <a:r>
                <a:rPr lang="en-US" sz="1400" dirty="0" smtClean="0">
                  <a:solidFill>
                    <a:schemeClr val="bg1"/>
                  </a:solidFill>
                  <a:effectLst/>
                  <a:latin typeface="Times New Roman" panose="02020603050405020304" pitchFamily="18" charset="0"/>
                  <a:cs typeface="Times New Roman" panose="02020603050405020304" pitchFamily="18" charset="0"/>
                </a:rPr>
                <a:t>Brand</a:t>
              </a:r>
            </a:p>
            <a:p>
              <a:pPr algn="ctr">
                <a:spcBef>
                  <a:spcPct val="50000"/>
                </a:spcBef>
              </a:pPr>
              <a:r>
                <a:rPr lang="en-US" sz="1400" dirty="0" smtClean="0">
                  <a:solidFill>
                    <a:schemeClr val="bg1"/>
                  </a:solidFill>
                  <a:effectLst/>
                  <a:latin typeface="Times New Roman" panose="02020603050405020304" pitchFamily="18" charset="0"/>
                  <a:cs typeface="Times New Roman" panose="02020603050405020304" pitchFamily="18" charset="0"/>
                </a:rPr>
                <a:t>Price</a:t>
              </a:r>
              <a:endParaRPr lang="en-US" sz="1400" dirty="0">
                <a:solidFill>
                  <a:schemeClr val="bg1"/>
                </a:solidFill>
                <a:effectLst/>
                <a:latin typeface="Times New Roman" panose="02020603050405020304" pitchFamily="18" charset="0"/>
                <a:cs typeface="Times New Roman" panose="02020603050405020304" pitchFamily="18" charset="0"/>
              </a:endParaRPr>
            </a:p>
            <a:p>
              <a:pPr algn="ctr">
                <a:spcBef>
                  <a:spcPct val="50000"/>
                </a:spcBef>
              </a:pPr>
              <a:r>
                <a:rPr lang="en-US" sz="1400" dirty="0" smtClean="0">
                  <a:solidFill>
                    <a:schemeClr val="bg1"/>
                  </a:solidFill>
                  <a:effectLst/>
                  <a:latin typeface="Times New Roman" panose="02020603050405020304" pitchFamily="18" charset="0"/>
                  <a:cs typeface="Times New Roman" panose="02020603050405020304" pitchFamily="18" charset="0"/>
                </a:rPr>
                <a:t>Business Practices</a:t>
              </a:r>
            </a:p>
            <a:p>
              <a:pPr algn="ctr">
                <a:spcBef>
                  <a:spcPct val="50000"/>
                </a:spcBef>
              </a:pPr>
              <a:r>
                <a:rPr lang="en-US" sz="1400" dirty="0" smtClean="0">
                  <a:solidFill>
                    <a:schemeClr val="bg1"/>
                  </a:solidFill>
                  <a:effectLst/>
                  <a:latin typeface="Times New Roman" panose="02020603050405020304" pitchFamily="18" charset="0"/>
                  <a:cs typeface="Times New Roman" panose="02020603050405020304" pitchFamily="18" charset="0"/>
                </a:rPr>
                <a:t>Local Area</a:t>
              </a:r>
              <a:endParaRPr lang="en-US" sz="1400" dirty="0">
                <a:solidFill>
                  <a:schemeClr val="bg1"/>
                </a:solidFill>
                <a:effectLst/>
                <a:latin typeface="Times New Roman" panose="02020603050405020304" pitchFamily="18" charset="0"/>
                <a:cs typeface="Times New Roman" panose="02020603050405020304" pitchFamily="18" charset="0"/>
              </a:endParaRPr>
            </a:p>
            <a:p>
              <a:pPr algn="ctr">
                <a:spcBef>
                  <a:spcPct val="50000"/>
                </a:spcBef>
              </a:pPr>
              <a:r>
                <a:rPr lang="en-US" sz="1600" b="1" dirty="0" smtClean="0">
                  <a:solidFill>
                    <a:schemeClr val="bg2">
                      <a:lumMod val="50000"/>
                    </a:schemeClr>
                  </a:solidFill>
                  <a:effectLst/>
                  <a:latin typeface="Times New Roman" panose="02020603050405020304" pitchFamily="18" charset="0"/>
                  <a:cs typeface="Times New Roman" panose="02020603050405020304" pitchFamily="18" charset="0"/>
                </a:rPr>
                <a:t>Operation</a:t>
              </a:r>
              <a:endParaRPr lang="en-US" sz="1600" b="1" dirty="0">
                <a:solidFill>
                  <a:schemeClr val="bg2">
                    <a:lumMod val="50000"/>
                  </a:schemeClr>
                </a:solidFill>
                <a:effectLst/>
                <a:latin typeface="Times New Roman" panose="02020603050405020304" pitchFamily="18" charset="0"/>
                <a:cs typeface="Times New Roman" panose="02020603050405020304" pitchFamily="18" charset="0"/>
              </a:endParaRPr>
            </a:p>
            <a:p>
              <a:pPr algn="ctr">
                <a:spcBef>
                  <a:spcPct val="50000"/>
                </a:spcBef>
              </a:pPr>
              <a:r>
                <a:rPr lang="en-US" sz="1400" b="1" dirty="0">
                  <a:latin typeface="Times New Roman" panose="02020603050405020304" pitchFamily="18" charset="0"/>
                  <a:cs typeface="Times New Roman" panose="02020603050405020304" pitchFamily="18" charset="0"/>
                </a:rPr>
                <a:t>140,000</a:t>
              </a:r>
            </a:p>
          </p:txBody>
        </p:sp>
      </p:grpSp>
      <p:grpSp>
        <p:nvGrpSpPr>
          <p:cNvPr id="28" name="Grupo 27"/>
          <p:cNvGrpSpPr/>
          <p:nvPr/>
        </p:nvGrpSpPr>
        <p:grpSpPr>
          <a:xfrm>
            <a:off x="1981200" y="1828799"/>
            <a:ext cx="1211263" cy="3581401"/>
            <a:chOff x="1981200" y="1828799"/>
            <a:chExt cx="1211263" cy="3581401"/>
          </a:xfrm>
        </p:grpSpPr>
        <p:sp>
          <p:nvSpPr>
            <p:cNvPr id="20" name="Rectángulo 19"/>
            <p:cNvSpPr/>
            <p:nvPr/>
          </p:nvSpPr>
          <p:spPr>
            <a:xfrm>
              <a:off x="2044200" y="1828799"/>
              <a:ext cx="1080000" cy="3276601"/>
            </a:xfrm>
            <a:prstGeom prst="rect">
              <a:avLst/>
            </a:prstGeom>
            <a:solidFill>
              <a:srgbClr val="FFFF00"/>
            </a:solidFill>
            <a:ln w="12700">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4" name="Rectangle 12"/>
            <p:cNvSpPr>
              <a:spLocks noChangeArrowheads="1"/>
            </p:cNvSpPr>
            <p:nvPr/>
          </p:nvSpPr>
          <p:spPr bwMode="auto">
            <a:xfrm>
              <a:off x="1981200" y="1870127"/>
              <a:ext cx="1211263" cy="3540073"/>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u="sng" dirty="0" smtClean="0">
                  <a:ln>
                    <a:solidFill>
                      <a:srgbClr val="00002E"/>
                    </a:solidFill>
                  </a:ln>
                  <a:solidFill>
                    <a:schemeClr val="tx2"/>
                  </a:solidFill>
                  <a:latin typeface="Times New Roman" panose="02020603050405020304" pitchFamily="18" charset="0"/>
                  <a:cs typeface="Times New Roman" panose="02020603050405020304" pitchFamily="18" charset="0"/>
                </a:rPr>
                <a:t>Investment</a:t>
              </a:r>
              <a:endParaRPr lang="en-US" sz="1400" u="sng" dirty="0">
                <a:ln>
                  <a:solidFill>
                    <a:srgbClr val="00002E"/>
                  </a:solidFill>
                </a:ln>
                <a:solidFill>
                  <a:schemeClr val="tx2"/>
                </a:solidFill>
                <a:latin typeface="Times New Roman" panose="02020603050405020304" pitchFamily="18" charset="0"/>
                <a:cs typeface="Times New Roman" panose="02020603050405020304" pitchFamily="18" charset="0"/>
              </a:endParaRPr>
            </a:p>
            <a:p>
              <a:pPr algn="ctr">
                <a:spcBef>
                  <a:spcPct val="50000"/>
                </a:spcBef>
              </a:pPr>
              <a:endParaRPr lang="en-US" sz="1400" dirty="0">
                <a:ln>
                  <a:solidFill>
                    <a:srgbClr val="00002E"/>
                  </a:solidFill>
                </a:ln>
                <a:solidFill>
                  <a:schemeClr val="tx2"/>
                </a:solidFill>
                <a:latin typeface="Times New Roman" panose="02020603050405020304" pitchFamily="18" charset="0"/>
                <a:cs typeface="Times New Roman" panose="02020603050405020304" pitchFamily="18" charset="0"/>
              </a:endParaRP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Demand</a:t>
              </a: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Traffic</a:t>
              </a:r>
            </a:p>
            <a:p>
              <a:pPr algn="ctr">
                <a:spcBef>
                  <a:spcPct val="50000"/>
                </a:spcBef>
              </a:pPr>
              <a:r>
                <a:rPr lang="en-US" sz="1400" dirty="0" smtClean="0">
                  <a:ln>
                    <a:solidFill>
                      <a:srgbClr val="00002E"/>
                    </a:solidFill>
                  </a:ln>
                  <a:solidFill>
                    <a:schemeClr val="bg2">
                      <a:lumMod val="25000"/>
                    </a:schemeClr>
                  </a:solidFill>
                  <a:latin typeface="Times New Roman" panose="02020603050405020304" pitchFamily="18" charset="0"/>
                  <a:cs typeface="Times New Roman" panose="02020603050405020304" pitchFamily="18" charset="0"/>
                </a:rPr>
                <a:t>Investment.</a:t>
              </a:r>
              <a:endParaRPr lang="en-US" sz="1400" dirty="0">
                <a:ln>
                  <a:solidFill>
                    <a:srgbClr val="00002E"/>
                  </a:solidFill>
                </a:ln>
                <a:solidFill>
                  <a:schemeClr val="bg2">
                    <a:lumMod val="25000"/>
                  </a:schemeClr>
                </a:solidFill>
                <a:latin typeface="Times New Roman" panose="02020603050405020304" pitchFamily="18" charset="0"/>
                <a:cs typeface="Times New Roman" panose="02020603050405020304" pitchFamily="18" charset="0"/>
              </a:endParaRPr>
            </a:p>
            <a:p>
              <a:pPr algn="ctr">
                <a:spcBef>
                  <a:spcPct val="50000"/>
                </a:spcBef>
              </a:pPr>
              <a:r>
                <a:rPr lang="en-US" sz="1400" dirty="0">
                  <a:ln>
                    <a:solidFill>
                      <a:srgbClr val="00002E"/>
                    </a:solidFill>
                  </a:ln>
                  <a:latin typeface="Times New Roman" panose="02020603050405020304" pitchFamily="18" charset="0"/>
                  <a:cs typeface="Times New Roman" panose="02020603050405020304" pitchFamily="18" charset="0"/>
                </a:rPr>
                <a:t>--</a:t>
              </a:r>
            </a:p>
            <a:p>
              <a:pPr algn="ctr">
                <a:spcBef>
                  <a:spcPct val="50000"/>
                </a:spcBef>
              </a:pPr>
              <a:r>
                <a:rPr lang="en-US" sz="1400" dirty="0">
                  <a:ln>
                    <a:solidFill>
                      <a:srgbClr val="00002E"/>
                    </a:solidFill>
                  </a:ln>
                  <a:latin typeface="Times New Roman" panose="02020603050405020304" pitchFamily="18" charset="0"/>
                  <a:cs typeface="Times New Roman" panose="02020603050405020304" pitchFamily="18" charset="0"/>
                </a:rPr>
                <a:t>--</a:t>
              </a:r>
            </a:p>
            <a:p>
              <a:pPr algn="ctr">
                <a:spcBef>
                  <a:spcPct val="50000"/>
                </a:spcBef>
              </a:pPr>
              <a:r>
                <a:rPr lang="en-US" sz="1400" dirty="0">
                  <a:ln>
                    <a:solidFill>
                      <a:srgbClr val="00002E"/>
                    </a:solidFill>
                  </a:ln>
                  <a:latin typeface="Times New Roman" panose="02020603050405020304" pitchFamily="18" charset="0"/>
                  <a:cs typeface="Times New Roman" panose="02020603050405020304" pitchFamily="18" charset="0"/>
                </a:rPr>
                <a:t>--</a:t>
              </a:r>
            </a:p>
            <a:p>
              <a:pPr algn="ctr">
                <a:spcBef>
                  <a:spcPct val="50000"/>
                </a:spcBef>
              </a:pPr>
              <a:r>
                <a:rPr lang="en-US" sz="1400" dirty="0">
                  <a:ln>
                    <a:solidFill>
                      <a:srgbClr val="00002E"/>
                    </a:solidFill>
                  </a:ln>
                  <a:latin typeface="Times New Roman" panose="02020603050405020304" pitchFamily="18" charset="0"/>
                  <a:cs typeface="Times New Roman" panose="02020603050405020304" pitchFamily="18" charset="0"/>
                </a:rPr>
                <a:t>--</a:t>
              </a:r>
            </a:p>
            <a:p>
              <a:pPr algn="ctr">
                <a:spcBef>
                  <a:spcPct val="50000"/>
                </a:spcBef>
              </a:pPr>
              <a:endParaRPr lang="en-US" sz="1400" dirty="0">
                <a:solidFill>
                  <a:srgbClr val="114FFB"/>
                </a:solidFill>
                <a:latin typeface="Times New Roman" panose="02020603050405020304" pitchFamily="18" charset="0"/>
                <a:cs typeface="Times New Roman" panose="02020603050405020304" pitchFamily="18" charset="0"/>
              </a:endParaRPr>
            </a:p>
            <a:p>
              <a:pPr algn="ctr">
                <a:spcBef>
                  <a:spcPct val="50000"/>
                </a:spcBef>
              </a:pPr>
              <a:r>
                <a:rPr lang="en-US" sz="1400" dirty="0">
                  <a:latin typeface="Times New Roman" panose="02020603050405020304" pitchFamily="18" charset="0"/>
                  <a:cs typeface="Times New Roman" panose="02020603050405020304" pitchFamily="18" charset="0"/>
                </a:rPr>
                <a:t>120,000</a:t>
              </a:r>
            </a:p>
          </p:txBody>
        </p:sp>
      </p:grpSp>
      <p:grpSp>
        <p:nvGrpSpPr>
          <p:cNvPr id="29" name="Grupo 28"/>
          <p:cNvGrpSpPr/>
          <p:nvPr/>
        </p:nvGrpSpPr>
        <p:grpSpPr>
          <a:xfrm>
            <a:off x="2895600" y="1870126"/>
            <a:ext cx="1770278" cy="3586240"/>
            <a:chOff x="2895600" y="1870126"/>
            <a:chExt cx="1770278" cy="3586240"/>
          </a:xfrm>
        </p:grpSpPr>
        <p:sp>
          <p:nvSpPr>
            <p:cNvPr id="21" name="Rectángulo 20"/>
            <p:cNvSpPr/>
            <p:nvPr/>
          </p:nvSpPr>
          <p:spPr>
            <a:xfrm>
              <a:off x="3276600" y="1870126"/>
              <a:ext cx="1080000" cy="3235273"/>
            </a:xfrm>
            <a:prstGeom prst="rect">
              <a:avLst/>
            </a:prstGeom>
            <a:solidFill>
              <a:srgbClr val="C00000"/>
            </a:solidFill>
            <a:ln w="12700">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5" name="Rectangle 13"/>
            <p:cNvSpPr>
              <a:spLocks noChangeArrowheads="1"/>
            </p:cNvSpPr>
            <p:nvPr/>
          </p:nvSpPr>
          <p:spPr bwMode="auto">
            <a:xfrm>
              <a:off x="2895600" y="1870127"/>
              <a:ext cx="1770278" cy="3586239"/>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ts val="840"/>
                </a:spcBef>
              </a:pPr>
              <a:r>
                <a:rPr lang="en-US" sz="1400" u="sng" dirty="0" smtClean="0">
                  <a:ln>
                    <a:solidFill>
                      <a:srgbClr val="00002E"/>
                    </a:solidFill>
                  </a:ln>
                  <a:solidFill>
                    <a:schemeClr val="tx2"/>
                  </a:solidFill>
                  <a:latin typeface="Times New Roman" panose="02020603050405020304" pitchFamily="18" charset="0"/>
                  <a:cs typeface="Times New Roman" panose="02020603050405020304" pitchFamily="18" charset="0"/>
                </a:rPr>
                <a:t>Brand</a:t>
              </a:r>
              <a:endParaRPr lang="en-US" sz="1400" u="sng" dirty="0">
                <a:ln>
                  <a:solidFill>
                    <a:srgbClr val="00002E"/>
                  </a:solidFill>
                </a:ln>
                <a:solidFill>
                  <a:schemeClr val="tx2"/>
                </a:solidFill>
                <a:latin typeface="Times New Roman" panose="02020603050405020304" pitchFamily="18" charset="0"/>
                <a:cs typeface="Times New Roman" panose="02020603050405020304" pitchFamily="18" charset="0"/>
              </a:endParaRPr>
            </a:p>
            <a:p>
              <a:pPr algn="ctr">
                <a:spcBef>
                  <a:spcPct val="50000"/>
                </a:spcBef>
              </a:pPr>
              <a:endParaRPr lang="en-US" sz="1400" dirty="0">
                <a:ln>
                  <a:solidFill>
                    <a:srgbClr val="00002E"/>
                  </a:solidFill>
                </a:ln>
                <a:solidFill>
                  <a:schemeClr val="tx2"/>
                </a:solidFill>
                <a:latin typeface="Times New Roman" panose="02020603050405020304" pitchFamily="18" charset="0"/>
                <a:cs typeface="Times New Roman" panose="02020603050405020304" pitchFamily="18" charset="0"/>
              </a:endParaRP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Demand</a:t>
              </a: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Traffic</a:t>
              </a: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Investment</a:t>
              </a:r>
              <a:endParaRPr lang="en-US" sz="1400" dirty="0">
                <a:ln>
                  <a:solidFill>
                    <a:srgbClr val="00002E"/>
                  </a:solidFill>
                </a:ln>
                <a:solidFill>
                  <a:schemeClr val="tx2"/>
                </a:solidFill>
                <a:latin typeface="Times New Roman" panose="02020603050405020304" pitchFamily="18" charset="0"/>
                <a:cs typeface="Times New Roman" panose="02020603050405020304" pitchFamily="18" charset="0"/>
              </a:endParaRPr>
            </a:p>
            <a:p>
              <a:pPr algn="ctr">
                <a:spcBef>
                  <a:spcPct val="50000"/>
                </a:spcBef>
              </a:pPr>
              <a:r>
                <a:rPr lang="en-US" sz="1600" b="1" dirty="0" smtClean="0">
                  <a:solidFill>
                    <a:schemeClr val="bg2">
                      <a:lumMod val="50000"/>
                    </a:schemeClr>
                  </a:solidFill>
                  <a:latin typeface="Times New Roman" panose="02020603050405020304" pitchFamily="18" charset="0"/>
                  <a:cs typeface="Times New Roman" panose="02020603050405020304" pitchFamily="18" charset="0"/>
                </a:rPr>
                <a:t>Brand</a:t>
              </a:r>
              <a:endParaRPr lang="en-US" sz="1600" b="1" dirty="0">
                <a:solidFill>
                  <a:schemeClr val="bg2">
                    <a:lumMod val="50000"/>
                  </a:schemeClr>
                </a:solidFill>
                <a:latin typeface="Times New Roman" panose="02020603050405020304" pitchFamily="18" charset="0"/>
                <a:cs typeface="Times New Roman" panose="02020603050405020304" pitchFamily="18" charset="0"/>
              </a:endParaRPr>
            </a:p>
            <a:p>
              <a:pPr algn="ctr">
                <a:spcBef>
                  <a:spcPct val="50000"/>
                </a:spcBef>
              </a:pPr>
              <a:r>
                <a:rPr lang="en-US" sz="1400" dirty="0">
                  <a:ln>
                    <a:solidFill>
                      <a:srgbClr val="00002E"/>
                    </a:solidFill>
                  </a:ln>
                  <a:latin typeface="Times New Roman" panose="02020603050405020304" pitchFamily="18" charset="0"/>
                  <a:cs typeface="Times New Roman" panose="02020603050405020304" pitchFamily="18" charset="0"/>
                </a:rPr>
                <a:t>--</a:t>
              </a:r>
            </a:p>
            <a:p>
              <a:pPr algn="ctr">
                <a:spcBef>
                  <a:spcPct val="50000"/>
                </a:spcBef>
              </a:pPr>
              <a:r>
                <a:rPr lang="en-US" sz="1400" dirty="0">
                  <a:ln>
                    <a:solidFill>
                      <a:srgbClr val="00002E"/>
                    </a:solidFill>
                  </a:ln>
                  <a:latin typeface="Times New Roman" panose="02020603050405020304" pitchFamily="18" charset="0"/>
                  <a:cs typeface="Times New Roman" panose="02020603050405020304" pitchFamily="18" charset="0"/>
                </a:rPr>
                <a:t>--</a:t>
              </a:r>
            </a:p>
            <a:p>
              <a:pPr algn="ctr">
                <a:spcBef>
                  <a:spcPts val="500"/>
                </a:spcBef>
              </a:pPr>
              <a:r>
                <a:rPr lang="en-US" sz="1400" dirty="0">
                  <a:ln>
                    <a:solidFill>
                      <a:srgbClr val="00002E"/>
                    </a:solidFill>
                  </a:ln>
                  <a:latin typeface="Times New Roman" panose="02020603050405020304" pitchFamily="18" charset="0"/>
                  <a:cs typeface="Times New Roman" panose="02020603050405020304" pitchFamily="18" charset="0"/>
                </a:rPr>
                <a:t>--</a:t>
              </a:r>
            </a:p>
            <a:p>
              <a:pPr algn="ctr">
                <a:spcBef>
                  <a:spcPct val="50000"/>
                </a:spcBef>
              </a:pPr>
              <a:endParaRPr lang="en-US" sz="1400" dirty="0">
                <a:solidFill>
                  <a:srgbClr val="114FFB"/>
                </a:solidFill>
                <a:latin typeface="Times New Roman" panose="02020603050405020304" pitchFamily="18" charset="0"/>
                <a:cs typeface="Times New Roman" panose="02020603050405020304" pitchFamily="18" charset="0"/>
              </a:endParaRPr>
            </a:p>
            <a:p>
              <a:pPr algn="ctr">
                <a:spcBef>
                  <a:spcPct val="50000"/>
                </a:spcBef>
              </a:pPr>
              <a:r>
                <a:rPr lang="en-US" sz="1400" b="1" dirty="0" smtClean="0">
                  <a:latin typeface="Times New Roman" panose="02020603050405020304" pitchFamily="18" charset="0"/>
                  <a:cs typeface="Times New Roman" panose="02020603050405020304" pitchFamily="18" charset="0"/>
                </a:rPr>
                <a:t>115,000</a:t>
              </a:r>
              <a:endParaRPr lang="en-US" sz="1400" b="1" dirty="0">
                <a:latin typeface="Times New Roman" panose="02020603050405020304" pitchFamily="18" charset="0"/>
                <a:cs typeface="Times New Roman" panose="02020603050405020304" pitchFamily="18" charset="0"/>
              </a:endParaRPr>
            </a:p>
          </p:txBody>
        </p:sp>
      </p:grpSp>
      <p:grpSp>
        <p:nvGrpSpPr>
          <p:cNvPr id="31" name="Grupo 30"/>
          <p:cNvGrpSpPr/>
          <p:nvPr/>
        </p:nvGrpSpPr>
        <p:grpSpPr>
          <a:xfrm>
            <a:off x="5621507" y="1752600"/>
            <a:ext cx="1948830" cy="3649974"/>
            <a:chOff x="5621507" y="1752600"/>
            <a:chExt cx="1948830" cy="3649974"/>
          </a:xfrm>
        </p:grpSpPr>
        <p:sp>
          <p:nvSpPr>
            <p:cNvPr id="23" name="Rectángulo 22"/>
            <p:cNvSpPr/>
            <p:nvPr/>
          </p:nvSpPr>
          <p:spPr>
            <a:xfrm>
              <a:off x="5761547" y="1752600"/>
              <a:ext cx="1668750" cy="3352801"/>
            </a:xfrm>
            <a:prstGeom prst="rect">
              <a:avLst/>
            </a:prstGeom>
            <a:solidFill>
              <a:schemeClr val="accent1"/>
            </a:solidFill>
            <a:ln w="12700">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6" name="Rectangle 14"/>
            <p:cNvSpPr>
              <a:spLocks noChangeArrowheads="1"/>
            </p:cNvSpPr>
            <p:nvPr/>
          </p:nvSpPr>
          <p:spPr bwMode="auto">
            <a:xfrm>
              <a:off x="5621507" y="1862501"/>
              <a:ext cx="1948830" cy="3540073"/>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u="sng" dirty="0" smtClean="0">
                  <a:ln>
                    <a:solidFill>
                      <a:srgbClr val="00002E"/>
                    </a:solidFill>
                  </a:ln>
                  <a:solidFill>
                    <a:schemeClr val="tx2"/>
                  </a:solidFill>
                  <a:latin typeface="Times New Roman" panose="02020603050405020304" pitchFamily="18" charset="0"/>
                  <a:cs typeface="Times New Roman" panose="02020603050405020304" pitchFamily="18" charset="0"/>
                </a:rPr>
                <a:t>Operation</a:t>
              </a:r>
              <a:endParaRPr lang="en-US" sz="1400" u="sng" dirty="0">
                <a:ln>
                  <a:solidFill>
                    <a:srgbClr val="00002E"/>
                  </a:solidFill>
                </a:ln>
                <a:solidFill>
                  <a:schemeClr val="tx2"/>
                </a:solidFill>
                <a:latin typeface="Times New Roman" panose="02020603050405020304" pitchFamily="18" charset="0"/>
                <a:cs typeface="Times New Roman" panose="02020603050405020304" pitchFamily="18" charset="0"/>
              </a:endParaRPr>
            </a:p>
            <a:p>
              <a:pPr algn="ctr">
                <a:spcBef>
                  <a:spcPct val="50000"/>
                </a:spcBef>
              </a:pPr>
              <a:endParaRPr lang="en-US" sz="1400" dirty="0">
                <a:ln>
                  <a:solidFill>
                    <a:srgbClr val="00002E"/>
                  </a:solidFill>
                </a:ln>
                <a:solidFill>
                  <a:schemeClr val="tx2"/>
                </a:solidFill>
                <a:latin typeface="Times New Roman" panose="02020603050405020304" pitchFamily="18" charset="0"/>
                <a:cs typeface="Times New Roman" panose="02020603050405020304" pitchFamily="18" charset="0"/>
              </a:endParaRP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Demand</a:t>
              </a: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Traffic</a:t>
              </a: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Investment</a:t>
              </a: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Brand</a:t>
              </a:r>
            </a:p>
            <a:p>
              <a:pPr algn="ctr">
                <a:spcBef>
                  <a:spcPct val="50000"/>
                </a:spcBef>
              </a:pPr>
              <a:r>
                <a:rPr lang="en-US" sz="1400" dirty="0">
                  <a:ln>
                    <a:solidFill>
                      <a:srgbClr val="00002E"/>
                    </a:solidFill>
                  </a:ln>
                  <a:solidFill>
                    <a:schemeClr val="tx2">
                      <a:lumMod val="75000"/>
                    </a:schemeClr>
                  </a:solidFill>
                  <a:latin typeface="Times New Roman" panose="02020603050405020304" pitchFamily="18" charset="0"/>
                  <a:cs typeface="Times New Roman" panose="02020603050405020304" pitchFamily="18" charset="0"/>
                </a:rPr>
                <a:t>Price</a:t>
              </a:r>
            </a:p>
            <a:p>
              <a:pPr algn="ctr">
                <a:spcBef>
                  <a:spcPts val="600"/>
                </a:spcBef>
              </a:pPr>
              <a:r>
                <a:rPr lang="en-US" sz="1600" b="1" dirty="0" smtClean="0">
                  <a:solidFill>
                    <a:schemeClr val="bg2">
                      <a:lumMod val="50000"/>
                    </a:schemeClr>
                  </a:solidFill>
                  <a:latin typeface="Times New Roman" panose="02020603050405020304" pitchFamily="18" charset="0"/>
                  <a:cs typeface="Times New Roman" panose="02020603050405020304" pitchFamily="18" charset="0"/>
                </a:rPr>
                <a:t>Business Practices</a:t>
              </a:r>
              <a:endParaRPr lang="en-US" sz="1600" b="1" dirty="0">
                <a:solidFill>
                  <a:schemeClr val="bg2">
                    <a:lumMod val="50000"/>
                  </a:schemeClr>
                </a:solidFill>
                <a:latin typeface="Times New Roman" panose="02020603050405020304" pitchFamily="18" charset="0"/>
                <a:cs typeface="Times New Roman" panose="02020603050405020304" pitchFamily="18" charset="0"/>
              </a:endParaRPr>
            </a:p>
            <a:p>
              <a:pPr algn="ctr">
                <a:spcBef>
                  <a:spcPts val="600"/>
                </a:spcBef>
              </a:pPr>
              <a:r>
                <a:rPr lang="en-US" sz="1600" b="1" dirty="0" smtClean="0">
                  <a:solidFill>
                    <a:schemeClr val="bg2">
                      <a:lumMod val="50000"/>
                    </a:schemeClr>
                  </a:solidFill>
                  <a:latin typeface="Times New Roman" panose="02020603050405020304" pitchFamily="18" charset="0"/>
                  <a:cs typeface="Times New Roman" panose="02020603050405020304" pitchFamily="18" charset="0"/>
                </a:rPr>
                <a:t>Local Area</a:t>
              </a:r>
              <a:endParaRPr lang="en-US" sz="1600" b="1" dirty="0">
                <a:solidFill>
                  <a:schemeClr val="bg2">
                    <a:lumMod val="50000"/>
                  </a:schemeClr>
                </a:solidFill>
                <a:latin typeface="Times New Roman" panose="02020603050405020304" pitchFamily="18" charset="0"/>
                <a:cs typeface="Times New Roman" panose="02020603050405020304" pitchFamily="18" charset="0"/>
              </a:endParaRPr>
            </a:p>
            <a:p>
              <a:pPr algn="ctr">
                <a:spcBef>
                  <a:spcPts val="950"/>
                </a:spcBef>
              </a:pPr>
              <a:r>
                <a:rPr lang="en-US" sz="1400" dirty="0">
                  <a:latin typeface="Times New Roman" panose="02020603050405020304" pitchFamily="18" charset="0"/>
                  <a:cs typeface="Times New Roman" panose="02020603050405020304" pitchFamily="18" charset="0"/>
                </a:rPr>
                <a:t>--</a:t>
              </a:r>
            </a:p>
            <a:p>
              <a:pPr algn="ctr">
                <a:spcBef>
                  <a:spcPct val="50000"/>
                </a:spcBef>
              </a:pPr>
              <a:r>
                <a:rPr lang="en-US" sz="1400" b="1" dirty="0">
                  <a:latin typeface="Times New Roman" panose="02020603050405020304" pitchFamily="18" charset="0"/>
                  <a:cs typeface="Times New Roman" panose="02020603050405020304" pitchFamily="18" charset="0"/>
                </a:rPr>
                <a:t>125,000</a:t>
              </a:r>
            </a:p>
          </p:txBody>
        </p:sp>
      </p:grpSp>
      <p:grpSp>
        <p:nvGrpSpPr>
          <p:cNvPr id="30" name="Grupo 29"/>
          <p:cNvGrpSpPr/>
          <p:nvPr/>
        </p:nvGrpSpPr>
        <p:grpSpPr>
          <a:xfrm>
            <a:off x="4419600" y="1823961"/>
            <a:ext cx="1402557" cy="3586239"/>
            <a:chOff x="4419600" y="1823961"/>
            <a:chExt cx="1402557" cy="3586239"/>
          </a:xfrm>
        </p:grpSpPr>
        <p:sp>
          <p:nvSpPr>
            <p:cNvPr id="22" name="Rectángulo 21"/>
            <p:cNvSpPr/>
            <p:nvPr/>
          </p:nvSpPr>
          <p:spPr>
            <a:xfrm>
              <a:off x="4572000" y="1870126"/>
              <a:ext cx="1080000" cy="3235274"/>
            </a:xfrm>
            <a:prstGeom prst="rect">
              <a:avLst/>
            </a:prstGeom>
            <a:solidFill>
              <a:schemeClr val="accent6">
                <a:lumMod val="75000"/>
              </a:schemeClr>
            </a:solidFill>
            <a:ln w="12700">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7" name="Rectangle 4"/>
            <p:cNvSpPr>
              <a:spLocks noChangeArrowheads="1"/>
            </p:cNvSpPr>
            <p:nvPr/>
          </p:nvSpPr>
          <p:spPr bwMode="auto">
            <a:xfrm>
              <a:off x="4419600" y="1823961"/>
              <a:ext cx="1402557" cy="3586239"/>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u="sng" dirty="0" smtClean="0">
                  <a:ln>
                    <a:solidFill>
                      <a:srgbClr val="00002E"/>
                    </a:solidFill>
                  </a:ln>
                  <a:solidFill>
                    <a:schemeClr val="tx2"/>
                  </a:solidFill>
                  <a:latin typeface="Times New Roman" panose="02020603050405020304" pitchFamily="18" charset="0"/>
                  <a:cs typeface="Times New Roman" panose="02020603050405020304" pitchFamily="18" charset="0"/>
                </a:rPr>
                <a:t>Price</a:t>
              </a:r>
              <a:endParaRPr lang="en-US" sz="1400" u="sng" dirty="0">
                <a:ln>
                  <a:solidFill>
                    <a:srgbClr val="00002E"/>
                  </a:solidFill>
                </a:ln>
                <a:solidFill>
                  <a:schemeClr val="tx1"/>
                </a:solidFill>
                <a:latin typeface="Times New Roman" panose="02020603050405020304" pitchFamily="18" charset="0"/>
                <a:cs typeface="Times New Roman" panose="02020603050405020304" pitchFamily="18" charset="0"/>
              </a:endParaRPr>
            </a:p>
            <a:p>
              <a:pPr algn="ctr">
                <a:spcBef>
                  <a:spcPct val="50000"/>
                </a:spcBef>
              </a:pPr>
              <a:endParaRPr lang="en-US" sz="1400" dirty="0">
                <a:ln>
                  <a:solidFill>
                    <a:srgbClr val="00002E"/>
                  </a:solidFill>
                </a:ln>
                <a:solidFill>
                  <a:schemeClr val="tx1"/>
                </a:solidFill>
                <a:latin typeface="Times New Roman" panose="02020603050405020304" pitchFamily="18" charset="0"/>
                <a:cs typeface="Times New Roman" panose="02020603050405020304" pitchFamily="18" charset="0"/>
              </a:endParaRP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Demand</a:t>
              </a: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Traffic</a:t>
              </a: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Investment</a:t>
              </a:r>
            </a:p>
            <a:p>
              <a:pPr algn="ctr">
                <a:spcBef>
                  <a:spcPct val="50000"/>
                </a:spcBef>
              </a:pPr>
              <a:r>
                <a:rPr lang="en-US" sz="1400" dirty="0" smtClean="0">
                  <a:ln>
                    <a:solidFill>
                      <a:srgbClr val="00002E"/>
                    </a:solidFill>
                  </a:ln>
                  <a:solidFill>
                    <a:schemeClr val="tx2"/>
                  </a:solidFill>
                  <a:latin typeface="Times New Roman" panose="02020603050405020304" pitchFamily="18" charset="0"/>
                  <a:cs typeface="Times New Roman" panose="02020603050405020304" pitchFamily="18" charset="0"/>
                </a:rPr>
                <a:t>Brand</a:t>
              </a:r>
              <a:endParaRPr lang="en-US" sz="1400" dirty="0">
                <a:ln>
                  <a:solidFill>
                    <a:srgbClr val="00002E"/>
                  </a:solidFill>
                </a:ln>
                <a:solidFill>
                  <a:schemeClr val="tx2"/>
                </a:solidFill>
                <a:latin typeface="Times New Roman" panose="02020603050405020304" pitchFamily="18" charset="0"/>
                <a:cs typeface="Times New Roman" panose="02020603050405020304" pitchFamily="18" charset="0"/>
              </a:endParaRPr>
            </a:p>
            <a:p>
              <a:pPr algn="ctr">
                <a:spcBef>
                  <a:spcPct val="50000"/>
                </a:spcBef>
              </a:pPr>
              <a:r>
                <a:rPr lang="en-US" sz="1600" b="1" dirty="0" smtClean="0">
                  <a:solidFill>
                    <a:schemeClr val="bg2">
                      <a:lumMod val="50000"/>
                    </a:schemeClr>
                  </a:solidFill>
                  <a:latin typeface="Times New Roman" panose="02020603050405020304" pitchFamily="18" charset="0"/>
                  <a:cs typeface="Times New Roman" panose="02020603050405020304" pitchFamily="18" charset="0"/>
                </a:rPr>
                <a:t>Price</a:t>
              </a:r>
            </a:p>
            <a:p>
              <a:pPr algn="ctr">
                <a:spcBef>
                  <a:spcPct val="50000"/>
                </a:spcBef>
              </a:pPr>
              <a:endParaRPr lang="en-US" sz="1400" dirty="0" smtClean="0">
                <a:solidFill>
                  <a:schemeClr val="tx2"/>
                </a:solidFill>
                <a:latin typeface="Times New Roman" panose="02020603050405020304" pitchFamily="18" charset="0"/>
                <a:cs typeface="Times New Roman" panose="02020603050405020304" pitchFamily="18" charset="0"/>
              </a:endParaRPr>
            </a:p>
            <a:p>
              <a:pPr algn="ctr">
                <a:spcBef>
                  <a:spcPct val="50000"/>
                </a:spcBef>
              </a:pPr>
              <a:endParaRPr lang="en-US" sz="1400" dirty="0">
                <a:solidFill>
                  <a:schemeClr val="tx2"/>
                </a:solidFill>
                <a:latin typeface="Times New Roman" panose="02020603050405020304" pitchFamily="18" charset="0"/>
                <a:cs typeface="Times New Roman" panose="02020603050405020304" pitchFamily="18" charset="0"/>
              </a:endParaRPr>
            </a:p>
            <a:p>
              <a:pPr algn="ctr">
                <a:spcBef>
                  <a:spcPct val="50000"/>
                </a:spcBef>
              </a:pPr>
              <a:endParaRPr lang="en-US" sz="1400" dirty="0">
                <a:solidFill>
                  <a:schemeClr val="accent6">
                    <a:lumMod val="75000"/>
                  </a:schemeClr>
                </a:solidFill>
                <a:latin typeface="Times New Roman" panose="02020603050405020304" pitchFamily="18" charset="0"/>
                <a:cs typeface="Times New Roman" panose="02020603050405020304" pitchFamily="18" charset="0"/>
              </a:endParaRPr>
            </a:p>
            <a:p>
              <a:pPr algn="ctr">
                <a:spcBef>
                  <a:spcPct val="50000"/>
                </a:spcBef>
              </a:pPr>
              <a:r>
                <a:rPr lang="en-US" sz="1400" b="1" dirty="0" smtClean="0">
                  <a:latin typeface="Times New Roman" panose="02020603050405020304" pitchFamily="18" charset="0"/>
                  <a:cs typeface="Times New Roman" panose="02020603050405020304" pitchFamily="18" charset="0"/>
                </a:rPr>
                <a:t>115,000</a:t>
              </a:r>
              <a:endParaRPr lang="en-US" sz="1400" b="1" dirty="0">
                <a:latin typeface="Times New Roman" panose="02020603050405020304" pitchFamily="18" charset="0"/>
                <a:cs typeface="Times New Roman" panose="02020603050405020304" pitchFamily="18" charset="0"/>
              </a:endParaRPr>
            </a:p>
          </p:txBody>
        </p:sp>
      </p:grpSp>
      <p:sp>
        <p:nvSpPr>
          <p:cNvPr id="2" name="Título 1"/>
          <p:cNvSpPr>
            <a:spLocks noGrp="1"/>
          </p:cNvSpPr>
          <p:nvPr>
            <p:ph type="title"/>
          </p:nvPr>
        </p:nvSpPr>
        <p:spPr/>
        <p:txBody>
          <a:bodyPr/>
          <a:lstStyle/>
          <a:p>
            <a:r>
              <a:rPr lang="es-BO" dirty="0" err="1" smtClean="0"/>
              <a:t>Analytical</a:t>
            </a:r>
            <a:r>
              <a:rPr lang="es-BO" dirty="0" smtClean="0"/>
              <a:t> </a:t>
            </a:r>
            <a:r>
              <a:rPr lang="es-BO" dirty="0" err="1" smtClean="0"/>
              <a:t>Volumes</a:t>
            </a:r>
            <a:endParaRPr lang="es-BO" dirty="0"/>
          </a:p>
        </p:txBody>
      </p:sp>
      <p:sp>
        <p:nvSpPr>
          <p:cNvPr id="10" name="Rectangle 11"/>
          <p:cNvSpPr>
            <a:spLocks noChangeArrowheads="1"/>
          </p:cNvSpPr>
          <p:nvPr/>
        </p:nvSpPr>
        <p:spPr bwMode="auto">
          <a:xfrm>
            <a:off x="576187" y="5699747"/>
            <a:ext cx="8082115" cy="643766"/>
          </a:xfrm>
          <a:prstGeom prst="rect">
            <a:avLst/>
          </a:prstGeom>
          <a:noFill/>
          <a:ln w="12700">
            <a:noFill/>
            <a:miter lim="800000"/>
            <a:headEnd/>
            <a:tailEnd/>
          </a:ln>
          <a:effectLst/>
        </p:spPr>
        <p:txBody>
          <a:bodyPr wrap="square" lIns="90488" tIns="44450" rIns="90488" bIns="44450">
            <a:spAutoFit/>
          </a:bodyPr>
          <a:lstStyle/>
          <a:p>
            <a:pPr marL="225425" indent="-225425" algn="ctr">
              <a:buClr>
                <a:srgbClr val="FFCC00"/>
              </a:buClr>
              <a:defRPr/>
            </a:pPr>
            <a:r>
              <a:rPr lang="en-US" sz="1800" b="1" dirty="0">
                <a:solidFill>
                  <a:schemeClr val="bg2">
                    <a:lumMod val="10000"/>
                  </a:schemeClr>
                </a:solidFill>
                <a:latin typeface="Arial Black" pitchFamily="34" charset="0"/>
              </a:rPr>
              <a:t>Strengths and </a:t>
            </a:r>
            <a:r>
              <a:rPr lang="en-US" sz="1800" b="1" dirty="0" smtClean="0">
                <a:solidFill>
                  <a:schemeClr val="bg2">
                    <a:lumMod val="10000"/>
                  </a:schemeClr>
                </a:solidFill>
                <a:latin typeface="Arial Black" pitchFamily="34" charset="0"/>
              </a:rPr>
              <a:t>weaknesses </a:t>
            </a:r>
            <a:r>
              <a:rPr lang="en-US" sz="1800" b="1" dirty="0">
                <a:solidFill>
                  <a:schemeClr val="bg2">
                    <a:lumMod val="10000"/>
                  </a:schemeClr>
                </a:solidFill>
                <a:latin typeface="Arial Black" pitchFamily="34" charset="0"/>
              </a:rPr>
              <a:t>of outlets are modeled </a:t>
            </a:r>
            <a:r>
              <a:rPr lang="en-US" sz="1800" b="1" dirty="0" smtClean="0">
                <a:solidFill>
                  <a:schemeClr val="bg2">
                    <a:lumMod val="10000"/>
                  </a:schemeClr>
                </a:solidFill>
                <a:latin typeface="Arial Black" pitchFamily="34" charset="0"/>
              </a:rPr>
              <a:t>taking into account the geo-spatial influence of competing outlets  </a:t>
            </a:r>
            <a:endParaRPr lang="en-US" sz="1800" b="1" dirty="0">
              <a:solidFill>
                <a:schemeClr val="bg2">
                  <a:lumMod val="10000"/>
                </a:schemeClr>
              </a:solidFill>
              <a:latin typeface="Arial Black" pitchFamily="34" charset="0"/>
            </a:endParaRPr>
          </a:p>
        </p:txBody>
      </p:sp>
      <p:grpSp>
        <p:nvGrpSpPr>
          <p:cNvPr id="33" name="Grupo 32"/>
          <p:cNvGrpSpPr/>
          <p:nvPr/>
        </p:nvGrpSpPr>
        <p:grpSpPr>
          <a:xfrm>
            <a:off x="0" y="5023075"/>
            <a:ext cx="8943915" cy="383568"/>
            <a:chOff x="0" y="5023075"/>
            <a:chExt cx="8943915" cy="383568"/>
          </a:xfrm>
        </p:grpSpPr>
        <p:cxnSp>
          <p:nvCxnSpPr>
            <p:cNvPr id="7" name="Conector recto 6"/>
            <p:cNvCxnSpPr/>
            <p:nvPr/>
          </p:nvCxnSpPr>
          <p:spPr>
            <a:xfrm>
              <a:off x="761999" y="5105400"/>
              <a:ext cx="8181916" cy="0"/>
            </a:xfrm>
            <a:prstGeom prst="line">
              <a:avLst/>
            </a:prstGeom>
            <a:ln w="28575">
              <a:solidFill>
                <a:srgbClr val="00002E"/>
              </a:solidFill>
            </a:ln>
          </p:spPr>
          <p:style>
            <a:lnRef idx="1">
              <a:schemeClr val="accent1"/>
            </a:lnRef>
            <a:fillRef idx="0">
              <a:schemeClr val="accent1"/>
            </a:fillRef>
            <a:effectRef idx="0">
              <a:schemeClr val="accent1"/>
            </a:effectRef>
            <a:fontRef idx="minor">
              <a:schemeClr val="tx1"/>
            </a:fontRef>
          </p:style>
        </p:cxnSp>
        <p:sp>
          <p:nvSpPr>
            <p:cNvPr id="12" name="Rectangle 3"/>
            <p:cNvSpPr>
              <a:spLocks noChangeArrowheads="1"/>
            </p:cNvSpPr>
            <p:nvPr/>
          </p:nvSpPr>
          <p:spPr bwMode="auto">
            <a:xfrm>
              <a:off x="0" y="5023075"/>
              <a:ext cx="761999" cy="383568"/>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lnSpc>
                  <a:spcPct val="50000"/>
                </a:lnSpc>
                <a:spcBef>
                  <a:spcPct val="50000"/>
                </a:spcBef>
              </a:pPr>
              <a:r>
                <a:rPr lang="en-US" sz="1200" dirty="0">
                  <a:solidFill>
                    <a:srgbClr val="00002E"/>
                  </a:solidFill>
                </a:rPr>
                <a:t>Monthly</a:t>
              </a:r>
            </a:p>
            <a:p>
              <a:pPr algn="ctr">
                <a:lnSpc>
                  <a:spcPct val="50000"/>
                </a:lnSpc>
                <a:spcBef>
                  <a:spcPct val="50000"/>
                </a:spcBef>
              </a:pPr>
              <a:r>
                <a:rPr lang="en-US" sz="1200" dirty="0">
                  <a:solidFill>
                    <a:srgbClr val="00002E"/>
                  </a:solidFill>
                </a:rPr>
                <a:t> Units</a:t>
              </a:r>
              <a:endParaRPr lang="en-US" sz="1200" dirty="0">
                <a:solidFill>
                  <a:srgbClr val="00002E"/>
                </a:solidFill>
              </a:endParaRPr>
            </a:p>
          </p:txBody>
        </p:sp>
      </p:grpSp>
    </p:spTree>
    <p:extLst>
      <p:ext uri="{BB962C8B-B14F-4D97-AF65-F5344CB8AC3E}">
        <p14:creationId xmlns:p14="http://schemas.microsoft.com/office/powerpoint/2010/main" val="199047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7348163" cy="496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64526" y="163182"/>
            <a:ext cx="8503275" cy="536972"/>
          </a:xfrm>
        </p:spPr>
        <p:txBody>
          <a:bodyPr/>
          <a:lstStyle/>
          <a:p>
            <a:r>
              <a:rPr lang="en-US" dirty="0" smtClean="0"/>
              <a:t>Trade Area </a:t>
            </a:r>
            <a:r>
              <a:rPr lang="en-US" dirty="0"/>
              <a:t>A</a:t>
            </a:r>
            <a:r>
              <a:rPr lang="en-US" dirty="0" smtClean="0"/>
              <a:t>nalysis</a:t>
            </a:r>
            <a:endParaRPr lang="en-US" dirty="0"/>
          </a:p>
        </p:txBody>
      </p:sp>
      <p:grpSp>
        <p:nvGrpSpPr>
          <p:cNvPr id="17" name="Group 16"/>
          <p:cNvGrpSpPr/>
          <p:nvPr/>
        </p:nvGrpSpPr>
        <p:grpSpPr>
          <a:xfrm>
            <a:off x="66855" y="3181752"/>
            <a:ext cx="1618768" cy="2051898"/>
            <a:chOff x="89140" y="3099334"/>
            <a:chExt cx="2158357" cy="2735865"/>
          </a:xfrm>
        </p:grpSpPr>
        <p:cxnSp>
          <p:nvCxnSpPr>
            <p:cNvPr id="13" name="Straight Arrow Connector 12"/>
            <p:cNvCxnSpPr/>
            <p:nvPr/>
          </p:nvCxnSpPr>
          <p:spPr>
            <a:xfrm flipV="1">
              <a:off x="919210" y="3099334"/>
              <a:ext cx="1328287" cy="413886"/>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9140" y="3496097"/>
              <a:ext cx="1494212" cy="2339102"/>
            </a:xfrm>
            <a:prstGeom prst="rect">
              <a:avLst/>
            </a:prstGeom>
            <a:solidFill>
              <a:schemeClr val="bg2">
                <a:lumMod val="75000"/>
              </a:schemeClr>
            </a:solidFill>
          </p:spPr>
          <p:txBody>
            <a:bodyPr wrap="square" rtlCol="0">
              <a:spAutoFit/>
            </a:bodyPr>
            <a:lstStyle/>
            <a:p>
              <a:pPr algn="ctr"/>
              <a:r>
                <a:rPr lang="en-US" sz="1350" dirty="0">
                  <a:solidFill>
                    <a:srgbClr val="00002E"/>
                  </a:solidFill>
                </a:rPr>
                <a:t>Benchmark volumes quantify the contribution of the variables in the Retail Value Chain </a:t>
              </a:r>
            </a:p>
          </p:txBody>
        </p:sp>
      </p:grpSp>
      <p:grpSp>
        <p:nvGrpSpPr>
          <p:cNvPr id="18" name="Group 17"/>
          <p:cNvGrpSpPr/>
          <p:nvPr/>
        </p:nvGrpSpPr>
        <p:grpSpPr>
          <a:xfrm>
            <a:off x="6686669" y="2362200"/>
            <a:ext cx="2381133" cy="1763976"/>
            <a:chOff x="8915556" y="2656637"/>
            <a:chExt cx="3174844" cy="2351968"/>
          </a:xfrm>
        </p:grpSpPr>
        <p:cxnSp>
          <p:nvCxnSpPr>
            <p:cNvPr id="7" name="Straight Arrow Connector 6"/>
            <p:cNvCxnSpPr/>
            <p:nvPr/>
          </p:nvCxnSpPr>
          <p:spPr>
            <a:xfrm flipH="1">
              <a:off x="8915556" y="4291914"/>
              <a:ext cx="1835863" cy="716691"/>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51419" y="2656637"/>
              <a:ext cx="1338981" cy="2062102"/>
            </a:xfrm>
            <a:prstGeom prst="rect">
              <a:avLst/>
            </a:prstGeom>
            <a:solidFill>
              <a:schemeClr val="bg2">
                <a:lumMod val="75000"/>
              </a:schemeClr>
            </a:solidFill>
          </p:spPr>
          <p:txBody>
            <a:bodyPr wrap="square" rtlCol="0">
              <a:spAutoFit/>
            </a:bodyPr>
            <a:lstStyle/>
            <a:p>
              <a:pPr algn="ctr"/>
              <a:r>
                <a:rPr lang="en-US" sz="1350" dirty="0">
                  <a:solidFill>
                    <a:srgbClr val="00002E"/>
                  </a:solidFill>
                </a:rPr>
                <a:t>Variable Scores describe outlet’s  strength and weaknesses</a:t>
              </a:r>
            </a:p>
          </p:txBody>
        </p:sp>
      </p:grpSp>
    </p:spTree>
    <p:extLst>
      <p:ext uri="{BB962C8B-B14F-4D97-AF65-F5344CB8AC3E}">
        <p14:creationId xmlns:p14="http://schemas.microsoft.com/office/powerpoint/2010/main" val="13003902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58" y="152400"/>
            <a:ext cx="7162799" cy="715963"/>
          </a:xfrm>
        </p:spPr>
        <p:txBody>
          <a:bodyPr/>
          <a:lstStyle/>
          <a:p>
            <a:r>
              <a:rPr lang="en-US" dirty="0" smtClean="0"/>
              <a:t>Identification of Operational </a:t>
            </a:r>
            <a:r>
              <a:rPr lang="en-US" dirty="0"/>
              <a:t>O</a:t>
            </a:r>
            <a:r>
              <a:rPr lang="en-US" dirty="0" smtClean="0"/>
              <a:t>pportunities</a:t>
            </a:r>
            <a:endParaRPr lang="en-US" dirty="0"/>
          </a:p>
        </p:txBody>
      </p:sp>
      <p:sp>
        <p:nvSpPr>
          <p:cNvPr id="6" name="TextBox 5"/>
          <p:cNvSpPr txBox="1"/>
          <p:nvPr/>
        </p:nvSpPr>
        <p:spPr>
          <a:xfrm>
            <a:off x="4419600" y="2514600"/>
            <a:ext cx="4614862" cy="2062103"/>
          </a:xfrm>
          <a:prstGeom prst="rect">
            <a:avLst/>
          </a:prstGeom>
          <a:solidFill>
            <a:schemeClr val="bg2">
              <a:lumMod val="75000"/>
            </a:schemeClr>
          </a:solidFill>
        </p:spPr>
        <p:txBody>
          <a:bodyPr wrap="square" rtlCol="0" anchor="ctr">
            <a:spAutoFit/>
          </a:bodyPr>
          <a:lstStyle/>
          <a:p>
            <a:pPr marL="214313" indent="-214313">
              <a:buFont typeface="Wingdings" panose="05000000000000000000" pitchFamily="2" charset="2"/>
              <a:buChar char="v"/>
            </a:pPr>
            <a:r>
              <a:rPr lang="en-US" sz="1600" dirty="0">
                <a:solidFill>
                  <a:srgbClr val="00002E"/>
                </a:solidFill>
                <a:latin typeface="Times New Roman" panose="02020603050405020304" pitchFamily="18" charset="0"/>
                <a:cs typeface="Times New Roman" panose="02020603050405020304" pitchFamily="18" charset="0"/>
              </a:rPr>
              <a:t>Gasoline Evaluation;</a:t>
            </a:r>
          </a:p>
          <a:p>
            <a:pPr marL="557213" lvl="1" indent="-214313">
              <a:buFont typeface="Arial" panose="020B0604020202020204" pitchFamily="34" charset="0"/>
              <a:buChar char="•"/>
            </a:pPr>
            <a:r>
              <a:rPr lang="en-US" sz="1600" dirty="0">
                <a:solidFill>
                  <a:srgbClr val="00002E"/>
                </a:solidFill>
                <a:latin typeface="Times New Roman" panose="02020603050405020304" pitchFamily="18" charset="0"/>
                <a:cs typeface="Times New Roman" panose="02020603050405020304" pitchFamily="18" charset="0"/>
              </a:rPr>
              <a:t>Good location</a:t>
            </a:r>
          </a:p>
          <a:p>
            <a:pPr marL="557213" lvl="1" indent="-214313">
              <a:buFont typeface="Arial" panose="020B0604020202020204" pitchFamily="34" charset="0"/>
              <a:buChar char="•"/>
            </a:pPr>
            <a:r>
              <a:rPr lang="en-US" sz="1600" dirty="0">
                <a:solidFill>
                  <a:srgbClr val="00002E"/>
                </a:solidFill>
                <a:latin typeface="Times New Roman" panose="02020603050405020304" pitchFamily="18" charset="0"/>
                <a:cs typeface="Times New Roman" panose="02020603050405020304" pitchFamily="18" charset="0"/>
              </a:rPr>
              <a:t>Facilities better than it’s immediate trade area</a:t>
            </a:r>
          </a:p>
          <a:p>
            <a:pPr marL="557213" lvl="1" indent="-214313">
              <a:buFont typeface="Arial" panose="020B0604020202020204" pitchFamily="34" charset="0"/>
              <a:buChar char="•"/>
            </a:pPr>
            <a:r>
              <a:rPr lang="en-US" sz="1600" dirty="0">
                <a:solidFill>
                  <a:srgbClr val="00002E"/>
                </a:solidFill>
                <a:latin typeface="Times New Roman" panose="02020603050405020304" pitchFamily="18" charset="0"/>
                <a:cs typeface="Times New Roman" panose="02020603050405020304" pitchFamily="18" charset="0"/>
              </a:rPr>
              <a:t>However, operator shows a well below average performance</a:t>
            </a:r>
          </a:p>
          <a:p>
            <a:pPr marL="214313" indent="-214313">
              <a:buFont typeface="Wingdings" panose="05000000000000000000" pitchFamily="2" charset="2"/>
              <a:buChar char="v"/>
            </a:pPr>
            <a:r>
              <a:rPr lang="en-US" sz="1600" dirty="0">
                <a:solidFill>
                  <a:srgbClr val="00002E"/>
                </a:solidFill>
                <a:latin typeface="Times New Roman" panose="02020603050405020304" pitchFamily="18" charset="0"/>
                <a:cs typeface="Times New Roman" panose="02020603050405020304" pitchFamily="18" charset="0"/>
              </a:rPr>
              <a:t>Recommendation</a:t>
            </a:r>
          </a:p>
          <a:p>
            <a:pPr marL="557213" lvl="1" indent="-214313">
              <a:buFont typeface="Arial" panose="020B0604020202020204" pitchFamily="34" charset="0"/>
              <a:buChar char="•"/>
            </a:pPr>
            <a:r>
              <a:rPr lang="en-US" sz="1600" dirty="0">
                <a:solidFill>
                  <a:srgbClr val="00002E"/>
                </a:solidFill>
                <a:latin typeface="Times New Roman" panose="02020603050405020304" pitchFamily="18" charset="0"/>
                <a:cs typeface="Times New Roman" panose="02020603050405020304" pitchFamily="18" charset="0"/>
              </a:rPr>
              <a:t>Operational couching or substitution</a:t>
            </a:r>
          </a:p>
          <a:p>
            <a:pPr marL="557213" lvl="1" indent="-214313">
              <a:buFont typeface="Arial" panose="020B0604020202020204" pitchFamily="34" charset="0"/>
              <a:buChar char="•"/>
            </a:pPr>
            <a:endParaRPr lang="en-US" sz="1600" dirty="0">
              <a:solidFill>
                <a:srgbClr val="00002E"/>
              </a:solidFill>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idx="1"/>
          </p:nvPr>
        </p:nvPicPr>
        <p:blipFill>
          <a:blip r:embed="rId2"/>
          <a:stretch>
            <a:fillRect/>
          </a:stretch>
        </p:blipFill>
        <p:spPr>
          <a:xfrm>
            <a:off x="169483" y="1947335"/>
            <a:ext cx="4182237" cy="3394472"/>
          </a:xfrm>
          <a:prstGeom prst="rect">
            <a:avLst/>
          </a:prstGeom>
        </p:spPr>
      </p:pic>
      <p:sp>
        <p:nvSpPr>
          <p:cNvPr id="9" name="Oval 8"/>
          <p:cNvSpPr/>
          <p:nvPr/>
        </p:nvSpPr>
        <p:spPr>
          <a:xfrm>
            <a:off x="1295401" y="2929137"/>
            <a:ext cx="567266" cy="1430867"/>
          </a:xfrm>
          <a:prstGeom prst="ellipse">
            <a:avLst/>
          </a:prstGeom>
          <a:solidFill>
            <a:schemeClr val="accent2">
              <a:alpha val="0"/>
            </a:schemeClr>
          </a:solidFill>
          <a:ln>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630773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4683" y="1759903"/>
            <a:ext cx="5759859" cy="3120709"/>
            <a:chOff x="3288176" y="1504665"/>
            <a:chExt cx="8679180" cy="3938450"/>
          </a:xfrm>
        </p:grpSpPr>
        <p:pic>
          <p:nvPicPr>
            <p:cNvPr id="13" name="Picture 12"/>
            <p:cNvPicPr>
              <a:picLocks noChangeAspect="1"/>
            </p:cNvPicPr>
            <p:nvPr/>
          </p:nvPicPr>
          <p:blipFill>
            <a:blip r:embed="rId2"/>
            <a:stretch>
              <a:fillRect/>
            </a:stretch>
          </p:blipFill>
          <p:spPr>
            <a:xfrm>
              <a:off x="3288176" y="1504665"/>
              <a:ext cx="8679180" cy="3938450"/>
            </a:xfrm>
            <a:prstGeom prst="rect">
              <a:avLst/>
            </a:prstGeom>
          </p:spPr>
        </p:pic>
        <p:sp>
          <p:nvSpPr>
            <p:cNvPr id="9" name="TextBox 8"/>
            <p:cNvSpPr txBox="1"/>
            <p:nvPr/>
          </p:nvSpPr>
          <p:spPr>
            <a:xfrm>
              <a:off x="4435427" y="3866178"/>
              <a:ext cx="1595676" cy="582638"/>
            </a:xfrm>
            <a:prstGeom prst="rect">
              <a:avLst/>
            </a:prstGeom>
            <a:noFill/>
          </p:spPr>
          <p:txBody>
            <a:bodyPr wrap="square" rtlCol="0">
              <a:spAutoFit/>
            </a:bodyPr>
            <a:lstStyle/>
            <a:p>
              <a:r>
                <a:rPr lang="en-US" sz="1200" b="1" dirty="0">
                  <a:solidFill>
                    <a:schemeClr val="bg2">
                      <a:lumMod val="50000"/>
                    </a:schemeClr>
                  </a:solidFill>
                </a:rPr>
                <a:t>Divestment Candidates</a:t>
              </a:r>
            </a:p>
          </p:txBody>
        </p:sp>
        <p:sp>
          <p:nvSpPr>
            <p:cNvPr id="8" name="TextBox 7"/>
            <p:cNvSpPr txBox="1"/>
            <p:nvPr/>
          </p:nvSpPr>
          <p:spPr>
            <a:xfrm>
              <a:off x="10041779" y="2919546"/>
              <a:ext cx="857739" cy="349583"/>
            </a:xfrm>
            <a:prstGeom prst="rect">
              <a:avLst/>
            </a:prstGeom>
            <a:noFill/>
          </p:spPr>
          <p:txBody>
            <a:bodyPr wrap="square" rtlCol="0">
              <a:spAutoFit/>
            </a:bodyPr>
            <a:lstStyle/>
            <a:p>
              <a:r>
                <a:rPr lang="en-US" sz="1200" b="1" dirty="0">
                  <a:solidFill>
                    <a:schemeClr val="bg2">
                      <a:lumMod val="50000"/>
                    </a:schemeClr>
                  </a:solidFill>
                </a:rPr>
                <a:t>Stars</a:t>
              </a:r>
            </a:p>
          </p:txBody>
        </p:sp>
        <p:sp>
          <p:nvSpPr>
            <p:cNvPr id="7" name="TextBox 6"/>
            <p:cNvSpPr txBox="1"/>
            <p:nvPr/>
          </p:nvSpPr>
          <p:spPr>
            <a:xfrm>
              <a:off x="9520451" y="3749652"/>
              <a:ext cx="2045031" cy="815694"/>
            </a:xfrm>
            <a:prstGeom prst="rect">
              <a:avLst/>
            </a:prstGeom>
            <a:noFill/>
          </p:spPr>
          <p:txBody>
            <a:bodyPr wrap="square" rtlCol="0">
              <a:spAutoFit/>
            </a:bodyPr>
            <a:lstStyle/>
            <a:p>
              <a:r>
                <a:rPr lang="en-US" sz="1200" b="1" dirty="0">
                  <a:solidFill>
                    <a:schemeClr val="bg2">
                      <a:lumMod val="50000"/>
                    </a:schemeClr>
                  </a:solidFill>
                </a:rPr>
                <a:t>Low Performers but with High potential</a:t>
              </a:r>
            </a:p>
          </p:txBody>
        </p:sp>
        <p:sp>
          <p:nvSpPr>
            <p:cNvPr id="10" name="TextBox 9"/>
            <p:cNvSpPr txBox="1"/>
            <p:nvPr/>
          </p:nvSpPr>
          <p:spPr>
            <a:xfrm>
              <a:off x="4538429" y="2642793"/>
              <a:ext cx="1746261" cy="815694"/>
            </a:xfrm>
            <a:prstGeom prst="rect">
              <a:avLst/>
            </a:prstGeom>
            <a:noFill/>
          </p:spPr>
          <p:txBody>
            <a:bodyPr wrap="square" rtlCol="0">
              <a:spAutoFit/>
            </a:bodyPr>
            <a:lstStyle/>
            <a:p>
              <a:r>
                <a:rPr lang="en-US" sz="1200" b="1" dirty="0">
                  <a:solidFill>
                    <a:schemeClr val="bg2">
                      <a:lumMod val="50000"/>
                    </a:schemeClr>
                  </a:solidFill>
                </a:rPr>
                <a:t>Good operators in bad locations</a:t>
              </a:r>
            </a:p>
          </p:txBody>
        </p:sp>
      </p:grpSp>
      <p:pic>
        <p:nvPicPr>
          <p:cNvPr id="12" name="Content Placeholder 11"/>
          <p:cNvPicPr>
            <a:picLocks noGrp="1" noChangeAspect="1"/>
          </p:cNvPicPr>
          <p:nvPr>
            <p:ph idx="1"/>
          </p:nvPr>
        </p:nvPicPr>
        <p:blipFill>
          <a:blip r:embed="rId3"/>
          <a:stretch>
            <a:fillRect/>
          </a:stretch>
        </p:blipFill>
        <p:spPr>
          <a:xfrm>
            <a:off x="4670648" y="2335529"/>
            <a:ext cx="4320971" cy="3246120"/>
          </a:xfrm>
          <a:prstGeom prst="rect">
            <a:avLst/>
          </a:prstGeom>
        </p:spPr>
      </p:pic>
      <p:sp>
        <p:nvSpPr>
          <p:cNvPr id="2" name="Title 1"/>
          <p:cNvSpPr>
            <a:spLocks noGrp="1"/>
          </p:cNvSpPr>
          <p:nvPr>
            <p:ph type="title"/>
          </p:nvPr>
        </p:nvSpPr>
        <p:spPr>
          <a:xfrm>
            <a:off x="1295400" y="187343"/>
            <a:ext cx="7299548" cy="715963"/>
          </a:xfrm>
        </p:spPr>
        <p:txBody>
          <a:bodyPr/>
          <a:lstStyle/>
          <a:p>
            <a:r>
              <a:rPr lang="en-US" dirty="0"/>
              <a:t>Provides tools for Network </a:t>
            </a:r>
            <a:r>
              <a:rPr lang="en-US" dirty="0" smtClean="0"/>
              <a:t>Optimization</a:t>
            </a:r>
            <a:endParaRPr lang="en-US" dirty="0"/>
          </a:p>
        </p:txBody>
      </p:sp>
    </p:spTree>
    <p:extLst>
      <p:ext uri="{BB962C8B-B14F-4D97-AF65-F5344CB8AC3E}">
        <p14:creationId xmlns:p14="http://schemas.microsoft.com/office/powerpoint/2010/main" val="38238652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p:cNvPicPr>
            <a:picLocks noGrp="1" noChangeAspect="1"/>
          </p:cNvPicPr>
          <p:nvPr>
            <p:ph idx="1"/>
          </p:nvPr>
        </p:nvPicPr>
        <p:blipFill>
          <a:blip r:embed="rId2"/>
          <a:stretch>
            <a:fillRect/>
          </a:stretch>
        </p:blipFill>
        <p:spPr>
          <a:xfrm>
            <a:off x="149082" y="1905000"/>
            <a:ext cx="5212486" cy="3360831"/>
          </a:xfrm>
          <a:prstGeom prst="rect">
            <a:avLst/>
          </a:prstGeom>
        </p:spPr>
      </p:pic>
      <p:sp>
        <p:nvSpPr>
          <p:cNvPr id="2" name="Title 1"/>
          <p:cNvSpPr>
            <a:spLocks noGrp="1"/>
          </p:cNvSpPr>
          <p:nvPr>
            <p:ph type="title"/>
          </p:nvPr>
        </p:nvSpPr>
        <p:spPr>
          <a:xfrm>
            <a:off x="1430787" y="150690"/>
            <a:ext cx="6781800" cy="715963"/>
          </a:xfrm>
        </p:spPr>
        <p:txBody>
          <a:bodyPr/>
          <a:lstStyle/>
          <a:p>
            <a:r>
              <a:rPr lang="en-US" dirty="0"/>
              <a:t>Proactive search </a:t>
            </a:r>
            <a:r>
              <a:rPr lang="en-US" dirty="0" smtClean="0"/>
              <a:t>of New Locations</a:t>
            </a:r>
            <a:endParaRPr lang="en-US" dirty="0"/>
          </a:p>
        </p:txBody>
      </p:sp>
      <p:pic>
        <p:nvPicPr>
          <p:cNvPr id="19" name="Picture 18"/>
          <p:cNvPicPr>
            <a:picLocks noChangeAspect="1"/>
          </p:cNvPicPr>
          <p:nvPr/>
        </p:nvPicPr>
        <p:blipFill>
          <a:blip r:embed="rId3"/>
          <a:stretch>
            <a:fillRect/>
          </a:stretch>
        </p:blipFill>
        <p:spPr>
          <a:xfrm>
            <a:off x="2755325" y="4986387"/>
            <a:ext cx="5334520" cy="670979"/>
          </a:xfrm>
          <a:prstGeom prst="rect">
            <a:avLst/>
          </a:prstGeom>
        </p:spPr>
      </p:pic>
      <p:grpSp>
        <p:nvGrpSpPr>
          <p:cNvPr id="4" name="Grupo 3"/>
          <p:cNvGrpSpPr/>
          <p:nvPr/>
        </p:nvGrpSpPr>
        <p:grpSpPr>
          <a:xfrm>
            <a:off x="5249474" y="5130290"/>
            <a:ext cx="3737575" cy="435473"/>
            <a:chOff x="5249474" y="5130290"/>
            <a:chExt cx="3737575" cy="435473"/>
          </a:xfrm>
        </p:grpSpPr>
        <p:sp>
          <p:nvSpPr>
            <p:cNvPr id="20" name="TextBox 19"/>
            <p:cNvSpPr txBox="1"/>
            <p:nvPr/>
          </p:nvSpPr>
          <p:spPr>
            <a:xfrm>
              <a:off x="6456054" y="5288764"/>
              <a:ext cx="2530995" cy="276999"/>
            </a:xfrm>
            <a:prstGeom prst="rect">
              <a:avLst/>
            </a:prstGeom>
            <a:solidFill>
              <a:schemeClr val="bg2">
                <a:lumMod val="75000"/>
              </a:schemeClr>
            </a:solidFill>
          </p:spPr>
          <p:txBody>
            <a:bodyPr wrap="square" rtlCol="0">
              <a:spAutoFit/>
            </a:bodyPr>
            <a:lstStyle/>
            <a:p>
              <a:r>
                <a:rPr lang="en-US" sz="1200" dirty="0">
                  <a:solidFill>
                    <a:srgbClr val="00002E"/>
                  </a:solidFill>
                  <a:latin typeface="Times New Roman" panose="02020603050405020304" pitchFamily="18" charset="0"/>
                  <a:cs typeface="Times New Roman" panose="02020603050405020304" pitchFamily="18" charset="0"/>
                </a:rPr>
                <a:t>How about the C-Store performance?</a:t>
              </a:r>
            </a:p>
          </p:txBody>
        </p:sp>
        <p:sp>
          <p:nvSpPr>
            <p:cNvPr id="21" name="Oval 20"/>
            <p:cNvSpPr/>
            <p:nvPr/>
          </p:nvSpPr>
          <p:spPr>
            <a:xfrm>
              <a:off x="5249474" y="5130290"/>
              <a:ext cx="230864" cy="114405"/>
            </a:xfrm>
            <a:prstGeom prst="ellipse">
              <a:avLst/>
            </a:prstGeom>
            <a:solidFill>
              <a:schemeClr val="accent1">
                <a:alpha val="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 name="Straight Arrow Connector 21"/>
            <p:cNvCxnSpPr>
              <a:stCxn id="20" idx="1"/>
              <a:endCxn id="21" idx="5"/>
            </p:cNvCxnSpPr>
            <p:nvPr/>
          </p:nvCxnSpPr>
          <p:spPr>
            <a:xfrm flipH="1" flipV="1">
              <a:off x="5446529" y="5227941"/>
              <a:ext cx="1009525" cy="199323"/>
            </a:xfrm>
            <a:prstGeom prst="straightConnector1">
              <a:avLst/>
            </a:prstGeom>
            <a:ln w="317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Content Placeholder 19"/>
          <p:cNvPicPr>
            <a:picLocks noChangeAspect="1"/>
          </p:cNvPicPr>
          <p:nvPr/>
        </p:nvPicPr>
        <p:blipFill>
          <a:blip r:embed="rId4"/>
          <a:stretch>
            <a:fillRect/>
          </a:stretch>
        </p:blipFill>
        <p:spPr>
          <a:xfrm>
            <a:off x="2726304" y="2359917"/>
            <a:ext cx="6098380" cy="2592169"/>
          </a:xfrm>
          <a:prstGeom prst="rect">
            <a:avLst/>
          </a:prstGeom>
        </p:spPr>
      </p:pic>
      <p:grpSp>
        <p:nvGrpSpPr>
          <p:cNvPr id="3" name="Grupo 2"/>
          <p:cNvGrpSpPr/>
          <p:nvPr/>
        </p:nvGrpSpPr>
        <p:grpSpPr>
          <a:xfrm>
            <a:off x="1755272" y="2559133"/>
            <a:ext cx="1483564" cy="2608231"/>
            <a:chOff x="1755272" y="2559133"/>
            <a:chExt cx="1483564" cy="2608231"/>
          </a:xfrm>
        </p:grpSpPr>
        <p:sp>
          <p:nvSpPr>
            <p:cNvPr id="26" name="Oval 25"/>
            <p:cNvSpPr/>
            <p:nvPr/>
          </p:nvSpPr>
          <p:spPr>
            <a:xfrm>
              <a:off x="1755272" y="4902772"/>
              <a:ext cx="360801" cy="264592"/>
            </a:xfrm>
            <a:prstGeom prst="ellipse">
              <a:avLst/>
            </a:prstGeom>
            <a:solidFill>
              <a:schemeClr val="accent1">
                <a:alpha val="0"/>
              </a:schemeClr>
            </a:solidFill>
            <a:ln>
              <a:solidFill>
                <a:srgbClr val="00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Arrow Connector 27"/>
            <p:cNvCxnSpPr>
              <a:stCxn id="26" idx="7"/>
            </p:cNvCxnSpPr>
            <p:nvPr/>
          </p:nvCxnSpPr>
          <p:spPr>
            <a:xfrm flipV="1">
              <a:off x="2063235" y="2559133"/>
              <a:ext cx="1175601" cy="2382388"/>
            </a:xfrm>
            <a:prstGeom prst="straightConnector1">
              <a:avLst/>
            </a:prstGeom>
            <a:ln w="25400">
              <a:solidFill>
                <a:srgbClr val="00002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517472" y="1927778"/>
            <a:ext cx="2572630" cy="723556"/>
            <a:chOff x="4696196" y="604080"/>
            <a:chExt cx="4218918" cy="1848783"/>
          </a:xfrm>
        </p:grpSpPr>
        <p:cxnSp>
          <p:nvCxnSpPr>
            <p:cNvPr id="8" name="Straight Arrow Connector 7"/>
            <p:cNvCxnSpPr/>
            <p:nvPr/>
          </p:nvCxnSpPr>
          <p:spPr>
            <a:xfrm flipH="1">
              <a:off x="5195087" y="1257510"/>
              <a:ext cx="1296083" cy="860048"/>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36892" y="604080"/>
              <a:ext cx="2678222" cy="707770"/>
            </a:xfrm>
            <a:prstGeom prst="rect">
              <a:avLst/>
            </a:prstGeom>
            <a:solidFill>
              <a:schemeClr val="bg2">
                <a:lumMod val="75000"/>
              </a:schemeClr>
            </a:solidFill>
          </p:spPr>
          <p:txBody>
            <a:bodyPr wrap="square" rtlCol="0">
              <a:spAutoFit/>
            </a:bodyPr>
            <a:lstStyle/>
            <a:p>
              <a:r>
                <a:rPr lang="en-US" sz="1200" dirty="0">
                  <a:solidFill>
                    <a:srgbClr val="00002E"/>
                  </a:solidFill>
                  <a:latin typeface="Times New Roman" panose="02020603050405020304" pitchFamily="18" charset="0"/>
                  <a:cs typeface="Times New Roman" panose="02020603050405020304" pitchFamily="18" charset="0"/>
                </a:rPr>
                <a:t>Is it a good location?</a:t>
              </a:r>
            </a:p>
          </p:txBody>
        </p:sp>
        <p:sp>
          <p:nvSpPr>
            <p:cNvPr id="10" name="Oval 9"/>
            <p:cNvSpPr/>
            <p:nvPr/>
          </p:nvSpPr>
          <p:spPr>
            <a:xfrm>
              <a:off x="4696196" y="2059863"/>
              <a:ext cx="498889" cy="393000"/>
            </a:xfrm>
            <a:prstGeom prst="ellipse">
              <a:avLst/>
            </a:prstGeom>
            <a:solidFill>
              <a:schemeClr val="accent1">
                <a:alpha val="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p:cNvGrpSpPr/>
          <p:nvPr/>
        </p:nvGrpSpPr>
        <p:grpSpPr>
          <a:xfrm>
            <a:off x="5866333" y="1690759"/>
            <a:ext cx="3186907" cy="960575"/>
            <a:chOff x="6589023" y="-5518"/>
            <a:chExt cx="5226285" cy="2454401"/>
          </a:xfrm>
        </p:grpSpPr>
        <p:cxnSp>
          <p:nvCxnSpPr>
            <p:cNvPr id="12" name="Straight Arrow Connector 11"/>
            <p:cNvCxnSpPr/>
            <p:nvPr/>
          </p:nvCxnSpPr>
          <p:spPr>
            <a:xfrm flipH="1">
              <a:off x="7026445" y="1060336"/>
              <a:ext cx="3138939" cy="113903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589023" y="2055883"/>
              <a:ext cx="437421" cy="393000"/>
            </a:xfrm>
            <a:prstGeom prst="ellipse">
              <a:avLst/>
            </a:prstGeom>
            <a:solidFill>
              <a:schemeClr val="accent1">
                <a:alpha val="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9635287" y="-5518"/>
              <a:ext cx="2180021" cy="1651464"/>
            </a:xfrm>
            <a:prstGeom prst="rect">
              <a:avLst/>
            </a:prstGeom>
            <a:solidFill>
              <a:schemeClr val="bg2">
                <a:lumMod val="75000"/>
              </a:schemeClr>
            </a:solidFill>
          </p:spPr>
          <p:txBody>
            <a:bodyPr wrap="square" rtlCol="0">
              <a:spAutoFit/>
            </a:bodyPr>
            <a:lstStyle/>
            <a:p>
              <a:r>
                <a:rPr lang="en-US" sz="1200" dirty="0">
                  <a:solidFill>
                    <a:srgbClr val="00002E"/>
                  </a:solidFill>
                  <a:latin typeface="Times New Roman" panose="02020603050405020304" pitchFamily="18" charset="0"/>
                  <a:cs typeface="Times New Roman" panose="02020603050405020304" pitchFamily="18" charset="0"/>
                </a:rPr>
                <a:t>How much volume  will it sell?</a:t>
              </a:r>
            </a:p>
          </p:txBody>
        </p:sp>
      </p:grpSp>
      <p:grpSp>
        <p:nvGrpSpPr>
          <p:cNvPr id="15" name="Group 14"/>
          <p:cNvGrpSpPr/>
          <p:nvPr/>
        </p:nvGrpSpPr>
        <p:grpSpPr>
          <a:xfrm>
            <a:off x="6407131" y="2627164"/>
            <a:ext cx="2606972" cy="2251437"/>
            <a:chOff x="7640701" y="740013"/>
            <a:chExt cx="4275237" cy="5752726"/>
          </a:xfrm>
        </p:grpSpPr>
        <p:sp>
          <p:nvSpPr>
            <p:cNvPr id="16" name="TextBox 15"/>
            <p:cNvSpPr txBox="1"/>
            <p:nvPr/>
          </p:nvSpPr>
          <p:spPr>
            <a:xfrm>
              <a:off x="8343345" y="2934284"/>
              <a:ext cx="3572593" cy="2654137"/>
            </a:xfrm>
            <a:prstGeom prst="rect">
              <a:avLst/>
            </a:prstGeom>
            <a:solidFill>
              <a:schemeClr val="bg2">
                <a:lumMod val="75000"/>
              </a:schemeClr>
            </a:solidFill>
          </p:spPr>
          <p:txBody>
            <a:bodyPr wrap="square" rtlCol="0">
              <a:spAutoFit/>
            </a:bodyPr>
            <a:lstStyle/>
            <a:p>
              <a:pPr marL="214313" indent="-214313">
                <a:buFont typeface="Arial" panose="020B0604020202020204" pitchFamily="34" charset="0"/>
                <a:buChar char="•"/>
              </a:pPr>
              <a:r>
                <a:rPr lang="en-US" sz="1200" dirty="0">
                  <a:solidFill>
                    <a:srgbClr val="00002E"/>
                  </a:solidFill>
                  <a:latin typeface="Times New Roman" panose="02020603050405020304" pitchFamily="18" charset="0"/>
                  <a:cs typeface="Times New Roman" panose="02020603050405020304" pitchFamily="18" charset="0"/>
                </a:rPr>
                <a:t>Where will the volume come from?</a:t>
              </a:r>
            </a:p>
            <a:p>
              <a:pPr marL="214313" indent="-214313">
                <a:buFont typeface="Arial" panose="020B0604020202020204" pitchFamily="34" charset="0"/>
                <a:buChar char="•"/>
              </a:pPr>
              <a:endParaRPr lang="en-US" sz="1200" dirty="0">
                <a:solidFill>
                  <a:srgbClr val="00002E"/>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200" dirty="0">
                  <a:solidFill>
                    <a:srgbClr val="00002E"/>
                  </a:solidFill>
                  <a:latin typeface="Times New Roman" panose="02020603050405020304" pitchFamily="18" charset="0"/>
                  <a:cs typeface="Times New Roman" panose="02020603050405020304" pitchFamily="18" charset="0"/>
                </a:rPr>
                <a:t>How much is cannibalized from other Puma stations?</a:t>
              </a:r>
            </a:p>
          </p:txBody>
        </p:sp>
        <p:sp>
          <p:nvSpPr>
            <p:cNvPr id="17" name="Right Brace 16"/>
            <p:cNvSpPr/>
            <p:nvPr/>
          </p:nvSpPr>
          <p:spPr>
            <a:xfrm>
              <a:off x="7640701" y="740013"/>
              <a:ext cx="702644" cy="5752726"/>
            </a:xfrm>
            <a:prstGeom prst="rightBrace">
              <a:avLst/>
            </a:prstGeom>
            <a:noFill/>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Tree>
    <p:extLst>
      <p:ext uri="{BB962C8B-B14F-4D97-AF65-F5344CB8AC3E}">
        <p14:creationId xmlns:p14="http://schemas.microsoft.com/office/powerpoint/2010/main" val="685982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right)">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1"/>
            <a:ext cx="7391400" cy="536972"/>
          </a:xfrm>
        </p:spPr>
        <p:txBody>
          <a:bodyPr>
            <a:noAutofit/>
          </a:bodyPr>
          <a:lstStyle/>
          <a:p>
            <a:r>
              <a:rPr lang="en-US" sz="3200" b="1" cap="all" dirty="0" smtClean="0">
                <a:latin typeface="Gill Sans MT" panose="020B0502020104020203" pitchFamily="34" charset="0"/>
              </a:rPr>
              <a:t>N</a:t>
            </a:r>
            <a:r>
              <a:rPr lang="en-US" sz="3200" b="1" dirty="0" smtClean="0">
                <a:latin typeface="Gill Sans MT" panose="020B0502020104020203" pitchFamily="34" charset="0"/>
              </a:rPr>
              <a:t>etwork</a:t>
            </a:r>
            <a:r>
              <a:rPr lang="en-US" sz="3200" b="1" cap="all" dirty="0" smtClean="0">
                <a:latin typeface="Gill Sans MT" panose="020B0502020104020203" pitchFamily="34" charset="0"/>
              </a:rPr>
              <a:t> P</a:t>
            </a:r>
            <a:r>
              <a:rPr lang="en-US" sz="3200" b="1" dirty="0" smtClean="0">
                <a:latin typeface="Gill Sans MT" panose="020B0502020104020203" pitchFamily="34" charset="0"/>
              </a:rPr>
              <a:t>lanning</a:t>
            </a:r>
            <a:r>
              <a:rPr lang="en-US" sz="3200" b="1" cap="all" dirty="0" smtClean="0">
                <a:latin typeface="Gill Sans MT" panose="020B0502020104020203" pitchFamily="34" charset="0"/>
              </a:rPr>
              <a:t> P</a:t>
            </a:r>
            <a:r>
              <a:rPr lang="en-US" sz="3200" b="1" dirty="0" smtClean="0">
                <a:latin typeface="Gill Sans MT" panose="020B0502020104020203" pitchFamily="34" charset="0"/>
              </a:rPr>
              <a:t>rocess</a:t>
            </a:r>
            <a:endParaRPr lang="en-US" sz="3200" b="1" dirty="0">
              <a:latin typeface="Gill Sans MT" panose="020B0502020104020203" pitchFamily="34" charset="0"/>
            </a:endParaRPr>
          </a:p>
        </p:txBody>
      </p:sp>
      <p:grpSp>
        <p:nvGrpSpPr>
          <p:cNvPr id="3" name="Group 2"/>
          <p:cNvGrpSpPr/>
          <p:nvPr/>
        </p:nvGrpSpPr>
        <p:grpSpPr>
          <a:xfrm>
            <a:off x="76200" y="1575785"/>
            <a:ext cx="8610600" cy="4596415"/>
            <a:chOff x="852857" y="1386451"/>
            <a:chExt cx="10535920" cy="5315753"/>
          </a:xfrm>
        </p:grpSpPr>
        <p:graphicFrame>
          <p:nvGraphicFramePr>
            <p:cNvPr id="4" name="Diagram 3"/>
            <p:cNvGraphicFramePr/>
            <p:nvPr>
              <p:extLst>
                <p:ext uri="{D42A27DB-BD31-4B8C-83A1-F6EECF244321}">
                  <p14:modId xmlns:p14="http://schemas.microsoft.com/office/powerpoint/2010/main" val="2991998878"/>
                </p:ext>
              </p:extLst>
            </p:nvPr>
          </p:nvGraphicFramePr>
          <p:xfrm>
            <a:off x="1524000" y="1386451"/>
            <a:ext cx="9631679" cy="5315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52857" y="3226751"/>
              <a:ext cx="10535920" cy="1932774"/>
            </a:xfrm>
            <a:prstGeom prst="rect">
              <a:avLst/>
            </a:prstGeom>
            <a:noFill/>
          </p:spPr>
          <p:txBody>
            <a:bodyPr wrap="square" rtlCol="0">
              <a:spAutoFit/>
            </a:bodyPr>
            <a:lstStyle/>
            <a:p>
              <a:pPr>
                <a:spcAft>
                  <a:spcPct val="35000"/>
                </a:spcAft>
              </a:pPr>
              <a:endParaRPr lang="en-US" b="1" dirty="0">
                <a:solidFill>
                  <a:srgbClr val="00002E"/>
                </a:solidFill>
                <a:latin typeface="Gill Sans MT" panose="020B0502020104020203" pitchFamily="34" charset="0"/>
              </a:endParaRPr>
            </a:p>
            <a:p>
              <a:pPr algn="ctr">
                <a:spcAft>
                  <a:spcPct val="35000"/>
                </a:spcAft>
              </a:pPr>
              <a:r>
                <a:rPr lang="en-US" b="1" dirty="0">
                  <a:solidFill>
                    <a:srgbClr val="00002E"/>
                  </a:solidFill>
                  <a:latin typeface="Gill Sans MT" panose="020B0502020104020203" pitchFamily="34" charset="0"/>
                </a:rPr>
                <a:t>  Network plans help target capital toward risk-managed investments and </a:t>
              </a:r>
              <a:br>
                <a:rPr lang="en-US" b="1" dirty="0">
                  <a:solidFill>
                    <a:srgbClr val="00002E"/>
                  </a:solidFill>
                  <a:latin typeface="Gill Sans MT" panose="020B0502020104020203" pitchFamily="34" charset="0"/>
                </a:rPr>
              </a:br>
              <a:r>
                <a:rPr lang="en-US" b="1" dirty="0">
                  <a:solidFill>
                    <a:srgbClr val="00002E"/>
                  </a:solidFill>
                  <a:latin typeface="Gill Sans MT" panose="020B0502020104020203" pitchFamily="34" charset="0"/>
                </a:rPr>
                <a:t>position a brand’s network to withstand competitive pressures </a:t>
              </a:r>
              <a:br>
                <a:rPr lang="en-US" b="1" dirty="0">
                  <a:solidFill>
                    <a:srgbClr val="00002E"/>
                  </a:solidFill>
                  <a:latin typeface="Gill Sans MT" panose="020B0502020104020203" pitchFamily="34" charset="0"/>
                </a:rPr>
              </a:br>
              <a:r>
                <a:rPr lang="en-US" b="1" dirty="0">
                  <a:solidFill>
                    <a:srgbClr val="00002E"/>
                  </a:solidFill>
                  <a:latin typeface="Gill Sans MT" panose="020B0502020104020203" pitchFamily="34" charset="0"/>
                </a:rPr>
                <a:t>and fluctuations in consumer behavior  </a:t>
              </a:r>
            </a:p>
            <a:p>
              <a:pPr>
                <a:spcAft>
                  <a:spcPct val="35000"/>
                </a:spcAft>
                <a:buFont typeface="Wingdings" pitchFamily="2" charset="2"/>
                <a:buChar char="ü"/>
              </a:pPr>
              <a:endParaRPr lang="en-US" b="1" dirty="0">
                <a:solidFill>
                  <a:srgbClr val="00002E"/>
                </a:solidFill>
                <a:latin typeface="Gill Sans MT" panose="020B0502020104020203" pitchFamily="34" charset="0"/>
              </a:endParaRPr>
            </a:p>
          </p:txBody>
        </p:sp>
      </p:grpSp>
    </p:spTree>
    <p:extLst>
      <p:ext uri="{BB962C8B-B14F-4D97-AF65-F5344CB8AC3E}">
        <p14:creationId xmlns:p14="http://schemas.microsoft.com/office/powerpoint/2010/main" val="32172815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8001000" cy="914400"/>
          </a:xfrm>
        </p:spPr>
        <p:txBody>
          <a:bodyPr/>
          <a:lstStyle/>
          <a:p>
            <a:r>
              <a:rPr lang="en-US" dirty="0" smtClean="0"/>
              <a:t>Objective</a:t>
            </a:r>
            <a:endParaRPr lang="en-US" sz="3600" dirty="0"/>
          </a:p>
        </p:txBody>
      </p:sp>
      <p:sp>
        <p:nvSpPr>
          <p:cNvPr id="3" name="Content Placeholder 2"/>
          <p:cNvSpPr>
            <a:spLocks noGrp="1"/>
          </p:cNvSpPr>
          <p:nvPr>
            <p:ph idx="1"/>
          </p:nvPr>
        </p:nvSpPr>
        <p:spPr>
          <a:xfrm>
            <a:off x="457200" y="1371600"/>
            <a:ext cx="8382000" cy="4572000"/>
          </a:xfrm>
        </p:spPr>
        <p:txBody>
          <a:bodyPr>
            <a:noAutofit/>
          </a:bodyPr>
          <a:lstStyle/>
          <a:p>
            <a:r>
              <a:rPr lang="en-US" dirty="0" smtClean="0">
                <a:solidFill>
                  <a:srgbClr val="00002E"/>
                </a:solidFill>
                <a:latin typeface="Times New Roman" panose="02020603050405020304" pitchFamily="18" charset="0"/>
              </a:rPr>
              <a:t>Implementation of a proactive standard Network Planning process that will identify the opportunities that will bring the highest return to the brand.</a:t>
            </a:r>
          </a:p>
          <a:p>
            <a:pPr lvl="1"/>
            <a:r>
              <a:rPr lang="en-US" sz="2000" b="1" dirty="0" smtClean="0">
                <a:solidFill>
                  <a:schemeClr val="bg2">
                    <a:lumMod val="10000"/>
                  </a:schemeClr>
                </a:solidFill>
                <a:latin typeface="Times New Roman" panose="02020603050405020304" pitchFamily="18" charset="0"/>
              </a:rPr>
              <a:t>Evaluation of each client outlet</a:t>
            </a:r>
          </a:p>
          <a:p>
            <a:pPr lvl="1"/>
            <a:r>
              <a:rPr lang="en-US" sz="2000" b="1" dirty="0" smtClean="0">
                <a:solidFill>
                  <a:schemeClr val="bg2">
                    <a:lumMod val="10000"/>
                  </a:schemeClr>
                </a:solidFill>
                <a:latin typeface="Times New Roman" panose="02020603050405020304" pitchFamily="18" charset="0"/>
              </a:rPr>
              <a:t>Impact of competitive action and reactions</a:t>
            </a:r>
          </a:p>
          <a:p>
            <a:pPr lvl="1"/>
            <a:r>
              <a:rPr lang="en-US" sz="2000" b="1" dirty="0" smtClean="0">
                <a:solidFill>
                  <a:schemeClr val="bg2">
                    <a:lumMod val="10000"/>
                  </a:schemeClr>
                </a:solidFill>
                <a:latin typeface="Times New Roman" panose="02020603050405020304" pitchFamily="18" charset="0"/>
              </a:rPr>
              <a:t>Proactive search of new locations</a:t>
            </a:r>
          </a:p>
          <a:p>
            <a:pPr lvl="1"/>
            <a:r>
              <a:rPr lang="en-US" sz="2000" b="1" dirty="0" smtClean="0">
                <a:solidFill>
                  <a:schemeClr val="bg2">
                    <a:lumMod val="10000"/>
                  </a:schemeClr>
                </a:solidFill>
                <a:latin typeface="Times New Roman" panose="02020603050405020304" pitchFamily="18" charset="0"/>
              </a:rPr>
              <a:t>Network Optimization</a:t>
            </a:r>
          </a:p>
          <a:p>
            <a:pPr>
              <a:lnSpc>
                <a:spcPct val="110000"/>
              </a:lnSpc>
              <a:spcBef>
                <a:spcPts val="2400"/>
              </a:spcBef>
            </a:pPr>
            <a:r>
              <a:rPr lang="en-US" dirty="0" smtClean="0">
                <a:solidFill>
                  <a:srgbClr val="00002E"/>
                </a:solidFill>
                <a:latin typeface="Times New Roman" panose="02020603050405020304" pitchFamily="18" charset="0"/>
              </a:rPr>
              <a:t>Use of “Best-of-Practices” in the development of the strategies for each station and for each market.</a:t>
            </a:r>
          </a:p>
          <a:p>
            <a:pPr lvl="1"/>
            <a:endParaRPr lang="en-US" sz="2400" dirty="0" smtClean="0">
              <a:solidFill>
                <a:srgbClr val="00002E"/>
              </a:solidFill>
              <a:latin typeface="Times New Roman" panose="02020603050405020304" pitchFamily="18" charset="0"/>
            </a:endParaRPr>
          </a:p>
          <a:p>
            <a:pPr lvl="1"/>
            <a:endParaRPr lang="en-US" sz="2400" dirty="0" smtClean="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Thank you!!!!</a:t>
            </a:r>
            <a:endParaRPr lang="en-US" dirty="0"/>
          </a:p>
        </p:txBody>
      </p:sp>
      <p:pic>
        <p:nvPicPr>
          <p:cNvPr id="1164" name="Picture 140"/>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09945" y="3581400"/>
            <a:ext cx="3627120" cy="2590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AutoShape 142" descr="Image result for questions presentation"/>
          <p:cNvSpPr>
            <a:spLocks noChangeAspect="1" noChangeArrowheads="1"/>
          </p:cNvSpPr>
          <p:nvPr/>
        </p:nvSpPr>
        <p:spPr bwMode="auto">
          <a:xfrm>
            <a:off x="0"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7" name="Picture 14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8600" y="1371600"/>
            <a:ext cx="4644880" cy="26127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798551"/>
      </p:ext>
    </p:extLst>
  </p:cSld>
  <p:clrMapOvr>
    <a:masterClrMapping/>
  </p:clrMapOvr>
  <p:transition>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CGVAIO\Desktop\bann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208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5400" y="155699"/>
            <a:ext cx="7543800" cy="715963"/>
          </a:xfrm>
        </p:spPr>
        <p:txBody>
          <a:bodyPr/>
          <a:lstStyle/>
          <a:p>
            <a:r>
              <a:rPr lang="en-US" b="1" dirty="0" smtClean="0"/>
              <a:t>Who are we?</a:t>
            </a:r>
            <a:endParaRPr lang="en-US" b="1" dirty="0"/>
          </a:p>
        </p:txBody>
      </p:sp>
      <p:sp>
        <p:nvSpPr>
          <p:cNvPr id="3" name="Content Placeholder 2"/>
          <p:cNvSpPr>
            <a:spLocks noGrp="1"/>
          </p:cNvSpPr>
          <p:nvPr>
            <p:ph idx="1"/>
          </p:nvPr>
        </p:nvSpPr>
        <p:spPr>
          <a:xfrm>
            <a:off x="228600" y="1296312"/>
            <a:ext cx="5410200" cy="2208888"/>
          </a:xfrm>
        </p:spPr>
        <p:txBody>
          <a:bodyPr>
            <a:noAutofit/>
          </a:bodyPr>
          <a:lstStyle/>
          <a:p>
            <a:pPr marL="0" indent="0">
              <a:buNone/>
            </a:pPr>
            <a:r>
              <a:rPr lang="en-US" b="1" dirty="0" smtClean="0">
                <a:solidFill>
                  <a:schemeClr val="bg1"/>
                </a:solidFill>
                <a:effectLst>
                  <a:outerShdw blurRad="38100" dist="38100" dir="2700000" algn="tl">
                    <a:srgbClr val="000000"/>
                  </a:outerShdw>
                </a:effectLst>
                <a:latin typeface="Times New Roman" panose="02020603050405020304" pitchFamily="18" charset="0"/>
              </a:rPr>
              <a:t>BCG is a consulting company that provides personalized and customized consulting services to a selected client base in the Retail Petroleum and Convenience Store Industry.   </a:t>
            </a:r>
          </a:p>
        </p:txBody>
      </p:sp>
    </p:spTree>
    <p:extLst>
      <p:ext uri="{BB962C8B-B14F-4D97-AF65-F5344CB8AC3E}">
        <p14:creationId xmlns:p14="http://schemas.microsoft.com/office/powerpoint/2010/main" val="868072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050"/>
          <p:cNvSpPr>
            <a:spLocks noGrp="1" noChangeArrowheads="1"/>
          </p:cNvSpPr>
          <p:nvPr>
            <p:ph type="title"/>
          </p:nvPr>
        </p:nvSpPr>
        <p:spPr>
          <a:xfrm>
            <a:off x="990600" y="46037"/>
            <a:ext cx="8077200" cy="715963"/>
          </a:xfrm>
        </p:spPr>
        <p:txBody>
          <a:bodyPr>
            <a:normAutofit/>
          </a:bodyPr>
          <a:lstStyle/>
          <a:p>
            <a:r>
              <a:rPr lang="en-US" dirty="0"/>
              <a:t>What is BCG’s competency?</a:t>
            </a:r>
          </a:p>
        </p:txBody>
      </p:sp>
      <p:sp>
        <p:nvSpPr>
          <p:cNvPr id="10243" name="Rectangle 2051"/>
          <p:cNvSpPr>
            <a:spLocks noGrp="1" noChangeArrowheads="1"/>
          </p:cNvSpPr>
          <p:nvPr>
            <p:ph idx="1"/>
          </p:nvPr>
        </p:nvSpPr>
        <p:spPr>
          <a:xfrm>
            <a:off x="228600" y="1447800"/>
            <a:ext cx="8534400" cy="4648200"/>
          </a:xfrm>
        </p:spPr>
        <p:txBody>
          <a:bodyPr>
            <a:noAutofit/>
          </a:bodyPr>
          <a:lstStyle/>
          <a:p>
            <a:pPr>
              <a:lnSpc>
                <a:spcPct val="90000"/>
              </a:lnSpc>
            </a:pPr>
            <a:r>
              <a:rPr lang="en-US" sz="2200" b="1" dirty="0">
                <a:solidFill>
                  <a:srgbClr val="00002E"/>
                </a:solidFill>
                <a:latin typeface="Times New Roman" panose="02020603050405020304" pitchFamily="18" charset="0"/>
              </a:rPr>
              <a:t>Network Planning &amp; Retail Network Optimization</a:t>
            </a:r>
          </a:p>
          <a:p>
            <a:pPr lvl="1">
              <a:spcBef>
                <a:spcPts val="0"/>
              </a:spcBef>
              <a:buClr>
                <a:schemeClr val="tx1"/>
              </a:buClr>
            </a:pPr>
            <a:r>
              <a:rPr lang="en-US" sz="1800" b="1" dirty="0" smtClean="0">
                <a:solidFill>
                  <a:schemeClr val="bg2">
                    <a:lumMod val="10000"/>
                  </a:schemeClr>
                </a:solidFill>
                <a:latin typeface="Times New Roman" panose="02020603050405020304" pitchFamily="18" charset="0"/>
              </a:rPr>
              <a:t>Identify </a:t>
            </a:r>
            <a:r>
              <a:rPr lang="en-US" sz="1800" b="1" dirty="0">
                <a:solidFill>
                  <a:schemeClr val="bg2">
                    <a:lumMod val="10000"/>
                  </a:schemeClr>
                </a:solidFill>
                <a:latin typeface="Times New Roman" panose="02020603050405020304" pitchFamily="18" charset="0"/>
              </a:rPr>
              <a:t>high potential areas within a market </a:t>
            </a:r>
            <a:endParaRPr lang="en-US" sz="1800" b="1" dirty="0" smtClean="0">
              <a:solidFill>
                <a:schemeClr val="bg2">
                  <a:lumMod val="10000"/>
                </a:schemeClr>
              </a:solidFill>
              <a:latin typeface="Times New Roman" panose="02020603050405020304" pitchFamily="18" charset="0"/>
            </a:endParaRPr>
          </a:p>
          <a:p>
            <a:pPr lvl="1">
              <a:spcBef>
                <a:spcPts val="0"/>
              </a:spcBef>
              <a:buClr>
                <a:schemeClr val="tx1"/>
              </a:buClr>
            </a:pPr>
            <a:r>
              <a:rPr lang="en-US" sz="1800" b="1" dirty="0" smtClean="0">
                <a:solidFill>
                  <a:schemeClr val="bg2">
                    <a:lumMod val="10000"/>
                  </a:schemeClr>
                </a:solidFill>
                <a:latin typeface="Times New Roman" panose="02020603050405020304" pitchFamily="18" charset="0"/>
              </a:rPr>
              <a:t>Evaluates and  identifies Operational Opportunities</a:t>
            </a:r>
          </a:p>
          <a:p>
            <a:pPr lvl="1">
              <a:spcBef>
                <a:spcPts val="0"/>
              </a:spcBef>
              <a:buClr>
                <a:schemeClr val="tx1"/>
              </a:buClr>
            </a:pPr>
            <a:r>
              <a:rPr lang="en-US" sz="1800" b="1" dirty="0" smtClean="0">
                <a:solidFill>
                  <a:schemeClr val="bg2">
                    <a:lumMod val="10000"/>
                  </a:schemeClr>
                </a:solidFill>
                <a:latin typeface="Times New Roman" panose="02020603050405020304" pitchFamily="18" charset="0"/>
              </a:rPr>
              <a:t>Pricing Strategies</a:t>
            </a:r>
          </a:p>
          <a:p>
            <a:pPr lvl="1">
              <a:spcBef>
                <a:spcPts val="0"/>
              </a:spcBef>
              <a:buClr>
                <a:schemeClr val="tx1"/>
              </a:buClr>
            </a:pPr>
            <a:r>
              <a:rPr lang="en-US" sz="1800" b="1" dirty="0" smtClean="0">
                <a:solidFill>
                  <a:schemeClr val="bg2">
                    <a:lumMod val="10000"/>
                  </a:schemeClr>
                </a:solidFill>
                <a:latin typeface="Times New Roman" panose="02020603050405020304" pitchFamily="18" charset="0"/>
              </a:rPr>
              <a:t>Merchandising Practices</a:t>
            </a:r>
          </a:p>
          <a:p>
            <a:pPr lvl="1">
              <a:spcBef>
                <a:spcPts val="0"/>
              </a:spcBef>
              <a:buClr>
                <a:schemeClr val="tx1"/>
              </a:buClr>
            </a:pPr>
            <a:r>
              <a:rPr lang="en-US" sz="1800" b="1" dirty="0" smtClean="0">
                <a:solidFill>
                  <a:schemeClr val="bg2">
                    <a:lumMod val="10000"/>
                  </a:schemeClr>
                </a:solidFill>
                <a:latin typeface="Times New Roman" panose="02020603050405020304" pitchFamily="18" charset="0"/>
              </a:rPr>
              <a:t>Divestment Candidates</a:t>
            </a:r>
          </a:p>
          <a:p>
            <a:pPr lvl="1">
              <a:spcBef>
                <a:spcPts val="0"/>
              </a:spcBef>
              <a:buClr>
                <a:schemeClr val="tx1"/>
              </a:buClr>
            </a:pPr>
            <a:r>
              <a:rPr lang="en-US" sz="1800" b="1" dirty="0">
                <a:solidFill>
                  <a:schemeClr val="bg2">
                    <a:lumMod val="10000"/>
                  </a:schemeClr>
                </a:solidFill>
                <a:latin typeface="Times New Roman" panose="02020603050405020304" pitchFamily="18" charset="0"/>
              </a:rPr>
              <a:t>Provides a complete system of market intelligence</a:t>
            </a:r>
          </a:p>
          <a:p>
            <a:pPr lvl="1">
              <a:spcBef>
                <a:spcPts val="0"/>
              </a:spcBef>
              <a:buClr>
                <a:schemeClr val="tx1"/>
              </a:buClr>
            </a:pPr>
            <a:r>
              <a:rPr lang="en-US" sz="1800" b="1" dirty="0">
                <a:solidFill>
                  <a:schemeClr val="bg2">
                    <a:lumMod val="10000"/>
                  </a:schemeClr>
                </a:solidFill>
                <a:latin typeface="Times New Roman" panose="02020603050405020304" pitchFamily="18" charset="0"/>
              </a:rPr>
              <a:t>Includes in-depth and objective information of your outlets and the </a:t>
            </a:r>
            <a:r>
              <a:rPr lang="en-US" sz="1800" b="1" dirty="0" smtClean="0">
                <a:solidFill>
                  <a:schemeClr val="bg2">
                    <a:lumMod val="10000"/>
                  </a:schemeClr>
                </a:solidFill>
                <a:latin typeface="Times New Roman" panose="02020603050405020304" pitchFamily="18" charset="0"/>
              </a:rPr>
              <a:t>competition</a:t>
            </a:r>
          </a:p>
          <a:p>
            <a:pPr lvl="1">
              <a:spcBef>
                <a:spcPts val="0"/>
              </a:spcBef>
              <a:buClr>
                <a:schemeClr val="tx1"/>
              </a:buClr>
            </a:pPr>
            <a:endParaRPr lang="en-US" sz="1800" b="1" dirty="0">
              <a:solidFill>
                <a:schemeClr val="bg2">
                  <a:lumMod val="10000"/>
                </a:schemeClr>
              </a:solidFill>
              <a:latin typeface="Times New Roman" panose="02020603050405020304" pitchFamily="18" charset="0"/>
            </a:endParaRPr>
          </a:p>
          <a:p>
            <a:pPr>
              <a:lnSpc>
                <a:spcPct val="90000"/>
              </a:lnSpc>
            </a:pPr>
            <a:r>
              <a:rPr lang="en-US" sz="2200" b="1" dirty="0">
                <a:solidFill>
                  <a:srgbClr val="00002E"/>
                </a:solidFill>
                <a:latin typeface="Times New Roman" panose="02020603050405020304" pitchFamily="18" charset="0"/>
              </a:rPr>
              <a:t>Price Optimization</a:t>
            </a:r>
          </a:p>
          <a:p>
            <a:pPr lvl="1">
              <a:spcBef>
                <a:spcPts val="0"/>
              </a:spcBef>
              <a:buClr>
                <a:schemeClr val="tx1"/>
              </a:buClr>
            </a:pPr>
            <a:r>
              <a:rPr lang="en-US" sz="1800" b="1" dirty="0" smtClean="0">
                <a:solidFill>
                  <a:schemeClr val="bg2">
                    <a:lumMod val="10000"/>
                  </a:schemeClr>
                </a:solidFill>
                <a:latin typeface="Times New Roman" panose="02020603050405020304" pitchFamily="18" charset="0"/>
              </a:rPr>
              <a:t>Price Zoning</a:t>
            </a:r>
          </a:p>
          <a:p>
            <a:pPr lvl="1">
              <a:spcBef>
                <a:spcPts val="0"/>
              </a:spcBef>
              <a:buClr>
                <a:schemeClr val="tx1"/>
              </a:buClr>
            </a:pPr>
            <a:r>
              <a:rPr lang="en-US" sz="1800" b="1" dirty="0" smtClean="0">
                <a:solidFill>
                  <a:schemeClr val="bg2">
                    <a:lumMod val="10000"/>
                  </a:schemeClr>
                </a:solidFill>
                <a:latin typeface="Times New Roman" panose="02020603050405020304" pitchFamily="18" charset="0"/>
              </a:rPr>
              <a:t>Key Competitors</a:t>
            </a:r>
          </a:p>
          <a:p>
            <a:pPr lvl="1">
              <a:spcBef>
                <a:spcPts val="0"/>
              </a:spcBef>
              <a:buClr>
                <a:schemeClr val="tx1"/>
              </a:buClr>
            </a:pPr>
            <a:r>
              <a:rPr lang="en-US" sz="1800" b="1" dirty="0" smtClean="0">
                <a:solidFill>
                  <a:schemeClr val="bg2">
                    <a:lumMod val="10000"/>
                  </a:schemeClr>
                </a:solidFill>
                <a:latin typeface="Times New Roman" panose="02020603050405020304" pitchFamily="18" charset="0"/>
              </a:rPr>
              <a:t>Price rules</a:t>
            </a:r>
          </a:p>
          <a:p>
            <a:pPr lvl="1">
              <a:spcBef>
                <a:spcPts val="0"/>
              </a:spcBef>
              <a:buClr>
                <a:schemeClr val="tx1"/>
              </a:buClr>
            </a:pPr>
            <a:r>
              <a:rPr lang="en-US" sz="1800" b="1" dirty="0">
                <a:solidFill>
                  <a:schemeClr val="bg2">
                    <a:lumMod val="10000"/>
                  </a:schemeClr>
                </a:solidFill>
                <a:latin typeface="Times New Roman" panose="02020603050405020304" pitchFamily="18" charset="0"/>
              </a:rPr>
              <a:t>Price </a:t>
            </a:r>
            <a:r>
              <a:rPr lang="en-US" sz="1800" b="1" dirty="0" smtClean="0">
                <a:solidFill>
                  <a:schemeClr val="bg2">
                    <a:lumMod val="10000"/>
                  </a:schemeClr>
                </a:solidFill>
                <a:latin typeface="Times New Roman" panose="02020603050405020304" pitchFamily="18" charset="0"/>
              </a:rPr>
              <a:t>Optimization</a:t>
            </a:r>
          </a:p>
          <a:p>
            <a:pPr lvl="1">
              <a:spcBef>
                <a:spcPts val="0"/>
              </a:spcBef>
              <a:buClr>
                <a:schemeClr val="tx1"/>
              </a:buClr>
            </a:pPr>
            <a:endParaRPr lang="en-US" sz="1800" b="1" dirty="0">
              <a:solidFill>
                <a:schemeClr val="bg2">
                  <a:lumMod val="10000"/>
                </a:schemeClr>
              </a:solidFill>
              <a:latin typeface="Times New Roman" panose="02020603050405020304" pitchFamily="18" charset="0"/>
            </a:endParaRPr>
          </a:p>
          <a:p>
            <a:pPr>
              <a:lnSpc>
                <a:spcPct val="90000"/>
              </a:lnSpc>
            </a:pPr>
            <a:r>
              <a:rPr lang="en-US" sz="2200" b="1" dirty="0">
                <a:solidFill>
                  <a:srgbClr val="00002E"/>
                </a:solidFill>
                <a:latin typeface="Times New Roman" panose="02020603050405020304" pitchFamily="18" charset="0"/>
              </a:rPr>
              <a:t>Consulting &amp; Support</a:t>
            </a:r>
          </a:p>
        </p:txBody>
      </p:sp>
    </p:spTree>
    <p:extLst>
      <p:ext uri="{BB962C8B-B14F-4D97-AF65-F5344CB8AC3E}">
        <p14:creationId xmlns:p14="http://schemas.microsoft.com/office/powerpoint/2010/main" val="261209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Market area studies</a:t>
            </a:r>
            <a:endParaRPr lang="en-US" b="1" dirty="0"/>
          </a:p>
        </p:txBody>
      </p:sp>
      <p:sp>
        <p:nvSpPr>
          <p:cNvPr id="4" name="Content Placeholder 3"/>
          <p:cNvSpPr>
            <a:spLocks noGrp="1"/>
          </p:cNvSpPr>
          <p:nvPr>
            <p:ph idx="1"/>
          </p:nvPr>
        </p:nvSpPr>
        <p:spPr>
          <a:xfrm>
            <a:off x="381000" y="1295400"/>
            <a:ext cx="4876800" cy="4754565"/>
          </a:xfrm>
        </p:spPr>
        <p:txBody>
          <a:bodyPr>
            <a:normAutofit fontScale="92500" lnSpcReduction="10000"/>
          </a:bodyPr>
          <a:lstStyle/>
          <a:p>
            <a:r>
              <a:rPr lang="en-US" b="1" dirty="0" smtClean="0">
                <a:solidFill>
                  <a:srgbClr val="00002E"/>
                </a:solidFill>
                <a:latin typeface="Times New Roman" panose="02020603050405020304" pitchFamily="18" charset="0"/>
              </a:rPr>
              <a:t>Central America Caribbean</a:t>
            </a:r>
          </a:p>
          <a:p>
            <a:pPr lvl="1"/>
            <a:r>
              <a:rPr lang="en-US" b="1" dirty="0" smtClean="0">
                <a:solidFill>
                  <a:schemeClr val="bg2">
                    <a:lumMod val="10000"/>
                  </a:schemeClr>
                </a:solidFill>
                <a:latin typeface="Times New Roman" panose="02020603050405020304" pitchFamily="18" charset="0"/>
              </a:rPr>
              <a:t>Honduras</a:t>
            </a:r>
          </a:p>
          <a:p>
            <a:pPr lvl="1"/>
            <a:r>
              <a:rPr lang="en-US" b="1" dirty="0" smtClean="0">
                <a:solidFill>
                  <a:schemeClr val="bg2">
                    <a:lumMod val="10000"/>
                  </a:schemeClr>
                </a:solidFill>
                <a:latin typeface="Times New Roman" panose="02020603050405020304" pitchFamily="18" charset="0"/>
              </a:rPr>
              <a:t>Nicaragua</a:t>
            </a:r>
          </a:p>
          <a:p>
            <a:pPr lvl="1"/>
            <a:r>
              <a:rPr lang="en-US" b="1" dirty="0" smtClean="0">
                <a:solidFill>
                  <a:schemeClr val="bg2">
                    <a:lumMod val="10000"/>
                  </a:schemeClr>
                </a:solidFill>
                <a:latin typeface="Times New Roman" panose="02020603050405020304" pitchFamily="18" charset="0"/>
              </a:rPr>
              <a:t>Puerto Rico</a:t>
            </a:r>
          </a:p>
          <a:p>
            <a:pPr lvl="1"/>
            <a:r>
              <a:rPr lang="en-US" b="1" dirty="0" smtClean="0">
                <a:solidFill>
                  <a:schemeClr val="bg2">
                    <a:lumMod val="10000"/>
                  </a:schemeClr>
                </a:solidFill>
                <a:latin typeface="Times New Roman" panose="02020603050405020304" pitchFamily="18" charset="0"/>
              </a:rPr>
              <a:t>El Salvador</a:t>
            </a:r>
          </a:p>
          <a:p>
            <a:pPr lvl="1"/>
            <a:r>
              <a:rPr lang="en-US" b="1" dirty="0" smtClean="0">
                <a:solidFill>
                  <a:schemeClr val="bg2">
                    <a:lumMod val="10000"/>
                  </a:schemeClr>
                </a:solidFill>
                <a:latin typeface="Times New Roman" panose="02020603050405020304" pitchFamily="18" charset="0"/>
              </a:rPr>
              <a:t>Guatemala</a:t>
            </a:r>
          </a:p>
          <a:p>
            <a:pPr lvl="1"/>
            <a:r>
              <a:rPr lang="en-US" b="1" dirty="0" smtClean="0">
                <a:solidFill>
                  <a:schemeClr val="bg2">
                    <a:lumMod val="10000"/>
                  </a:schemeClr>
                </a:solidFill>
                <a:latin typeface="Times New Roman" panose="02020603050405020304" pitchFamily="18" charset="0"/>
              </a:rPr>
              <a:t>Panama</a:t>
            </a:r>
          </a:p>
          <a:p>
            <a:r>
              <a:rPr lang="en-US" b="1" dirty="0" smtClean="0">
                <a:solidFill>
                  <a:srgbClr val="00002E"/>
                </a:solidFill>
                <a:latin typeface="Times New Roman" panose="02020603050405020304" pitchFamily="18" charset="0"/>
              </a:rPr>
              <a:t>South America</a:t>
            </a:r>
          </a:p>
          <a:p>
            <a:pPr lvl="1"/>
            <a:r>
              <a:rPr lang="en-US" b="1" dirty="0" smtClean="0">
                <a:solidFill>
                  <a:schemeClr val="bg2">
                    <a:lumMod val="10000"/>
                  </a:schemeClr>
                </a:solidFill>
                <a:latin typeface="Times New Roman" panose="02020603050405020304" pitchFamily="18" charset="0"/>
              </a:rPr>
              <a:t>Colombia</a:t>
            </a:r>
          </a:p>
          <a:p>
            <a:pPr lvl="1"/>
            <a:r>
              <a:rPr lang="en-US" b="1" dirty="0" smtClean="0">
                <a:solidFill>
                  <a:schemeClr val="bg2">
                    <a:lumMod val="10000"/>
                  </a:schemeClr>
                </a:solidFill>
                <a:latin typeface="Times New Roman" panose="02020603050405020304" pitchFamily="18" charset="0"/>
              </a:rPr>
              <a:t>Chile</a:t>
            </a:r>
          </a:p>
          <a:p>
            <a:r>
              <a:rPr lang="en-US" b="1" dirty="0" smtClean="0">
                <a:solidFill>
                  <a:srgbClr val="00002E"/>
                </a:solidFill>
                <a:latin typeface="Times New Roman" panose="02020603050405020304" pitchFamily="18" charset="0"/>
              </a:rPr>
              <a:t>Japan</a:t>
            </a:r>
          </a:p>
          <a:p>
            <a:pPr lvl="1"/>
            <a:r>
              <a:rPr lang="en-US" b="1" dirty="0" smtClean="0">
                <a:solidFill>
                  <a:schemeClr val="bg2">
                    <a:lumMod val="10000"/>
                  </a:schemeClr>
                </a:solidFill>
                <a:latin typeface="Times New Roman" panose="02020603050405020304" pitchFamily="18" charset="0"/>
              </a:rPr>
              <a:t>Hokkaido</a:t>
            </a:r>
          </a:p>
          <a:p>
            <a:r>
              <a:rPr lang="en-US" b="1" dirty="0" smtClean="0">
                <a:solidFill>
                  <a:srgbClr val="00002E"/>
                </a:solidFill>
                <a:latin typeface="Times New Roman" panose="02020603050405020304" pitchFamily="18" charset="0"/>
              </a:rPr>
              <a:t>Africa</a:t>
            </a:r>
          </a:p>
          <a:p>
            <a:pPr lvl="1"/>
            <a:r>
              <a:rPr lang="en-US" b="1" dirty="0" smtClean="0">
                <a:solidFill>
                  <a:schemeClr val="bg2">
                    <a:lumMod val="10000"/>
                  </a:schemeClr>
                </a:solidFill>
                <a:latin typeface="Times New Roman" panose="02020603050405020304" pitchFamily="18" charset="0"/>
              </a:rPr>
              <a:t>Angola</a:t>
            </a:r>
            <a:endParaRPr lang="en-US" b="1" dirty="0">
              <a:solidFill>
                <a:schemeClr val="bg2">
                  <a:lumMod val="10000"/>
                </a:schemeClr>
              </a:solidFill>
              <a:latin typeface="Times New Roman" panose="02020603050405020304" pitchFamily="18" charset="0"/>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7843"/>
          <a:stretch/>
        </p:blipFill>
        <p:spPr bwMode="auto">
          <a:xfrm>
            <a:off x="3995148" y="1424447"/>
            <a:ext cx="4988724" cy="4960650"/>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9013" y="5790601"/>
            <a:ext cx="609600" cy="5187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235058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4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97" t="12749" r="6893" b="14978"/>
          <a:stretch/>
        </p:blipFill>
        <p:spPr bwMode="auto">
          <a:xfrm>
            <a:off x="1145912" y="1117243"/>
            <a:ext cx="6456303" cy="5256590"/>
          </a:xfrm>
          <a:prstGeom prst="rect">
            <a:avLst/>
          </a:prstGeom>
          <a:noFill/>
          <a:effectLst/>
        </p:spPr>
      </p:pic>
      <p:sp>
        <p:nvSpPr>
          <p:cNvPr id="232452" name="Text Box 4"/>
          <p:cNvSpPr txBox="1">
            <a:spLocks noChangeArrowheads="1"/>
          </p:cNvSpPr>
          <p:nvPr/>
        </p:nvSpPr>
        <p:spPr bwMode="auto">
          <a:xfrm>
            <a:off x="1262382" y="5257800"/>
            <a:ext cx="1050288" cy="584775"/>
          </a:xfrm>
          <a:prstGeom prst="rect">
            <a:avLst/>
          </a:prstGeom>
          <a:noFill/>
          <a:ln w="9525">
            <a:noFill/>
            <a:miter lim="800000"/>
            <a:headEnd/>
            <a:tailEnd/>
          </a:ln>
          <a:effectLst>
            <a:outerShdw dist="35921" dir="2700000" algn="ctr" rotWithShape="0">
              <a:schemeClr val="tx1"/>
            </a:outerShdw>
          </a:effectLst>
        </p:spPr>
        <p:txBody>
          <a:bodyPr wrap="none">
            <a:spAutoFit/>
          </a:bodyPr>
          <a:lstStyle>
            <a:defPPr>
              <a:defRPr lang="en-US"/>
            </a:defPPr>
            <a:lvl1pPr algn="ctr" eaLnBrk="0" hangingPunct="0">
              <a:defRPr sz="3200">
                <a:solidFill>
                  <a:schemeClr val="bg2">
                    <a:lumMod val="25000"/>
                  </a:schemeClr>
                </a:solidFill>
                <a:latin typeface="Arial" panose="020B0604020202020204" pitchFamily="34" charset="0"/>
                <a:ea typeface="SimSun" pitchFamily="2" charset="-122"/>
                <a:cs typeface="Arial" panose="020B0604020202020204" pitchFamily="34" charset="0"/>
              </a:defRPr>
            </a:lvl1pPr>
          </a:lstStyle>
          <a:p>
            <a:r>
              <a:rPr lang="en-US" altLang="zh-CN" dirty="0">
                <a:solidFill>
                  <a:schemeClr val="bg2">
                    <a:lumMod val="50000"/>
                  </a:schemeClr>
                </a:solidFill>
              </a:rPr>
              <a:t>Data</a:t>
            </a:r>
          </a:p>
        </p:txBody>
      </p:sp>
      <p:sp>
        <p:nvSpPr>
          <p:cNvPr id="232453" name="Text Box 5"/>
          <p:cNvSpPr txBox="1">
            <a:spLocks noChangeArrowheads="1"/>
          </p:cNvSpPr>
          <p:nvPr/>
        </p:nvSpPr>
        <p:spPr bwMode="auto">
          <a:xfrm>
            <a:off x="5373307" y="1259064"/>
            <a:ext cx="2462533" cy="5847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smtClean="0">
                <a:solidFill>
                  <a:schemeClr val="bg2">
                    <a:lumMod val="50000"/>
                  </a:schemeClr>
                </a:solidFill>
                <a:latin typeface="Arial" panose="020B0604020202020204" pitchFamily="34" charset="0"/>
                <a:ea typeface="SimSun" pitchFamily="2" charset="-122"/>
                <a:cs typeface="Arial" panose="020B0604020202020204" pitchFamily="34" charset="0"/>
              </a:rPr>
              <a:t>Optimization</a:t>
            </a:r>
            <a:endParaRPr lang="en-US" altLang="zh-CN" sz="3200" dirty="0">
              <a:solidFill>
                <a:schemeClr val="bg2">
                  <a:lumMod val="50000"/>
                </a:schemeClr>
              </a:solidFill>
              <a:latin typeface="Arial" panose="020B0604020202020204" pitchFamily="34" charset="0"/>
              <a:ea typeface="SimSun" pitchFamily="2" charset="-122"/>
              <a:cs typeface="Arial" panose="020B0604020202020204" pitchFamily="34" charset="0"/>
            </a:endParaRPr>
          </a:p>
        </p:txBody>
      </p:sp>
      <p:sp>
        <p:nvSpPr>
          <p:cNvPr id="232454" name="Text Box 6"/>
          <p:cNvSpPr txBox="1">
            <a:spLocks noChangeArrowheads="1"/>
          </p:cNvSpPr>
          <p:nvPr/>
        </p:nvSpPr>
        <p:spPr bwMode="auto">
          <a:xfrm>
            <a:off x="3779721" y="2274388"/>
            <a:ext cx="1846979" cy="584775"/>
          </a:xfrm>
          <a:prstGeom prst="rect">
            <a:avLst/>
          </a:prstGeom>
          <a:noFill/>
          <a:ln w="9525">
            <a:noFill/>
            <a:miter lim="800000"/>
            <a:headEnd/>
            <a:tailEnd/>
          </a:ln>
          <a:effectLst>
            <a:outerShdw dist="35921" dir="2700000" algn="ctr" rotWithShape="0">
              <a:schemeClr val="tx1"/>
            </a:outerShdw>
          </a:effectLst>
        </p:spPr>
        <p:txBody>
          <a:bodyPr wrap="none">
            <a:spAutoFit/>
          </a:bodyPr>
          <a:lstStyle>
            <a:defPPr>
              <a:defRPr lang="en-US"/>
            </a:defPPr>
            <a:lvl1pPr algn="ctr" eaLnBrk="0" hangingPunct="0">
              <a:defRPr sz="3200">
                <a:solidFill>
                  <a:schemeClr val="bg2">
                    <a:lumMod val="25000"/>
                  </a:schemeClr>
                </a:solidFill>
                <a:latin typeface="Arial" panose="020B0604020202020204" pitchFamily="34" charset="0"/>
                <a:ea typeface="SimSun" pitchFamily="2" charset="-122"/>
                <a:cs typeface="Arial" panose="020B0604020202020204" pitchFamily="34" charset="0"/>
              </a:defRPr>
            </a:lvl1pPr>
          </a:lstStyle>
          <a:p>
            <a:r>
              <a:rPr lang="en-US" altLang="zh-CN" dirty="0">
                <a:solidFill>
                  <a:schemeClr val="bg2">
                    <a:lumMod val="50000"/>
                  </a:schemeClr>
                </a:solidFill>
              </a:rPr>
              <a:t>Modeling</a:t>
            </a:r>
          </a:p>
        </p:txBody>
      </p:sp>
      <p:sp>
        <p:nvSpPr>
          <p:cNvPr id="232455" name="Text Box 7"/>
          <p:cNvSpPr txBox="1">
            <a:spLocks noChangeArrowheads="1"/>
          </p:cNvSpPr>
          <p:nvPr/>
        </p:nvSpPr>
        <p:spPr bwMode="auto">
          <a:xfrm>
            <a:off x="2854618" y="3962401"/>
            <a:ext cx="1712327" cy="584775"/>
          </a:xfrm>
          <a:prstGeom prst="rect">
            <a:avLst/>
          </a:prstGeom>
          <a:noFill/>
          <a:ln w="9525">
            <a:noFill/>
            <a:miter lim="800000"/>
            <a:headEnd/>
            <a:tailEnd/>
          </a:ln>
          <a:effectLst>
            <a:outerShdw dist="35921" dir="2700000" algn="ctr" rotWithShape="0">
              <a:schemeClr val="tx1"/>
            </a:outerShdw>
          </a:effectLst>
        </p:spPr>
        <p:txBody>
          <a:bodyPr wrap="none">
            <a:spAutoFit/>
          </a:bodyPr>
          <a:lstStyle>
            <a:defPPr>
              <a:defRPr lang="en-US"/>
            </a:defPPr>
            <a:lvl1pPr algn="ctr" eaLnBrk="0" hangingPunct="0">
              <a:defRPr sz="3200">
                <a:solidFill>
                  <a:schemeClr val="bg2">
                    <a:lumMod val="25000"/>
                  </a:schemeClr>
                </a:solidFill>
                <a:latin typeface="Arial" panose="020B0604020202020204" pitchFamily="34" charset="0"/>
                <a:ea typeface="SimSun" pitchFamily="2" charset="-122"/>
                <a:cs typeface="Arial" panose="020B0604020202020204" pitchFamily="34" charset="0"/>
              </a:defRPr>
            </a:lvl1pPr>
          </a:lstStyle>
          <a:p>
            <a:r>
              <a:rPr lang="en-US" altLang="zh-CN" dirty="0">
                <a:solidFill>
                  <a:schemeClr val="bg2">
                    <a:lumMod val="50000"/>
                  </a:schemeClr>
                </a:solidFill>
              </a:rPr>
              <a:t>Analysis</a:t>
            </a:r>
          </a:p>
        </p:txBody>
      </p:sp>
      <p:sp>
        <p:nvSpPr>
          <p:cNvPr id="232456" name="Text Box 8"/>
          <p:cNvSpPr txBox="1">
            <a:spLocks noChangeArrowheads="1"/>
          </p:cNvSpPr>
          <p:nvPr/>
        </p:nvSpPr>
        <p:spPr bwMode="auto">
          <a:xfrm>
            <a:off x="2945055" y="5941761"/>
            <a:ext cx="3516313" cy="36933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r>
              <a:rPr lang="en-US" altLang="zh-CN" dirty="0" smtClean="0">
                <a:solidFill>
                  <a:schemeClr val="bg2">
                    <a:lumMod val="25000"/>
                  </a:schemeClr>
                </a:solidFill>
                <a:latin typeface="Arial" panose="020B0604020202020204" pitchFamily="34" charset="0"/>
                <a:ea typeface="SimSun" pitchFamily="2" charset="-122"/>
                <a:cs typeface="Arial" panose="020B0604020202020204" pitchFamily="34" charset="0"/>
              </a:rPr>
              <a:t>Resource Investment</a:t>
            </a:r>
            <a:endParaRPr lang="en-US" altLang="zh-CN" dirty="0">
              <a:solidFill>
                <a:schemeClr val="bg2">
                  <a:lumMod val="25000"/>
                </a:schemeClr>
              </a:solidFill>
              <a:latin typeface="Arial" panose="020B0604020202020204" pitchFamily="34" charset="0"/>
              <a:ea typeface="SimSun" pitchFamily="2" charset="-122"/>
              <a:cs typeface="Arial" panose="020B0604020202020204" pitchFamily="34" charset="0"/>
            </a:endParaRPr>
          </a:p>
        </p:txBody>
      </p:sp>
      <p:sp>
        <p:nvSpPr>
          <p:cNvPr id="232457" name="Line 9"/>
          <p:cNvSpPr>
            <a:spLocks noChangeShapeType="1"/>
          </p:cNvSpPr>
          <p:nvPr/>
        </p:nvSpPr>
        <p:spPr bwMode="auto">
          <a:xfrm flipV="1">
            <a:off x="5834271" y="6208388"/>
            <a:ext cx="1651000" cy="1587"/>
          </a:xfrm>
          <a:prstGeom prst="line">
            <a:avLst/>
          </a:prstGeom>
          <a:noFill/>
          <a:ln w="76200">
            <a:solidFill>
              <a:schemeClr val="bg2">
                <a:lumMod val="25000"/>
              </a:schemeClr>
            </a:solidFill>
            <a:round/>
            <a:headEnd/>
            <a:tailEnd type="triangle" w="med" len="med"/>
          </a:ln>
          <a:effectLst/>
        </p:spPr>
        <p:txBody>
          <a:bodyPr/>
          <a:lstStyle/>
          <a:p>
            <a:endParaRPr lang="en-US"/>
          </a:p>
        </p:txBody>
      </p:sp>
      <p:sp>
        <p:nvSpPr>
          <p:cNvPr id="232460" name="Line 12"/>
          <p:cNvSpPr>
            <a:spLocks noChangeShapeType="1"/>
          </p:cNvSpPr>
          <p:nvPr/>
        </p:nvSpPr>
        <p:spPr bwMode="auto">
          <a:xfrm rot="5400000" flipH="1">
            <a:off x="380240" y="1682413"/>
            <a:ext cx="609600" cy="1588"/>
          </a:xfrm>
          <a:prstGeom prst="line">
            <a:avLst/>
          </a:prstGeom>
          <a:noFill/>
          <a:ln w="76200">
            <a:solidFill>
              <a:schemeClr val="bg2">
                <a:lumMod val="25000"/>
              </a:schemeClr>
            </a:solidFill>
            <a:round/>
            <a:headEnd/>
            <a:tailEnd type="triangle" w="med" len="med"/>
          </a:ln>
          <a:effectLst/>
        </p:spPr>
        <p:txBody>
          <a:bodyPr/>
          <a:lstStyle/>
          <a:p>
            <a:endParaRPr lang="en-US"/>
          </a:p>
        </p:txBody>
      </p:sp>
      <p:sp>
        <p:nvSpPr>
          <p:cNvPr id="232461" name="Line 13"/>
          <p:cNvSpPr>
            <a:spLocks noChangeShapeType="1"/>
          </p:cNvSpPr>
          <p:nvPr/>
        </p:nvSpPr>
        <p:spPr bwMode="auto">
          <a:xfrm flipH="1">
            <a:off x="679484" y="4864098"/>
            <a:ext cx="12700" cy="1295400"/>
          </a:xfrm>
          <a:prstGeom prst="line">
            <a:avLst/>
          </a:prstGeom>
          <a:noFill/>
          <a:ln w="76200">
            <a:solidFill>
              <a:schemeClr val="bg2">
                <a:lumMod val="25000"/>
              </a:schemeClr>
            </a:solidFill>
            <a:round/>
            <a:headEnd/>
            <a:tailEnd/>
          </a:ln>
          <a:effectLst/>
        </p:spPr>
        <p:txBody>
          <a:bodyPr/>
          <a:lstStyle/>
          <a:p>
            <a:endParaRPr lang="en-US"/>
          </a:p>
        </p:txBody>
      </p:sp>
      <p:sp>
        <p:nvSpPr>
          <p:cNvPr id="14" name="TextBox 13"/>
          <p:cNvSpPr txBox="1"/>
          <p:nvPr/>
        </p:nvSpPr>
        <p:spPr>
          <a:xfrm>
            <a:off x="6096000" y="2270999"/>
            <a:ext cx="2344949" cy="461665"/>
          </a:xfrm>
          <a:prstGeom prst="rect">
            <a:avLst/>
          </a:prstGeom>
          <a:noFill/>
        </p:spPr>
        <p:txBody>
          <a:bodyPr wrap="square" rtlCol="0">
            <a:spAutoFit/>
          </a:bodyPr>
          <a:lstStyle/>
          <a:p>
            <a:r>
              <a:rPr lang="en-US" sz="2400" b="1" dirty="0" smtClean="0">
                <a:solidFill>
                  <a:schemeClr val="bg2">
                    <a:lumMod val="25000"/>
                  </a:schemeClr>
                </a:solidFill>
                <a:latin typeface="Times New Roman" panose="02020603050405020304" pitchFamily="18" charset="0"/>
                <a:cs typeface="Times New Roman" panose="02020603050405020304" pitchFamily="18" charset="0"/>
              </a:rPr>
              <a:t>BCG Planner©</a:t>
            </a:r>
            <a:endParaRPr lang="en-US" sz="24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42774" y="4085511"/>
            <a:ext cx="2506451" cy="461665"/>
          </a:xfrm>
          <a:prstGeom prst="rect">
            <a:avLst/>
          </a:prstGeom>
          <a:noFill/>
        </p:spPr>
        <p:txBody>
          <a:bodyPr wrap="square" rtlCol="0">
            <a:spAutoFit/>
          </a:bodyPr>
          <a:lstStyle/>
          <a:p>
            <a:r>
              <a:rPr lang="en-US" sz="2400" b="1" dirty="0">
                <a:solidFill>
                  <a:schemeClr val="bg2">
                    <a:lumMod val="25000"/>
                  </a:schemeClr>
                </a:solidFill>
                <a:latin typeface="Times New Roman" panose="02020603050405020304" pitchFamily="18" charset="0"/>
                <a:cs typeface="Times New Roman" panose="02020603050405020304" pitchFamily="18" charset="0"/>
              </a:rPr>
              <a:t>BCG Analyzer©</a:t>
            </a:r>
          </a:p>
        </p:txBody>
      </p:sp>
      <p:sp>
        <p:nvSpPr>
          <p:cNvPr id="16" name="TextBox 15"/>
          <p:cNvSpPr txBox="1"/>
          <p:nvPr/>
        </p:nvSpPr>
        <p:spPr>
          <a:xfrm>
            <a:off x="2650860" y="1117243"/>
            <a:ext cx="2688512" cy="461665"/>
          </a:xfrm>
          <a:prstGeom prst="rect">
            <a:avLst/>
          </a:prstGeom>
          <a:noFill/>
        </p:spPr>
        <p:txBody>
          <a:bodyPr wrap="square" rtlCol="0">
            <a:spAutoFit/>
          </a:bodyPr>
          <a:lstStyle/>
          <a:p>
            <a:r>
              <a:rPr lang="en-US" sz="2400" b="1" dirty="0" smtClean="0">
                <a:solidFill>
                  <a:schemeClr val="bg2">
                    <a:lumMod val="25000"/>
                  </a:schemeClr>
                </a:solidFill>
                <a:latin typeface="Times New Roman" panose="02020603050405020304" pitchFamily="18" charset="0"/>
                <a:cs typeface="Times New Roman" panose="02020603050405020304" pitchFamily="18" charset="0"/>
              </a:rPr>
              <a:t>BCG Optimizer©</a:t>
            </a:r>
            <a:endParaRPr lang="en-US" sz="24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rot="16200000">
            <a:off x="-913201" y="3117958"/>
            <a:ext cx="3009901"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Business Intelligence</a:t>
            </a:r>
            <a:endParaRPr lang="en-US" sz="2400" b="1" dirty="0">
              <a:latin typeface="Times New Roman" panose="02020603050405020304" pitchFamily="18" charset="0"/>
              <a:cs typeface="Times New Roman" panose="02020603050405020304" pitchFamily="18" charset="0"/>
            </a:endParaRPr>
          </a:p>
        </p:txBody>
      </p:sp>
      <p:sp>
        <p:nvSpPr>
          <p:cNvPr id="3" name="Título 2"/>
          <p:cNvSpPr>
            <a:spLocks noGrp="1"/>
          </p:cNvSpPr>
          <p:nvPr>
            <p:ph type="title"/>
          </p:nvPr>
        </p:nvSpPr>
        <p:spPr/>
        <p:txBody>
          <a:bodyPr/>
          <a:lstStyle/>
          <a:p>
            <a:r>
              <a:rPr lang="es-BO" dirty="0" smtClean="0"/>
              <a:t>BCG </a:t>
            </a:r>
            <a:r>
              <a:rPr lang="es-BO" dirty="0" err="1" smtClean="0"/>
              <a:t>Solutions</a:t>
            </a:r>
            <a:endParaRPr lang="es-BO" dirty="0"/>
          </a:p>
        </p:txBody>
      </p:sp>
      <p:sp>
        <p:nvSpPr>
          <p:cNvPr id="18" name="Line 10"/>
          <p:cNvSpPr>
            <a:spLocks noChangeShapeType="1"/>
          </p:cNvSpPr>
          <p:nvPr/>
        </p:nvSpPr>
        <p:spPr bwMode="auto">
          <a:xfrm flipH="1" flipV="1">
            <a:off x="1371600" y="6209975"/>
            <a:ext cx="2209800" cy="1588"/>
          </a:xfrm>
          <a:prstGeom prst="line">
            <a:avLst/>
          </a:prstGeom>
          <a:noFill/>
          <a:ln w="76200">
            <a:solidFill>
              <a:schemeClr val="bg2">
                <a:lumMod val="25000"/>
              </a:schemeClr>
            </a:solidFill>
            <a:round/>
            <a:headEnd/>
            <a:tailEnd/>
          </a:ln>
          <a:effectLst/>
        </p:spPr>
        <p:txBody>
          <a:bodyPr/>
          <a:lstStyle/>
          <a:p>
            <a:endParaRPr lang="en-US"/>
          </a:p>
        </p:txBody>
      </p:sp>
    </p:spTree>
    <p:extLst>
      <p:ext uri="{BB962C8B-B14F-4D97-AF65-F5344CB8AC3E}">
        <p14:creationId xmlns:p14="http://schemas.microsoft.com/office/powerpoint/2010/main" val="1363156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wipe(down)">
                                      <p:cBhvr>
                                        <p:cTn id="7" dur="500"/>
                                        <p:tgtEl>
                                          <p:spTgt spid="2324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2452"/>
                                        </p:tgtEl>
                                        <p:attrNameLst>
                                          <p:attrName>style.visibility</p:attrName>
                                        </p:attrNameLst>
                                      </p:cBhvr>
                                      <p:to>
                                        <p:strVal val="visible"/>
                                      </p:to>
                                    </p:set>
                                    <p:anim calcmode="lin" valueType="num">
                                      <p:cBhvr additive="base">
                                        <p:cTn id="12" dur="500" fill="hold"/>
                                        <p:tgtEl>
                                          <p:spTgt spid="232452"/>
                                        </p:tgtEl>
                                        <p:attrNameLst>
                                          <p:attrName>ppt_x</p:attrName>
                                        </p:attrNameLst>
                                      </p:cBhvr>
                                      <p:tavLst>
                                        <p:tav tm="0">
                                          <p:val>
                                            <p:strVal val="#ppt_x"/>
                                          </p:val>
                                        </p:tav>
                                        <p:tav tm="100000">
                                          <p:val>
                                            <p:strVal val="#ppt_x"/>
                                          </p:val>
                                        </p:tav>
                                      </p:tavLst>
                                    </p:anim>
                                    <p:anim calcmode="lin" valueType="num">
                                      <p:cBhvr additive="base">
                                        <p:cTn id="13" dur="500" fill="hold"/>
                                        <p:tgtEl>
                                          <p:spTgt spid="23245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2455"/>
                                        </p:tgtEl>
                                        <p:attrNameLst>
                                          <p:attrName>style.visibility</p:attrName>
                                        </p:attrNameLst>
                                      </p:cBhvr>
                                      <p:to>
                                        <p:strVal val="visible"/>
                                      </p:to>
                                    </p:set>
                                    <p:anim calcmode="lin" valueType="num">
                                      <p:cBhvr additive="base">
                                        <p:cTn id="18" dur="500" fill="hold"/>
                                        <p:tgtEl>
                                          <p:spTgt spid="232455"/>
                                        </p:tgtEl>
                                        <p:attrNameLst>
                                          <p:attrName>ppt_x</p:attrName>
                                        </p:attrNameLst>
                                      </p:cBhvr>
                                      <p:tavLst>
                                        <p:tav tm="0">
                                          <p:val>
                                            <p:strVal val="#ppt_x"/>
                                          </p:val>
                                        </p:tav>
                                        <p:tav tm="100000">
                                          <p:val>
                                            <p:strVal val="#ppt_x"/>
                                          </p:val>
                                        </p:tav>
                                      </p:tavLst>
                                    </p:anim>
                                    <p:anim calcmode="lin" valueType="num">
                                      <p:cBhvr additive="base">
                                        <p:cTn id="19" dur="500" fill="hold"/>
                                        <p:tgtEl>
                                          <p:spTgt spid="23245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2454"/>
                                        </p:tgtEl>
                                        <p:attrNameLst>
                                          <p:attrName>style.visibility</p:attrName>
                                        </p:attrNameLst>
                                      </p:cBhvr>
                                      <p:to>
                                        <p:strVal val="visible"/>
                                      </p:to>
                                    </p:set>
                                    <p:anim calcmode="lin" valueType="num">
                                      <p:cBhvr additive="base">
                                        <p:cTn id="24" dur="500" fill="hold"/>
                                        <p:tgtEl>
                                          <p:spTgt spid="232454"/>
                                        </p:tgtEl>
                                        <p:attrNameLst>
                                          <p:attrName>ppt_x</p:attrName>
                                        </p:attrNameLst>
                                      </p:cBhvr>
                                      <p:tavLst>
                                        <p:tav tm="0">
                                          <p:val>
                                            <p:strVal val="#ppt_x"/>
                                          </p:val>
                                        </p:tav>
                                        <p:tav tm="100000">
                                          <p:val>
                                            <p:strVal val="#ppt_x"/>
                                          </p:val>
                                        </p:tav>
                                      </p:tavLst>
                                    </p:anim>
                                    <p:anim calcmode="lin" valueType="num">
                                      <p:cBhvr additive="base">
                                        <p:cTn id="25" dur="500" fill="hold"/>
                                        <p:tgtEl>
                                          <p:spTgt spid="23245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32453"/>
                                        </p:tgtEl>
                                        <p:attrNameLst>
                                          <p:attrName>style.visibility</p:attrName>
                                        </p:attrNameLst>
                                      </p:cBhvr>
                                      <p:to>
                                        <p:strVal val="visible"/>
                                      </p:to>
                                    </p:set>
                                    <p:anim calcmode="lin" valueType="num">
                                      <p:cBhvr additive="base">
                                        <p:cTn id="30" dur="500" fill="hold"/>
                                        <p:tgtEl>
                                          <p:spTgt spid="232453"/>
                                        </p:tgtEl>
                                        <p:attrNameLst>
                                          <p:attrName>ppt_x</p:attrName>
                                        </p:attrNameLst>
                                      </p:cBhvr>
                                      <p:tavLst>
                                        <p:tav tm="0">
                                          <p:val>
                                            <p:strVal val="#ppt_x"/>
                                          </p:val>
                                        </p:tav>
                                        <p:tav tm="100000">
                                          <p:val>
                                            <p:strVal val="#ppt_x"/>
                                          </p:val>
                                        </p:tav>
                                      </p:tavLst>
                                    </p:anim>
                                    <p:anim calcmode="lin" valueType="num">
                                      <p:cBhvr additive="base">
                                        <p:cTn id="31" dur="500" fill="hold"/>
                                        <p:tgtEl>
                                          <p:spTgt spid="23245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linds(horizont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autoUpdateAnimBg="0"/>
      <p:bldP spid="232453" grpId="0"/>
      <p:bldP spid="232454" grpId="0"/>
      <p:bldP spid="232455"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591300" cy="715963"/>
          </a:xfrm>
        </p:spPr>
        <p:txBody>
          <a:bodyPr>
            <a:noAutofit/>
          </a:bodyPr>
          <a:lstStyle/>
          <a:p>
            <a:r>
              <a:rPr lang="en-US" b="1" dirty="0" smtClean="0"/>
              <a:t>BCG Planner</a:t>
            </a:r>
            <a:endParaRPr lang="en-US" b="1" dirty="0"/>
          </a:p>
        </p:txBody>
      </p:sp>
      <p:grpSp>
        <p:nvGrpSpPr>
          <p:cNvPr id="4" name="Group 17"/>
          <p:cNvGrpSpPr/>
          <p:nvPr/>
        </p:nvGrpSpPr>
        <p:grpSpPr>
          <a:xfrm>
            <a:off x="1371600" y="4385101"/>
            <a:ext cx="6248400" cy="2168099"/>
            <a:chOff x="1309967" y="3810000"/>
            <a:chExt cx="7259170" cy="3242940"/>
          </a:xfrm>
        </p:grpSpPr>
        <p:sp>
          <p:nvSpPr>
            <p:cNvPr id="5" name="TextBox 4"/>
            <p:cNvSpPr txBox="1"/>
            <p:nvPr/>
          </p:nvSpPr>
          <p:spPr>
            <a:xfrm>
              <a:off x="1309967" y="3810000"/>
              <a:ext cx="7259170" cy="966751"/>
            </a:xfrm>
            <a:prstGeom prst="rect">
              <a:avLst/>
            </a:prstGeom>
            <a:noFill/>
          </p:spPr>
          <p:txBody>
            <a:bodyPr wrap="square" rtlCol="0">
              <a:spAutoFit/>
            </a:bodyPr>
            <a:lstStyle/>
            <a:p>
              <a:pPr algn="ctr"/>
              <a:r>
                <a:rPr lang="en-US" b="1" dirty="0" smtClean="0">
                  <a:solidFill>
                    <a:srgbClr val="00002E"/>
                  </a:solidFill>
                  <a:latin typeface="Times New Roman" panose="02020603050405020304" pitchFamily="18" charset="0"/>
                  <a:cs typeface="Times New Roman" panose="02020603050405020304" pitchFamily="18" charset="0"/>
                </a:rPr>
                <a:t>Dynamic system to facilitate the decision making process  in the Retail Business</a:t>
              </a:r>
              <a:endParaRPr lang="en-US" dirty="0">
                <a:solidFill>
                  <a:srgbClr val="00002E"/>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2215403" y="4692564"/>
              <a:ext cx="1307727" cy="1738893"/>
              <a:chOff x="2215403" y="4692564"/>
              <a:chExt cx="1307727" cy="1738893"/>
            </a:xfrm>
          </p:grpSpPr>
          <p:sp>
            <p:nvSpPr>
              <p:cNvPr id="7" name="AutoShape 14"/>
              <p:cNvSpPr>
                <a:spLocks noChangeArrowheads="1"/>
              </p:cNvSpPr>
              <p:nvPr/>
            </p:nvSpPr>
            <p:spPr bwMode="auto">
              <a:xfrm rot="6829944">
                <a:off x="2659594" y="4937833"/>
                <a:ext cx="976312" cy="48577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rgbClr val="000000"/>
                </a:solidFill>
                <a:miter lim="800000"/>
                <a:headEnd/>
                <a:tailEnd/>
              </a:ln>
              <a:effectLst>
                <a:outerShdw dist="35921" dir="2700000" algn="ctr" rotWithShape="0">
                  <a:schemeClr val="tx1"/>
                </a:outerShdw>
              </a:effectLst>
            </p:spPr>
            <p:txBody>
              <a:bodyPr wrap="none" anchor="ctr"/>
              <a:lstStyle/>
              <a:p>
                <a:pPr algn="ctr" eaLnBrk="0" hangingPunct="0">
                  <a:spcBef>
                    <a:spcPct val="110000"/>
                  </a:spcBef>
                  <a:buClr>
                    <a:srgbClr val="FF3300"/>
                  </a:buClr>
                  <a:buSzPct val="125000"/>
                  <a:defRPr/>
                </a:pPr>
                <a:endParaRPr lang="en-US">
                  <a:cs typeface="+mn-cs"/>
                </a:endParaRPr>
              </a:p>
            </p:txBody>
          </p:sp>
          <p:sp>
            <p:nvSpPr>
              <p:cNvPr id="8" name="TextBox 7"/>
              <p:cNvSpPr txBox="1"/>
              <p:nvPr/>
            </p:nvSpPr>
            <p:spPr>
              <a:xfrm>
                <a:off x="2215403" y="5648849"/>
                <a:ext cx="1307727" cy="782608"/>
              </a:xfrm>
              <a:prstGeom prst="rect">
                <a:avLst/>
              </a:prstGeom>
              <a:noFill/>
            </p:spPr>
            <p:txBody>
              <a:bodyPr wrap="square" rtlCol="0">
                <a:spAutoFit/>
              </a:bodyPr>
              <a:lstStyle/>
              <a:p>
                <a:pPr algn="ctr" eaLnBrk="0" hangingPunct="0">
                  <a:defRPr/>
                </a:pPr>
                <a:r>
                  <a:rPr lang="en-US" sz="1400" b="1" dirty="0" smtClean="0">
                    <a:solidFill>
                      <a:schemeClr val="bg2">
                        <a:lumMod val="10000"/>
                      </a:schemeClr>
                    </a:solidFill>
                    <a:latin typeface="Arial" pitchFamily="34" charset="0"/>
                    <a:cs typeface="Arial" pitchFamily="34" charset="0"/>
                  </a:rPr>
                  <a:t>Market Analysis</a:t>
                </a:r>
              </a:p>
            </p:txBody>
          </p:sp>
        </p:grpSp>
        <p:grpSp>
          <p:nvGrpSpPr>
            <p:cNvPr id="9" name="Group 8"/>
            <p:cNvGrpSpPr/>
            <p:nvPr/>
          </p:nvGrpSpPr>
          <p:grpSpPr>
            <a:xfrm>
              <a:off x="3257550" y="4953793"/>
              <a:ext cx="1828800" cy="2099147"/>
              <a:chOff x="3257550" y="4953793"/>
              <a:chExt cx="1828800" cy="2099147"/>
            </a:xfrm>
          </p:grpSpPr>
          <p:sp>
            <p:nvSpPr>
              <p:cNvPr id="10" name="AutoShape 22"/>
              <p:cNvSpPr>
                <a:spLocks noChangeArrowheads="1"/>
              </p:cNvSpPr>
              <p:nvPr/>
            </p:nvSpPr>
            <p:spPr bwMode="auto">
              <a:xfrm rot="5759620">
                <a:off x="3816139" y="5199063"/>
                <a:ext cx="976313" cy="48577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rgbClr val="000000"/>
                </a:solidFill>
                <a:miter lim="800000"/>
                <a:headEnd/>
                <a:tailEnd/>
              </a:ln>
              <a:effectLst>
                <a:outerShdw dist="35921" dir="2700000" algn="ctr" rotWithShape="0">
                  <a:schemeClr val="tx1"/>
                </a:outerShdw>
              </a:effectLst>
            </p:spPr>
            <p:txBody>
              <a:bodyPr wrap="none" anchor="ctr"/>
              <a:lstStyle/>
              <a:p>
                <a:pPr algn="ctr" eaLnBrk="0" hangingPunct="0">
                  <a:spcBef>
                    <a:spcPct val="110000"/>
                  </a:spcBef>
                  <a:buClr>
                    <a:srgbClr val="FF3300"/>
                  </a:buClr>
                  <a:buSzPct val="125000"/>
                  <a:defRPr/>
                </a:pPr>
                <a:endParaRPr lang="en-US">
                  <a:cs typeface="+mn-cs"/>
                </a:endParaRPr>
              </a:p>
            </p:txBody>
          </p:sp>
          <p:sp>
            <p:nvSpPr>
              <p:cNvPr id="11" name="TextBox 10"/>
              <p:cNvSpPr txBox="1"/>
              <p:nvPr/>
            </p:nvSpPr>
            <p:spPr>
              <a:xfrm>
                <a:off x="3257550" y="5948081"/>
                <a:ext cx="1828800" cy="1104859"/>
              </a:xfrm>
              <a:prstGeom prst="rect">
                <a:avLst/>
              </a:prstGeom>
              <a:noFill/>
            </p:spPr>
            <p:txBody>
              <a:bodyPr wrap="square" rtlCol="0">
                <a:spAutoFit/>
              </a:bodyPr>
              <a:lstStyle/>
              <a:p>
                <a:pPr algn="ctr" eaLnBrk="0" hangingPunct="0">
                  <a:defRPr/>
                </a:pPr>
                <a:r>
                  <a:rPr lang="en-US" sz="1400" b="1" dirty="0" smtClean="0">
                    <a:solidFill>
                      <a:schemeClr val="bg2">
                        <a:lumMod val="10000"/>
                      </a:schemeClr>
                    </a:solidFill>
                    <a:latin typeface="Arial" pitchFamily="34" charset="0"/>
                    <a:cs typeface="Arial" pitchFamily="34" charset="0"/>
                  </a:rPr>
                  <a:t>Competitors Benchmarking</a:t>
                </a:r>
              </a:p>
              <a:p>
                <a:endParaRPr lang="en-US" sz="1400" b="1" dirty="0">
                  <a:solidFill>
                    <a:schemeClr val="bg2">
                      <a:lumMod val="10000"/>
                    </a:schemeClr>
                  </a:solidFill>
                  <a:latin typeface="Arial" pitchFamily="34" charset="0"/>
                  <a:cs typeface="Arial" pitchFamily="34" charset="0"/>
                </a:endParaRPr>
              </a:p>
            </p:txBody>
          </p:sp>
        </p:grpSp>
        <p:grpSp>
          <p:nvGrpSpPr>
            <p:cNvPr id="12" name="Group 11"/>
            <p:cNvGrpSpPr/>
            <p:nvPr/>
          </p:nvGrpSpPr>
          <p:grpSpPr>
            <a:xfrm>
              <a:off x="5117727" y="4963317"/>
              <a:ext cx="1326776" cy="1794838"/>
              <a:chOff x="5117727" y="4963317"/>
              <a:chExt cx="1326776" cy="1794838"/>
            </a:xfrm>
          </p:grpSpPr>
          <p:sp>
            <p:nvSpPr>
              <p:cNvPr id="13" name="AutoShape 15"/>
              <p:cNvSpPr>
                <a:spLocks noChangeArrowheads="1"/>
              </p:cNvSpPr>
              <p:nvPr/>
            </p:nvSpPr>
            <p:spPr bwMode="auto">
              <a:xfrm rot="5048858">
                <a:off x="5144904" y="5208586"/>
                <a:ext cx="976313" cy="48577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rgbClr val="000000"/>
                </a:solidFill>
                <a:miter lim="800000"/>
                <a:headEnd/>
                <a:tailEnd/>
              </a:ln>
              <a:effectLst>
                <a:outerShdw dist="35921" dir="2700000" algn="ctr" rotWithShape="0">
                  <a:schemeClr val="tx1"/>
                </a:outerShdw>
              </a:effectLst>
            </p:spPr>
            <p:txBody>
              <a:bodyPr wrap="none" anchor="ctr"/>
              <a:lstStyle/>
              <a:p>
                <a:pPr algn="ctr" eaLnBrk="0" hangingPunct="0">
                  <a:spcBef>
                    <a:spcPct val="110000"/>
                  </a:spcBef>
                  <a:buClr>
                    <a:srgbClr val="FF3300"/>
                  </a:buClr>
                  <a:buSzPct val="125000"/>
                  <a:defRPr/>
                </a:pPr>
                <a:endParaRPr lang="en-US">
                  <a:cs typeface="+mn-cs"/>
                </a:endParaRPr>
              </a:p>
            </p:txBody>
          </p:sp>
          <p:sp>
            <p:nvSpPr>
              <p:cNvPr id="14" name="TextBox 13"/>
              <p:cNvSpPr txBox="1"/>
              <p:nvPr/>
            </p:nvSpPr>
            <p:spPr>
              <a:xfrm>
                <a:off x="5117727" y="5975547"/>
                <a:ext cx="1326776" cy="782608"/>
              </a:xfrm>
              <a:prstGeom prst="rect">
                <a:avLst/>
              </a:prstGeom>
              <a:noFill/>
            </p:spPr>
            <p:txBody>
              <a:bodyPr wrap="square" rtlCol="0">
                <a:spAutoFit/>
              </a:bodyPr>
              <a:lstStyle/>
              <a:p>
                <a:pPr algn="ctr" eaLnBrk="0" hangingPunct="0">
                  <a:defRPr/>
                </a:pPr>
                <a:r>
                  <a:rPr lang="en-US" sz="1400" b="1" dirty="0" smtClean="0">
                    <a:solidFill>
                      <a:schemeClr val="bg2">
                        <a:lumMod val="10000"/>
                      </a:schemeClr>
                    </a:solidFill>
                    <a:latin typeface="Arial" pitchFamily="34" charset="0"/>
                    <a:cs typeface="Arial" pitchFamily="34" charset="0"/>
                  </a:rPr>
                  <a:t>Client Position</a:t>
                </a:r>
                <a:endParaRPr lang="en-US" sz="1400" b="1" dirty="0">
                  <a:solidFill>
                    <a:schemeClr val="bg2">
                      <a:lumMod val="10000"/>
                    </a:schemeClr>
                  </a:solidFill>
                  <a:latin typeface="Arial" pitchFamily="34" charset="0"/>
                  <a:cs typeface="Arial" pitchFamily="34" charset="0"/>
                </a:endParaRPr>
              </a:p>
            </p:txBody>
          </p:sp>
        </p:grpSp>
        <p:grpSp>
          <p:nvGrpSpPr>
            <p:cNvPr id="15" name="Group 14"/>
            <p:cNvGrpSpPr/>
            <p:nvPr/>
          </p:nvGrpSpPr>
          <p:grpSpPr>
            <a:xfrm>
              <a:off x="6445921" y="4692564"/>
              <a:ext cx="1769111" cy="1728841"/>
              <a:chOff x="6445921" y="4692564"/>
              <a:chExt cx="1769111" cy="1728841"/>
            </a:xfrm>
          </p:grpSpPr>
          <p:sp>
            <p:nvSpPr>
              <p:cNvPr id="16" name="AutoShape 19"/>
              <p:cNvSpPr>
                <a:spLocks noChangeArrowheads="1"/>
              </p:cNvSpPr>
              <p:nvPr/>
            </p:nvSpPr>
            <p:spPr bwMode="auto">
              <a:xfrm rot="14770056" flipH="1">
                <a:off x="6200653" y="4937832"/>
                <a:ext cx="976312"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rgbClr val="000000"/>
                </a:solidFill>
                <a:miter lim="800000"/>
                <a:headEnd/>
                <a:tailEnd/>
              </a:ln>
              <a:effectLst>
                <a:outerShdw dist="35921" dir="2700000" algn="ctr" rotWithShape="0">
                  <a:schemeClr val="tx1"/>
                </a:outerShdw>
              </a:effectLst>
            </p:spPr>
            <p:txBody>
              <a:bodyPr wrap="none" anchor="ctr"/>
              <a:lstStyle/>
              <a:p>
                <a:pPr algn="ctr" eaLnBrk="0" hangingPunct="0">
                  <a:spcBef>
                    <a:spcPct val="110000"/>
                  </a:spcBef>
                  <a:buClr>
                    <a:srgbClr val="FF3300"/>
                  </a:buClr>
                  <a:buSzPct val="125000"/>
                  <a:defRPr/>
                </a:pPr>
                <a:endParaRPr lang="en-US">
                  <a:cs typeface="+mn-cs"/>
                </a:endParaRPr>
              </a:p>
            </p:txBody>
          </p:sp>
          <p:sp>
            <p:nvSpPr>
              <p:cNvPr id="17" name="TextBox 16"/>
              <p:cNvSpPr txBox="1"/>
              <p:nvPr/>
            </p:nvSpPr>
            <p:spPr>
              <a:xfrm>
                <a:off x="6614831" y="5638797"/>
                <a:ext cx="1600201" cy="782608"/>
              </a:xfrm>
              <a:prstGeom prst="rect">
                <a:avLst/>
              </a:prstGeom>
              <a:noFill/>
            </p:spPr>
            <p:txBody>
              <a:bodyPr wrap="square" rtlCol="0">
                <a:spAutoFit/>
              </a:bodyPr>
              <a:lstStyle/>
              <a:p>
                <a:pPr algn="ctr" eaLnBrk="0" hangingPunct="0">
                  <a:defRPr/>
                </a:pPr>
                <a:r>
                  <a:rPr lang="en-US" sz="1400" b="1" dirty="0" smtClean="0">
                    <a:solidFill>
                      <a:schemeClr val="bg2">
                        <a:lumMod val="10000"/>
                      </a:schemeClr>
                    </a:solidFill>
                    <a:latin typeface="Arial" pitchFamily="34" charset="0"/>
                    <a:cs typeface="Arial" pitchFamily="34" charset="0"/>
                  </a:rPr>
                  <a:t>Consumer Behavior</a:t>
                </a:r>
              </a:p>
            </p:txBody>
          </p:sp>
        </p:grpSp>
      </p:grpSp>
      <p:grpSp>
        <p:nvGrpSpPr>
          <p:cNvPr id="23" name="Grupo 22"/>
          <p:cNvGrpSpPr/>
          <p:nvPr/>
        </p:nvGrpSpPr>
        <p:grpSpPr>
          <a:xfrm>
            <a:off x="2657622" y="1337101"/>
            <a:ext cx="3676356" cy="2943597"/>
            <a:chOff x="2267190" y="1734000"/>
            <a:chExt cx="3676356" cy="2564255"/>
          </a:xfrm>
        </p:grpSpPr>
        <p:sp>
          <p:nvSpPr>
            <p:cNvPr id="19" name="Rectángulo 18"/>
            <p:cNvSpPr/>
            <p:nvPr/>
          </p:nvSpPr>
          <p:spPr>
            <a:xfrm>
              <a:off x="2267190" y="3048000"/>
              <a:ext cx="1225452" cy="1250255"/>
            </a:xfrm>
            <a:prstGeom prst="rect">
              <a:avLst/>
            </a:prstGeom>
            <a:solidFill>
              <a:schemeClr val="tx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Data Base</a:t>
              </a:r>
              <a:endParaRPr lang="es-BO"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Rectángulo 19"/>
            <p:cNvSpPr/>
            <p:nvPr/>
          </p:nvSpPr>
          <p:spPr>
            <a:xfrm>
              <a:off x="3492642" y="3043605"/>
              <a:ext cx="1225452" cy="1254650"/>
            </a:xfrm>
            <a:prstGeom prst="rect">
              <a:avLst/>
            </a:prstGeom>
            <a:solidFill>
              <a:schemeClr val="tx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Volume</a:t>
              </a:r>
              <a:endParaRPr lang="es-BO"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s-BO"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Projections</a:t>
              </a:r>
              <a:endParaRPr lang="es-BO"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Rectángulo 20"/>
            <p:cNvSpPr/>
            <p:nvPr/>
          </p:nvSpPr>
          <p:spPr>
            <a:xfrm>
              <a:off x="4718094" y="3043605"/>
              <a:ext cx="1225452" cy="1254650"/>
            </a:xfrm>
            <a:prstGeom prst="rect">
              <a:avLst/>
            </a:prstGeom>
            <a:solidFill>
              <a:schemeClr val="tx2">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smtClean="0">
                  <a:effectLst>
                    <a:outerShdw blurRad="38100" dist="38100" dir="2700000" algn="tl">
                      <a:srgbClr val="000000">
                        <a:alpha val="43137"/>
                      </a:srgbClr>
                    </a:outerShdw>
                  </a:effectLst>
                </a:rPr>
                <a:t>GIS</a:t>
              </a:r>
              <a:endParaRPr lang="es-BO" dirty="0">
                <a:effectLst>
                  <a:outerShdw blurRad="38100" dist="38100" dir="2700000" algn="tl">
                    <a:srgbClr val="000000">
                      <a:alpha val="43137"/>
                    </a:srgbClr>
                  </a:outerShdw>
                </a:effectLst>
              </a:endParaRPr>
            </a:p>
          </p:txBody>
        </p:sp>
        <p:sp>
          <p:nvSpPr>
            <p:cNvPr id="22" name="Triángulo isósceles 21"/>
            <p:cNvSpPr/>
            <p:nvPr/>
          </p:nvSpPr>
          <p:spPr>
            <a:xfrm>
              <a:off x="2267190" y="1734000"/>
              <a:ext cx="3676356" cy="1295400"/>
            </a:xfrm>
            <a:prstGeom prst="triangle">
              <a:avLst/>
            </a:prstGeom>
            <a:solidFill>
              <a:srgbClr val="00002E"/>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smtClean="0">
                  <a:effectLst>
                    <a:outerShdw blurRad="38100" dist="38100" dir="2700000" algn="tl">
                      <a:srgbClr val="000000">
                        <a:alpha val="43137"/>
                      </a:srgbClr>
                    </a:outerShdw>
                  </a:effectLst>
                </a:rPr>
                <a:t>Network</a:t>
              </a:r>
            </a:p>
            <a:p>
              <a:pPr algn="ctr"/>
              <a:r>
                <a:rPr lang="es-BO" dirty="0" err="1" smtClean="0">
                  <a:effectLst>
                    <a:outerShdw blurRad="38100" dist="38100" dir="2700000" algn="tl">
                      <a:srgbClr val="000000">
                        <a:alpha val="43137"/>
                      </a:srgbClr>
                    </a:outerShdw>
                  </a:effectLst>
                </a:rPr>
                <a:t>Planning</a:t>
              </a:r>
              <a:endParaRPr lang="es-BO" dirty="0">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22237"/>
            <a:ext cx="7892988" cy="715963"/>
          </a:xfrm>
        </p:spPr>
        <p:txBody>
          <a:bodyPr/>
          <a:lstStyle/>
          <a:p>
            <a:r>
              <a:rPr lang="en-US" dirty="0" smtClean="0"/>
              <a:t>The process begins with a detail market area study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455560"/>
            <a:ext cx="2719741" cy="2600004"/>
          </a:xfrm>
        </p:spPr>
      </p:pic>
      <p:grpSp>
        <p:nvGrpSpPr>
          <p:cNvPr id="5" name="Group 4"/>
          <p:cNvGrpSpPr/>
          <p:nvPr/>
        </p:nvGrpSpPr>
        <p:grpSpPr>
          <a:xfrm>
            <a:off x="228600" y="4165908"/>
            <a:ext cx="3058842" cy="2117308"/>
            <a:chOff x="451407" y="4323212"/>
            <a:chExt cx="3585133" cy="197491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07" y="4323212"/>
              <a:ext cx="3585133" cy="1974918"/>
            </a:xfrm>
            <a:prstGeom prst="rect">
              <a:avLst/>
            </a:prstGeom>
          </p:spPr>
        </p:pic>
        <p:sp>
          <p:nvSpPr>
            <p:cNvPr id="10" name="TextBox 9"/>
            <p:cNvSpPr txBox="1"/>
            <p:nvPr/>
          </p:nvSpPr>
          <p:spPr>
            <a:xfrm>
              <a:off x="2451489" y="5695265"/>
              <a:ext cx="1543801" cy="602865"/>
            </a:xfrm>
            <a:prstGeom prst="rect">
              <a:avLst/>
            </a:prstGeom>
            <a:solidFill>
              <a:schemeClr val="bg2">
                <a:lumMod val="75000"/>
              </a:schemeClr>
            </a:solidFill>
            <a:ln>
              <a:solidFill>
                <a:schemeClr val="bg2">
                  <a:lumMod val="25000"/>
                </a:schemeClr>
              </a:solidFill>
            </a:ln>
          </p:spPr>
          <p:txBody>
            <a:bodyPr wrap="square" rtlCol="0">
              <a:spAutoFit/>
            </a:bodyPr>
            <a:lstStyle/>
            <a:p>
              <a:pPr algn="ctr"/>
              <a:r>
                <a:rPr lang="en-US" b="1" dirty="0" smtClean="0">
                  <a:solidFill>
                    <a:srgbClr val="00002E"/>
                  </a:solidFill>
                  <a:latin typeface="Times New Roman" panose="02020603050405020304" pitchFamily="18" charset="0"/>
                  <a:cs typeface="Times New Roman" panose="02020603050405020304" pitchFamily="18" charset="0"/>
                </a:rPr>
                <a:t>Traffic Counts</a:t>
              </a:r>
              <a:endParaRPr lang="en-US" b="1" dirty="0">
                <a:solidFill>
                  <a:srgbClr val="00002E"/>
                </a:solidFill>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3462236" y="1371600"/>
            <a:ext cx="5463581" cy="369332"/>
          </a:xfrm>
          <a:prstGeom prst="rect">
            <a:avLst/>
          </a:prstGeom>
          <a:solidFill>
            <a:schemeClr val="bg2">
              <a:lumMod val="75000"/>
            </a:schemeClr>
          </a:solidFill>
          <a:ln>
            <a:solidFill>
              <a:schemeClr val="bg2">
                <a:lumMod val="25000"/>
              </a:schemeClr>
            </a:solidFill>
          </a:ln>
        </p:spPr>
        <p:txBody>
          <a:bodyPr wrap="square" rtlCol="0">
            <a:spAutoFit/>
          </a:bodyPr>
          <a:lstStyle/>
          <a:p>
            <a:pPr algn="ctr"/>
            <a:r>
              <a:rPr lang="en-US" b="1" dirty="0" smtClean="0">
                <a:solidFill>
                  <a:srgbClr val="00002E"/>
                </a:solidFill>
                <a:latin typeface="Times New Roman" panose="02020603050405020304" pitchFamily="18" charset="0"/>
                <a:cs typeface="Times New Roman" panose="02020603050405020304" pitchFamily="18" charset="0"/>
              </a:rPr>
              <a:t>Detailed Survey of all Service Stations</a:t>
            </a:r>
            <a:endParaRPr lang="en-US" b="1" dirty="0">
              <a:solidFill>
                <a:srgbClr val="00002E"/>
              </a:solidFill>
              <a:latin typeface="Times New Roman" panose="02020603050405020304" pitchFamily="18" charset="0"/>
              <a:cs typeface="Times New Roman" panose="02020603050405020304" pitchFamily="18" charset="0"/>
            </a:endParaRPr>
          </a:p>
        </p:txBody>
      </p:sp>
      <p:pic>
        <p:nvPicPr>
          <p:cNvPr id="1030" name="Picture 6" descr="La Gas: first two stations now op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073" y="4842214"/>
            <a:ext cx="1631327" cy="14410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xxo station pi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2236" y="3186716"/>
            <a:ext cx="1631327" cy="14410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emex station 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003" y="1774633"/>
            <a:ext cx="1639465" cy="1197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4087" y="1774633"/>
            <a:ext cx="3499498" cy="454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132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BCG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ExecutivePresentation</Template>
  <TotalTime>16907</TotalTime>
  <Words>1745</Words>
  <Application>Microsoft Office PowerPoint</Application>
  <PresentationFormat>Carta (216 x 279 mm)</PresentationFormat>
  <Paragraphs>451</Paragraphs>
  <Slides>38</Slides>
  <Notes>15</Notes>
  <HiddenSlides>7</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38</vt:i4>
      </vt:variant>
    </vt:vector>
  </HeadingPairs>
  <TitlesOfParts>
    <vt:vector size="49" baseType="lpstr">
      <vt:lpstr>SimSun</vt:lpstr>
      <vt:lpstr>Arial</vt:lpstr>
      <vt:lpstr>Arial Black</vt:lpstr>
      <vt:lpstr>Arial Rounded MT Bold</vt:lpstr>
      <vt:lpstr>Calibri</vt:lpstr>
      <vt:lpstr>Cambria Math</vt:lpstr>
      <vt:lpstr>DIN</vt:lpstr>
      <vt:lpstr>Gill Sans MT</vt:lpstr>
      <vt:lpstr>Times New Roman</vt:lpstr>
      <vt:lpstr>Wingdings</vt:lpstr>
      <vt:lpstr>BCG STANDARD</vt:lpstr>
      <vt:lpstr> A proactive process to identify the opportunities that will bring the highest return </vt:lpstr>
      <vt:lpstr>Presentación de PowerPoint</vt:lpstr>
      <vt:lpstr>Profile Network Planner</vt:lpstr>
      <vt:lpstr>Who are we?</vt:lpstr>
      <vt:lpstr>What is BCG’s competency?</vt:lpstr>
      <vt:lpstr>Market area studies</vt:lpstr>
      <vt:lpstr>BCG Solutions</vt:lpstr>
      <vt:lpstr>BCG Planner</vt:lpstr>
      <vt:lpstr>The process begins with a detail market area study</vt:lpstr>
      <vt:lpstr>Census Data</vt:lpstr>
      <vt:lpstr>Traffic counts of all Streets in the market</vt:lpstr>
      <vt:lpstr>BCG model creation Process</vt:lpstr>
      <vt:lpstr>Model Creation Steps</vt:lpstr>
      <vt:lpstr>Variable Scores are Calculated</vt:lpstr>
      <vt:lpstr>Calculates Variable Scores</vt:lpstr>
      <vt:lpstr>Spatial Iteration Model</vt:lpstr>
      <vt:lpstr>How is the Spatial geographic interaction handled?</vt:lpstr>
      <vt:lpstr>Retail Value  Chain - Calibration</vt:lpstr>
      <vt:lpstr>Calibrate local preferences…</vt:lpstr>
      <vt:lpstr>Step 2: Brand Contribution</vt:lpstr>
      <vt:lpstr>Step 2: Brand Contribution</vt:lpstr>
      <vt:lpstr>Step 2: Brand Contribution</vt:lpstr>
      <vt:lpstr>Step 2: Brand Contribution</vt:lpstr>
      <vt:lpstr>Area score</vt:lpstr>
      <vt:lpstr>Area score example: luanda</vt:lpstr>
      <vt:lpstr>Area Score</vt:lpstr>
      <vt:lpstr> Factors that May Impact Area Score </vt:lpstr>
      <vt:lpstr>Final Step:  Operation Scores</vt:lpstr>
      <vt:lpstr>Final Step: Operation Scores</vt:lpstr>
      <vt:lpstr>Once the consumer behavior model is created</vt:lpstr>
      <vt:lpstr>Analytical Volumes</vt:lpstr>
      <vt:lpstr>Trade Area Analysis</vt:lpstr>
      <vt:lpstr>Identification of Operational Opportunities</vt:lpstr>
      <vt:lpstr>Provides tools for Network Optimization</vt:lpstr>
      <vt:lpstr>Proactive search of New Locations</vt:lpstr>
      <vt:lpstr>Network Planning Process</vt:lpstr>
      <vt:lpstr>Objective</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Bravo</dc:creator>
  <cp:lastModifiedBy>DELL</cp:lastModifiedBy>
  <cp:revision>482</cp:revision>
  <cp:lastPrinted>2016-06-17T13:19:56Z</cp:lastPrinted>
  <dcterms:created xsi:type="dcterms:W3CDTF">2008-08-24T14:23:10Z</dcterms:created>
  <dcterms:modified xsi:type="dcterms:W3CDTF">2018-11-07T23:14:25Z</dcterms:modified>
</cp:coreProperties>
</file>