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9" r:id="rId2"/>
    <p:sldId id="275" r:id="rId3"/>
    <p:sldId id="276" r:id="rId4"/>
    <p:sldId id="277" r:id="rId5"/>
    <p:sldId id="278" r:id="rId6"/>
    <p:sldId id="279" r:id="rId7"/>
    <p:sldId id="274" r:id="rId8"/>
    <p:sldId id="280" r:id="rId9"/>
    <p:sldId id="256" r:id="rId10"/>
    <p:sldId id="270" r:id="rId11"/>
    <p:sldId id="285" r:id="rId12"/>
    <p:sldId id="284" r:id="rId13"/>
    <p:sldId id="283" r:id="rId14"/>
    <p:sldId id="271" r:id="rId15"/>
    <p:sldId id="257" r:id="rId16"/>
    <p:sldId id="273" r:id="rId17"/>
    <p:sldId id="258" r:id="rId18"/>
    <p:sldId id="281" r:id="rId19"/>
    <p:sldId id="259" r:id="rId20"/>
    <p:sldId id="282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rgbClr val="0000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582400" y="6467940"/>
            <a:ext cx="565264" cy="365125"/>
          </a:xfrm>
        </p:spPr>
        <p:txBody>
          <a:bodyPr/>
          <a:lstStyle/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09216" y="6453155"/>
            <a:ext cx="2844800" cy="365125"/>
          </a:xfrm>
          <a:prstGeom prst="rect">
            <a:avLst/>
          </a:prstGeom>
        </p:spPr>
        <p:txBody>
          <a:bodyPr/>
          <a:lstStyle/>
          <a:p>
            <a:fld id="{72BE7891-E694-4C4B-9176-F9023CC6AFFA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4448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09216" y="6453155"/>
            <a:ext cx="2844800" cy="365125"/>
          </a:xfrm>
          <a:prstGeom prst="rect">
            <a:avLst/>
          </a:prstGeom>
        </p:spPr>
        <p:txBody>
          <a:bodyPr/>
          <a:lstStyle/>
          <a:p>
            <a:fld id="{72BE7891-E694-4C4B-9176-F9023CC6AFFA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4448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00017"/>
            <a:ext cx="10363200" cy="73818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3543301"/>
            <a:ext cx="11074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06400" y="1295401"/>
            <a:ext cx="11074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9867" y="46038"/>
            <a:ext cx="10532133" cy="944563"/>
          </a:xfrm>
        </p:spPr>
        <p:txBody>
          <a:bodyPr/>
          <a:lstStyle>
            <a:lvl1pPr>
              <a:defRPr sz="3200" b="1" cap="none" spc="0">
                <a:ln w="66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002E"/>
                </a:solidFill>
                <a:effectLst>
                  <a:outerShdw dist="38100" dir="2700000" algn="tl" rotWithShape="0">
                    <a:schemeClr val="bg2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>
                <a:latin typeface="+mj-lt"/>
              </a:defRPr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>
                <a:latin typeface="+mj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18182" y="6515292"/>
            <a:ext cx="711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346" y="6437650"/>
            <a:ext cx="1233054" cy="40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309216" y="6453155"/>
            <a:ext cx="2844800" cy="365125"/>
          </a:xfrm>
          <a:prstGeom prst="rect">
            <a:avLst/>
          </a:prstGeom>
        </p:spPr>
        <p:txBody>
          <a:bodyPr/>
          <a:lstStyle/>
          <a:p>
            <a:fld id="{72BE7891-E694-4C4B-9176-F9023CC6AFFA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4448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1 Marcador de título"/>
          <p:cNvSpPr txBox="1">
            <a:spLocks/>
          </p:cNvSpPr>
          <p:nvPr/>
        </p:nvSpPr>
        <p:spPr>
          <a:xfrm>
            <a:off x="1369064" y="46038"/>
            <a:ext cx="10721336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850" b="1" kern="1200" cap="none" spc="0" baseline="0">
                <a:ln w="66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002E"/>
                </a:solidFill>
                <a:effectLst>
                  <a:outerShdw dist="38100" dir="2700000" algn="tl" rotWithShape="0">
                    <a:schemeClr val="bg2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3200" dirty="0" smtClean="0"/>
              <a:t>Haga clic para modificar el estilo de título del patrón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4478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00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1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1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09216" y="6453155"/>
            <a:ext cx="2844800" cy="365125"/>
          </a:xfrm>
          <a:prstGeom prst="rect">
            <a:avLst/>
          </a:prstGeom>
        </p:spPr>
        <p:txBody>
          <a:bodyPr/>
          <a:lstStyle/>
          <a:p>
            <a:fld id="{72BE7891-E694-4C4B-9176-F9023CC6AFFA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4448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309216" y="6453155"/>
            <a:ext cx="2844800" cy="365125"/>
          </a:xfrm>
          <a:prstGeom prst="rect">
            <a:avLst/>
          </a:prstGeom>
        </p:spPr>
        <p:txBody>
          <a:bodyPr/>
          <a:lstStyle/>
          <a:p>
            <a:fld id="{72BE7891-E694-4C4B-9176-F9023CC6AFFA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4448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00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5309216" y="6453155"/>
            <a:ext cx="2844800" cy="365125"/>
          </a:xfrm>
          <a:prstGeom prst="rect">
            <a:avLst/>
          </a:prstGeom>
        </p:spPr>
        <p:txBody>
          <a:bodyPr/>
          <a:lstStyle/>
          <a:p>
            <a:fld id="{72BE7891-E694-4C4B-9176-F9023CC6AFFA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4448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309216" y="6453155"/>
            <a:ext cx="2844800" cy="365125"/>
          </a:xfrm>
          <a:prstGeom prst="rect">
            <a:avLst/>
          </a:prstGeom>
        </p:spPr>
        <p:txBody>
          <a:bodyPr/>
          <a:lstStyle/>
          <a:p>
            <a:fld id="{72BE7891-E694-4C4B-9176-F9023CC6AFFA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4448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4" y="1066800"/>
            <a:ext cx="4019961" cy="609600"/>
          </a:xfrm>
        </p:spPr>
        <p:txBody>
          <a:bodyPr anchor="ctr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1066800"/>
            <a:ext cx="6815667" cy="50593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753774"/>
            <a:ext cx="4011084" cy="43723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09216" y="6453155"/>
            <a:ext cx="2844800" cy="365125"/>
          </a:xfrm>
          <a:prstGeom prst="rect">
            <a:avLst/>
          </a:prstGeom>
        </p:spPr>
        <p:txBody>
          <a:bodyPr/>
          <a:lstStyle/>
          <a:p>
            <a:fld id="{72BE7891-E694-4C4B-9176-F9023CC6AFFA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4448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03200" y="6492879"/>
            <a:ext cx="554200" cy="365125"/>
          </a:xfrm>
        </p:spPr>
        <p:txBody>
          <a:bodyPr/>
          <a:lstStyle/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309216" y="6453155"/>
            <a:ext cx="2844800" cy="365125"/>
          </a:xfrm>
          <a:prstGeom prst="rect">
            <a:avLst/>
          </a:prstGeom>
        </p:spPr>
        <p:txBody>
          <a:bodyPr/>
          <a:lstStyle/>
          <a:p>
            <a:fld id="{72BE7891-E694-4C4B-9176-F9023CC6AFFA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4448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0" y="3"/>
            <a:ext cx="12192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73035" y="46037"/>
            <a:ext cx="10417364" cy="99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pic>
        <p:nvPicPr>
          <p:cNvPr id="21" name="Picture 20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" y="20547"/>
            <a:ext cx="1673035" cy="990597"/>
          </a:xfrm>
          <a:prstGeom prst="rect">
            <a:avLst/>
          </a:prstGeom>
          <a:ln>
            <a:noFill/>
          </a:ln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176001" y="6476336"/>
            <a:ext cx="912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6D93EB9-F79E-477E-9C55-E73FD18613D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037389"/>
            <a:ext cx="12192000" cy="258680"/>
            <a:chOff x="872127" y="681072"/>
            <a:chExt cx="8195673" cy="310699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72127" y="681072"/>
              <a:ext cx="8195673" cy="310699"/>
            </a:xfrm>
            <a:prstGeom prst="rect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82464" y="811589"/>
              <a:ext cx="8174075" cy="3076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50628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2850" b="1" kern="1200" cap="none" spc="0" baseline="0">
          <a:ln w="6600">
            <a:solidFill>
              <a:schemeClr val="bg2">
                <a:lumMod val="50000"/>
              </a:schemeClr>
            </a:solidFill>
            <a:prstDash val="solid"/>
          </a:ln>
          <a:solidFill>
            <a:srgbClr val="00002E"/>
          </a:solidFill>
          <a:effectLst>
            <a:outerShdw dist="38100" dir="2700000" algn="tl" rotWithShape="0">
              <a:schemeClr val="bg2">
                <a:lumMod val="50000"/>
              </a:schemeClr>
            </a:outerShdw>
          </a:effectLst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100" kern="1200">
          <a:solidFill>
            <a:srgbClr val="A9A684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1800" kern="1200">
          <a:solidFill>
            <a:srgbClr val="A9A684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1500" kern="1200">
          <a:solidFill>
            <a:srgbClr val="A9A684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A9A684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71601"/>
            <a:ext cx="777240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>
                <a:ln w="6600">
                  <a:noFill/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n w="6600">
                  <a:noFill/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n w="6600">
                  <a:noFill/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proactive process to identify the opportunities that will bring the highest return</a:t>
            </a:r>
            <a:br>
              <a:rPr lang="en-US" sz="3200" dirty="0">
                <a:ln w="6600">
                  <a:noFill/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n w="6600">
                <a:noFill/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solidFill>
                  <a:srgbClr val="00002E"/>
                </a:solidFill>
              </a:rPr>
              <a:t>By </a:t>
            </a:r>
          </a:p>
          <a:p>
            <a:r>
              <a:rPr lang="en-US" sz="4400" dirty="0">
                <a:solidFill>
                  <a:srgbClr val="00002E"/>
                </a:solidFill>
              </a:rPr>
              <a:t>Bravo Consulting Group</a:t>
            </a:r>
          </a:p>
          <a:p>
            <a:r>
              <a:rPr lang="en-US" sz="4400" dirty="0">
                <a:solidFill>
                  <a:srgbClr val="00002E"/>
                </a:solidFill>
              </a:rPr>
              <a:t>For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9400" y="22479"/>
            <a:ext cx="7772400" cy="10142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 cap="all" baseline="0">
                <a:solidFill>
                  <a:schemeClr val="bg1"/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sz="4400" b="1" cap="none" dirty="0">
                <a:ln w="66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002E"/>
                </a:solidFill>
                <a:effectLst>
                  <a:outerShdw dist="38100" dir="2700000" algn="tl" rotWithShape="0">
                    <a:schemeClr val="bg2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Network Planning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943476"/>
            <a:ext cx="3695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3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Review - Gasoline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785" y="1600200"/>
            <a:ext cx="1041442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TURBOSIMBA Simulation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708" y="1364815"/>
            <a:ext cx="8681434" cy="50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Gaps – Market Update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65" y="1969477"/>
            <a:ext cx="11958482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867" y="46038"/>
            <a:ext cx="10532133" cy="944563"/>
          </a:xfrm>
        </p:spPr>
        <p:txBody>
          <a:bodyPr/>
          <a:lstStyle/>
          <a:p>
            <a:r>
              <a:rPr lang="en-US" dirty="0" smtClean="0"/>
              <a:t>Gasoline &amp; Diesel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059" y="1342014"/>
            <a:ext cx="8850709" cy="50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Area &amp; Site Assessment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98" y="1457655"/>
            <a:ext cx="7887310" cy="3969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044" y="4767583"/>
            <a:ext cx="8073727" cy="16514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69793" y="2650954"/>
            <a:ext cx="38049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 volume above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Facilities below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Operational </a:t>
            </a:r>
            <a:r>
              <a:rPr lang="en-US" dirty="0" smtClean="0"/>
              <a:t>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3987 / 4797 FEDERALISMO II - CALZ. DEL FEDERALISMO NTE - PL/11951/EXP/ES/2015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Area &amp; Site Assessment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50" y="1389184"/>
            <a:ext cx="6681183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388" y="4777432"/>
            <a:ext cx="7510790" cy="15362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36264" y="2304143"/>
            <a:ext cx="4350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 volume above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Positive contribution of facilities, brand and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Operational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4245 / 7806 SERVICIOS SAN SEBASTIANITO - PERIFERICO SUR SN - PL/8193/EXP/ES/2015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Area &amp; Site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79" y="1610248"/>
            <a:ext cx="4783493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23" y="4690346"/>
            <a:ext cx="8245232" cy="1686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9301" y="1909187"/>
            <a:ext cx="517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Site under construction in trade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 volume above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Positive contribution of facilities, brand and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area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4274 / 11852 ITESO II - PERIFERICO SUR NO. 8745 - AUXILIAR - PL/546/EXP/ES/2015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Shares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12407"/>
            <a:ext cx="10972800" cy="39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5" y="1499717"/>
            <a:ext cx="7262142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620" y="4752870"/>
            <a:ext cx="9196981" cy="1546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8633" y="2672862"/>
            <a:ext cx="3898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Positive contribution of other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Trade Area Sites have higher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4361 / 6096 LA TIJERA - CARRETERA GUDALAJARA - MORELIA NO. 1501 - PL/518/EXP/ES/2015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4362 / 6237 TLAJOMULCO - CARRETERA GUADALAJARA - MEXICO KM. 13.5 - PL/512/EXP/ES/2015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4389 / 9939 CAJITITLÁN - CARR. GUADALAJARA - CHAPALA - PL/623/EXP/ES/2015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4430 / 7943 AUT. TONALÁ - LAS TORRES NO. 55 - LATERAL - PL/452/EXP/ES/2015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4431 / 8000 AUT. MÉXICO - AUTOPISTA GUADALAJARA-ZAPOTLANEJO KM. 18 - AUXILIAR - PL/549/EXP/ES/2015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4522 / 4391 OURO PRETO - CARR. GUADALAJARA-NOGALES KM.13900 - PL/10548/EXP/ES/2015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4539 / 6313 COMBUSTIBLES, ADITIVOS Y SERVICIOS MAGICOS - AV. LAZARO CARDENAS NO. 4183 - PL/13716/EXP/ES/2016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4540 / 6475 TEC DE MTY - AV. AVIACIÓN - PL/465/EXP/ES/2015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11285 / 13163 PROLONGACION 8 DE JULIO ESQ. ATARDECER - AV. JESÚS MICHEL GONZÁLEZ - PL/19682/EXP/ES/2016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Effectiveness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12407"/>
            <a:ext cx="10972800" cy="39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12407"/>
            <a:ext cx="10972800" cy="39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Scores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12407"/>
            <a:ext cx="10972800" cy="39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Score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12407"/>
            <a:ext cx="10972800" cy="39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68869"/>
            <a:ext cx="10972800" cy="41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Performance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45797"/>
            <a:ext cx="10972800" cy="36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3971 / 3288 TOLTECA, S.A. - CL GOBERNADOR CURIEL N 3467 - PL/9496/EXP/ES/2015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1028700"/>
            <a:ext cx="1278036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4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PetroSevenSep19</Template>
  <TotalTime>333</TotalTime>
  <Words>298</Words>
  <Application>Microsoft Office PowerPoint</Application>
  <PresentationFormat>Widescreen</PresentationFormat>
  <Paragraphs>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</vt:lpstr>
      <vt:lpstr>Arial Black</vt:lpstr>
      <vt:lpstr>DIN</vt:lpstr>
      <vt:lpstr>Gill Sans MT</vt:lpstr>
      <vt:lpstr>Times New Roman</vt:lpstr>
      <vt:lpstr>Wingdings</vt:lpstr>
      <vt:lpstr>BCG STANDARD</vt:lpstr>
      <vt:lpstr> A proactive process to identify the opportunities that will bring the highest return </vt:lpstr>
      <vt:lpstr>Market Shares</vt:lpstr>
      <vt:lpstr>Market Effectiveness</vt:lpstr>
      <vt:lpstr>Location Volume</vt:lpstr>
      <vt:lpstr>Facility Scores</vt:lpstr>
      <vt:lpstr>Price Score</vt:lpstr>
      <vt:lpstr>Brand Contribution</vt:lpstr>
      <vt:lpstr>Network Performance Comparison</vt:lpstr>
      <vt:lpstr>3971 / 3288 TOLTECA, S.A. - CL GOBERNADOR CURIEL N 3467 - PL/9496/EXP/ES/2015</vt:lpstr>
      <vt:lpstr>Performance Review - Gasoline</vt:lpstr>
      <vt:lpstr>TURBOSIMBA Simulation</vt:lpstr>
      <vt:lpstr>Retail Gaps – Market Update</vt:lpstr>
      <vt:lpstr>Gasoline &amp; Diesel</vt:lpstr>
      <vt:lpstr>Trade Area &amp; Site Assessment</vt:lpstr>
      <vt:lpstr>3987 / 4797 FEDERALISMO II - CALZ. DEL FEDERALISMO NTE - PL/11951/EXP/ES/2015</vt:lpstr>
      <vt:lpstr>Trade Area &amp; Site Assessment</vt:lpstr>
      <vt:lpstr>4245 / 7806 SERVICIOS SAN SEBASTIANITO - PERIFERICO SUR SN - PL/8193/EXP/ES/2015</vt:lpstr>
      <vt:lpstr>Trade Area &amp; Site Assessment</vt:lpstr>
      <vt:lpstr>4274 / 11852 ITESO II - PERIFERICO SUR NO. 8745 - AUXILIAR - PL/546/EXP/ES/2015</vt:lpstr>
      <vt:lpstr>PowerPoint Presentation</vt:lpstr>
      <vt:lpstr>4361 / 6096 LA TIJERA - CARRETERA GUDALAJARA - MORELIA NO. 1501 - PL/518/EXP/ES/2015</vt:lpstr>
      <vt:lpstr>4362 / 6237 TLAJOMULCO - CARRETERA GUADALAJARA - MEXICO KM. 13.5 - PL/512/EXP/ES/2015</vt:lpstr>
      <vt:lpstr>4389 / 9939 CAJITITLÁN - CARR. GUADALAJARA - CHAPALA - PL/623/EXP/ES/2015</vt:lpstr>
      <vt:lpstr>4430 / 7943 AUT. TONALÁ - LAS TORRES NO. 55 - LATERAL - PL/452/EXP/ES/2015</vt:lpstr>
      <vt:lpstr>4431 / 8000 AUT. MÉXICO - AUTOPISTA GUADALAJARA-ZAPOTLANEJO KM. 18 - AUXILIAR - PL/549/EXP/ES/2015</vt:lpstr>
      <vt:lpstr>4522 / 4391 OURO PRETO - CARR. GUADALAJARA-NOGALES KM.13900 - PL/10548/EXP/ES/2015</vt:lpstr>
      <vt:lpstr>4539 / 6313 COMBUSTIBLES, ADITIVOS Y SERVICIOS MAGICOS - AV. LAZARO CARDENAS NO. 4183 - PL/13716/EXP/ES/2016</vt:lpstr>
      <vt:lpstr>4540 / 6475 TEC DE MTY - AV. AVIACIÓN - PL/465/EXP/ES/2015</vt:lpstr>
      <vt:lpstr>11285 / 13163 PROLONGACION 8 DE JULIO ESQ. ATARDECER - AV. JESÚS MICHEL GONZÁLEZ - PL/19682/EXP/ES/2016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3971 / 3288 TOLTECA, S.A. - CL GOBERNADOR CURIEL N 3467 - PL/9496/EXP/ES/2015</dc:title>
  <dc:creator>Microsoft account</dc:creator>
  <cp:lastModifiedBy>Microsoft account</cp:lastModifiedBy>
  <cp:revision>17</cp:revision>
  <dcterms:created xsi:type="dcterms:W3CDTF">2020-07-03T17:33:54Z</dcterms:created>
  <dcterms:modified xsi:type="dcterms:W3CDTF">2020-07-06T14:15:48Z</dcterms:modified>
</cp:coreProperties>
</file>