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1" r:id="rId2"/>
    <p:sldId id="272" r:id="rId3"/>
    <p:sldId id="273" r:id="rId4"/>
    <p:sldId id="274" r:id="rId5"/>
    <p:sldId id="275" r:id="rId6"/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</p:sldIdLst>
  <p:sldSz cx="9144000" cy="6858000" type="screen4x3"/>
  <p:notesSz cx="6858000" cy="9144000"/>
  <p:defaultTextStyle>
    <a:defPPr>
      <a:defRPr lang="es-B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2" d="100"/>
          <a:sy n="112" d="100"/>
        </p:scale>
        <p:origin x="-158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33046" y="2130426"/>
            <a:ext cx="7174523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266092" y="3886200"/>
            <a:ext cx="5908431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5834167-27B4-43D7-BA14-DCB20BE1DCFA}" type="slidenum">
              <a:rPr lang="es-BO" smtClean="0"/>
              <a:t>‹#›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31307369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22031" y="274638"/>
            <a:ext cx="7596554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22031" y="1600201"/>
            <a:ext cx="7596554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5834167-27B4-43D7-BA14-DCB20BE1DCFA}" type="slidenum">
              <a:rPr lang="es-BO" smtClean="0"/>
              <a:t>‹#›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28348630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119446" y="274639"/>
            <a:ext cx="1899138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22031" y="274639"/>
            <a:ext cx="5556738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5834167-27B4-43D7-BA14-DCB20BE1DCFA}" type="slidenum">
              <a:rPr lang="es-BO" smtClean="0"/>
              <a:t>‹#›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42829803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/>
          </p:nvPr>
        </p:nvSpPr>
        <p:spPr>
          <a:xfrm>
            <a:off x="422031" y="274639"/>
            <a:ext cx="7596554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5834167-27B4-43D7-BA14-DCB20BE1DCFA}" type="slidenum">
              <a:rPr lang="es-BO" smtClean="0"/>
              <a:t>‹#›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24562091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ítulo y 4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 sz="quarter"/>
          </p:nvPr>
        </p:nvSpPr>
        <p:spPr>
          <a:xfrm>
            <a:off x="422031" y="274638"/>
            <a:ext cx="7596554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>
          <a:xfrm>
            <a:off x="422031" y="1600200"/>
            <a:ext cx="3727938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3 Marcador de contenido"/>
          <p:cNvSpPr>
            <a:spLocks noGrp="1"/>
          </p:cNvSpPr>
          <p:nvPr>
            <p:ph sz="quarter" idx="2"/>
          </p:nvPr>
        </p:nvSpPr>
        <p:spPr>
          <a:xfrm>
            <a:off x="4290646" y="1600200"/>
            <a:ext cx="3727938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4 Marcador de contenido"/>
          <p:cNvSpPr>
            <a:spLocks noGrp="1"/>
          </p:cNvSpPr>
          <p:nvPr>
            <p:ph sz="quarter" idx="3"/>
          </p:nvPr>
        </p:nvSpPr>
        <p:spPr>
          <a:xfrm>
            <a:off x="422031" y="3938589"/>
            <a:ext cx="3727938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290646" y="3938589"/>
            <a:ext cx="3727938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5834167-27B4-43D7-BA14-DCB20BE1DCFA}" type="slidenum">
              <a:rPr lang="es-BO" smtClean="0"/>
              <a:t>‹#›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15585835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ítulo, 1 objeto y 2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22031" y="274638"/>
            <a:ext cx="7596554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22031" y="1600201"/>
            <a:ext cx="3727938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L"/>
          </a:p>
        </p:txBody>
      </p:sp>
      <p:sp>
        <p:nvSpPr>
          <p:cNvPr id="4" name="3 Marcador de contenido"/>
          <p:cNvSpPr>
            <a:spLocks noGrp="1"/>
          </p:cNvSpPr>
          <p:nvPr>
            <p:ph sz="quarter" idx="2"/>
          </p:nvPr>
        </p:nvSpPr>
        <p:spPr>
          <a:xfrm>
            <a:off x="4290646" y="1600200"/>
            <a:ext cx="3727938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L"/>
          </a:p>
        </p:txBody>
      </p:sp>
      <p:sp>
        <p:nvSpPr>
          <p:cNvPr id="5" name="4 Marcador de contenido"/>
          <p:cNvSpPr>
            <a:spLocks noGrp="1"/>
          </p:cNvSpPr>
          <p:nvPr>
            <p:ph sz="quarter" idx="3"/>
          </p:nvPr>
        </p:nvSpPr>
        <p:spPr>
          <a:xfrm>
            <a:off x="4290646" y="3938589"/>
            <a:ext cx="3727938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L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5834167-27B4-43D7-BA14-DCB20BE1DCFA}" type="slidenum">
              <a:rPr lang="es-BO" smtClean="0"/>
              <a:t>‹#›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40803507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22031" y="274638"/>
            <a:ext cx="7596554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22031" y="1600201"/>
            <a:ext cx="7596554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5834167-27B4-43D7-BA14-DCB20BE1DCFA}" type="slidenum">
              <a:rPr lang="es-BO" smtClean="0"/>
              <a:t>‹#›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24542997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66751" y="4406901"/>
            <a:ext cx="7174523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66751" y="2906713"/>
            <a:ext cx="7174523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5834167-27B4-43D7-BA14-DCB20BE1DCFA}" type="slidenum">
              <a:rPr lang="es-BO" smtClean="0"/>
              <a:t>‹#›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4977448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22031" y="274638"/>
            <a:ext cx="7596554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22031" y="1600201"/>
            <a:ext cx="3727938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290646" y="1600201"/>
            <a:ext cx="3727938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5834167-27B4-43D7-BA14-DCB20BE1DCFA}" type="slidenum">
              <a:rPr lang="es-BO" smtClean="0"/>
              <a:t>‹#›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333980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22031" y="274638"/>
            <a:ext cx="7596554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22031" y="1535113"/>
            <a:ext cx="3729404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22031" y="2174875"/>
            <a:ext cx="3729404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287716" y="1535113"/>
            <a:ext cx="3730869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287716" y="2174875"/>
            <a:ext cx="3730869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5834167-27B4-43D7-BA14-DCB20BE1DCFA}" type="slidenum">
              <a:rPr lang="es-BO" smtClean="0"/>
              <a:t>‹#›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33939753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22031" y="274638"/>
            <a:ext cx="7596554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5834167-27B4-43D7-BA14-DCB20BE1DCFA}" type="slidenum">
              <a:rPr lang="es-BO" smtClean="0"/>
              <a:t>‹#›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1776964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5834167-27B4-43D7-BA14-DCB20BE1DCFA}" type="slidenum">
              <a:rPr lang="es-BO" smtClean="0"/>
              <a:t>‹#›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36892544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22031" y="273050"/>
            <a:ext cx="277690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300046" y="273051"/>
            <a:ext cx="4718538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22031" y="1435101"/>
            <a:ext cx="277690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5834167-27B4-43D7-BA14-DCB20BE1DCFA}" type="slidenum">
              <a:rPr lang="es-BO" smtClean="0"/>
              <a:t>‹#›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39319561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654420" y="4800600"/>
            <a:ext cx="5064369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654420" y="612775"/>
            <a:ext cx="5064369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654420" y="5367338"/>
            <a:ext cx="5064369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5834167-27B4-43D7-BA14-DCB20BE1DCFA}" type="slidenum">
              <a:rPr lang="es-BO" smtClean="0"/>
              <a:t>‹#›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40284913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1466" y="444500"/>
            <a:ext cx="7738696" cy="69850"/>
          </a:xfrm>
          <a:prstGeom prst="rect">
            <a:avLst/>
          </a:prstGeom>
          <a:gradFill rotWithShape="1">
            <a:gsLst>
              <a:gs pos="0">
                <a:srgbClr val="C0C0C0">
                  <a:gamma/>
                  <a:shade val="34902"/>
                  <a:invGamma/>
                </a:srgbClr>
              </a:gs>
              <a:gs pos="50000">
                <a:srgbClr val="C0C0C0"/>
              </a:gs>
              <a:gs pos="100000">
                <a:srgbClr val="C0C0C0">
                  <a:gamma/>
                  <a:shade val="34902"/>
                  <a:invGamma/>
                </a:srgb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endParaRPr lang="es-CL"/>
          </a:p>
        </p:txBody>
      </p:sp>
      <p:pic>
        <p:nvPicPr>
          <p:cNvPr id="1027" name="Picture 9" descr="logo Terpel sin slogan horizontal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1274" y="203201"/>
            <a:ext cx="1204546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1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</p:txBody>
      </p:sp>
      <p:sp>
        <p:nvSpPr>
          <p:cNvPr id="1029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78777" y="44451"/>
            <a:ext cx="8229600" cy="41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297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lvl1pPr>
          </a:lstStyle>
          <a:p>
            <a:fld id="{35834167-27B4-43D7-BA14-DCB20BE1DCFA}" type="slidenum">
              <a:rPr lang="es-BO" smtClean="0"/>
              <a:t>‹#›</a:t>
            </a:fld>
            <a:endParaRPr lang="es-B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1600" b="1">
          <a:solidFill>
            <a:schemeClr val="tx2"/>
          </a:solidFill>
          <a:latin typeface="+mj-lt"/>
          <a:ea typeface="MS PGothic" pitchFamily="34" charset="-128"/>
          <a:cs typeface="Arial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1600" b="1">
          <a:solidFill>
            <a:schemeClr val="tx2"/>
          </a:solidFill>
          <a:latin typeface="Arial" charset="0"/>
          <a:ea typeface="MS PGothic" pitchFamily="34" charset="-128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1600" b="1">
          <a:solidFill>
            <a:schemeClr val="tx2"/>
          </a:solidFill>
          <a:latin typeface="Arial" charset="0"/>
          <a:ea typeface="MS PGothic" pitchFamily="34" charset="-128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1600" b="1">
          <a:solidFill>
            <a:schemeClr val="tx2"/>
          </a:solidFill>
          <a:latin typeface="Arial" charset="0"/>
          <a:ea typeface="MS PGothic" pitchFamily="34" charset="-128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1600" b="1">
          <a:solidFill>
            <a:schemeClr val="tx2"/>
          </a:solidFill>
          <a:latin typeface="Arial" charset="0"/>
          <a:ea typeface="MS PGothic" pitchFamily="34" charset="-128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34" charset="-128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34" charset="-128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34" charset="-128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34" charset="-128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MS PGothic" pitchFamily="34" charset="-128"/>
          <a:cs typeface="Arial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MS PGothic" pitchFamily="34" charset="-128"/>
          <a:cs typeface="Arial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  <a:ea typeface="MS PGothic" pitchFamily="34" charset="-128"/>
          <a:cs typeface="Arial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  <a:ea typeface="MS PGothic" pitchFamily="34" charset="-128"/>
          <a:cs typeface="Arial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  <a:ea typeface="MS PGothic" pitchFamily="34" charset="-128"/>
          <a:cs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BO" sz="2400" smtClean="0">
                <a:solidFill>
                  <a:srgbClr val="000000"/>
                </a:solidFill>
                <a:latin typeface="ARIAL"/>
              </a:rPr>
              <a:t>906 / CARREFOUR CALLE 190 - CRA 7 - BOGOTA</a:t>
            </a:r>
            <a:endParaRPr lang="es-BO" sz="240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143001"/>
            <a:ext cx="4445000" cy="2271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1759731"/>
              </p:ext>
            </p:extLst>
          </p:nvPr>
        </p:nvGraphicFramePr>
        <p:xfrm>
          <a:off x="4572000" y="1143000"/>
          <a:ext cx="4381500" cy="14478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762000"/>
                <a:gridCol w="444500"/>
                <a:gridCol w="736600"/>
                <a:gridCol w="736600"/>
                <a:gridCol w="762000"/>
                <a:gridCol w="469900"/>
                <a:gridCol w="4699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700" smtClean="0"/>
                        <a:t>Marca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# E/S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GAS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DSL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Total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EDS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Mcdo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BRIO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46,000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58,000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104,000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11.11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11.56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CARREFOUR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49,700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20,300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11.11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7.78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ESSO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193,000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249,000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442,000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44.44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49.13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EXITO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25,815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2,732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28,547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11.11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3.17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PETROBRAS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124,351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130,680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255,031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22.22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28.35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MARKET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438,866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460,712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899,578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8545436"/>
              </p:ext>
            </p:extLst>
          </p:nvPr>
        </p:nvGraphicFramePr>
        <p:xfrm>
          <a:off x="4572000" y="3695700"/>
          <a:ext cx="4559300" cy="227076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444500"/>
                <a:gridCol w="952500"/>
                <a:gridCol w="749300"/>
                <a:gridCol w="482600"/>
                <a:gridCol w="482600"/>
                <a:gridCol w="482600"/>
                <a:gridCol w="482600"/>
                <a:gridCol w="4826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600" smtClean="0"/>
                        <a:t>ID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Nombre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Marca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T Oper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VAR INVER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GAS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DSL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GNV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Roca Mar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46,000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312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Tercer Puente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POT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313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Texana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175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76,000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332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EXITO NORTE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EXITO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25,815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2,732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2,732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335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 Antonio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336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Verbenal 187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36,000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338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Socombustibles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4,367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47,622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47,622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906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 Calle 190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49,700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20,300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20,300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909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Los Abuelos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119,984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83,058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83,058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Picture 2" descr="C:\Users\computer\Desktop\bogota\906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14517"/>
            <a:ext cx="4521200" cy="3390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801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BO" sz="2400" smtClean="0">
                <a:solidFill>
                  <a:srgbClr val="000000"/>
                </a:solidFill>
                <a:latin typeface="ARIAL"/>
              </a:rPr>
              <a:t>522 / CIUDAD DE CALI - AV CIUDAD CALI - BERGEL</a:t>
            </a:r>
            <a:endParaRPr lang="es-BO" sz="240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143001"/>
            <a:ext cx="4445000" cy="2271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3810001"/>
            <a:ext cx="4508500" cy="338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4977605"/>
              </p:ext>
            </p:extLst>
          </p:nvPr>
        </p:nvGraphicFramePr>
        <p:xfrm>
          <a:off x="4572000" y="1143000"/>
          <a:ext cx="4381500" cy="20193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762000"/>
                <a:gridCol w="444500"/>
                <a:gridCol w="736600"/>
                <a:gridCol w="736600"/>
                <a:gridCol w="762000"/>
                <a:gridCol w="469900"/>
                <a:gridCol w="4699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700" smtClean="0"/>
                        <a:t>Marca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# E/S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GAS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DSL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Total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EDS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Mcdo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BRIO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77,000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39,000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116,000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4.17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4.57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CARREFOUR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127,600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143,068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270,668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8.33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10.67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ESSO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197,000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449,000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646,000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25.00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25.46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EXITO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31,783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6,276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38,059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4.17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1.50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MOBIL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23,000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48,000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4.17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1.89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PETROBRAS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105,657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177,148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282,805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12.50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11.15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TERPEL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470,780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464,866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935,646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16.67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36.88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TEXACO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134,000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66,000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200,000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12.50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7.88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MARKET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1,166,820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1,370,358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2,537,178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8830371"/>
              </p:ext>
            </p:extLst>
          </p:nvPr>
        </p:nvGraphicFramePr>
        <p:xfrm>
          <a:off x="4572000" y="4813300"/>
          <a:ext cx="4559300" cy="507492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444500"/>
                <a:gridCol w="952500"/>
                <a:gridCol w="749300"/>
                <a:gridCol w="482600"/>
                <a:gridCol w="482600"/>
                <a:gridCol w="482600"/>
                <a:gridCol w="482600"/>
                <a:gridCol w="4826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600" smtClean="0"/>
                        <a:t>ID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Nombre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Marca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T Oper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VAR INVER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GAS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DSL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GNV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Montevideo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Occidente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POT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35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Santa Fe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Magra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POT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46,000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46,000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513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CLL 13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17,447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81,332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81,332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514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Terminal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520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Vergel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32,469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32,584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32,584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521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Hayuelos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36,000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522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Ciudad de Cali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30,547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114,514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114,514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523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Hayuelos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97,053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28,554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28,554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524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Insetransa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62,562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385,925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385,925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525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Tintalito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526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Villa Alsacia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527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Villa Alsacia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124,314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28,962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28,962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528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Industrial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177,000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177,000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529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Ferrocarril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55,741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63,232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63,232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530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Av Boyaca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EXITO FONTIBON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EXITO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31,783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6,276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6,276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546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 Amezquita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135,391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32,901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32,901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547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Mariana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148,513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17,078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17,078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26670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BO" sz="2400" smtClean="0">
                <a:solidFill>
                  <a:srgbClr val="000000"/>
                </a:solidFill>
                <a:latin typeface="ARIAL"/>
              </a:rPr>
              <a:t>515 / TINTALITO - AV CIUDAD DE CALI - PATIO BONITO</a:t>
            </a:r>
            <a:endParaRPr lang="es-BO" sz="240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143001"/>
            <a:ext cx="4445000" cy="2271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3810001"/>
            <a:ext cx="4508500" cy="338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7348649"/>
              </p:ext>
            </p:extLst>
          </p:nvPr>
        </p:nvGraphicFramePr>
        <p:xfrm>
          <a:off x="4572000" y="1143000"/>
          <a:ext cx="4381500" cy="20193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762000"/>
                <a:gridCol w="444500"/>
                <a:gridCol w="736600"/>
                <a:gridCol w="736600"/>
                <a:gridCol w="762000"/>
                <a:gridCol w="469900"/>
                <a:gridCol w="4699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700" smtClean="0"/>
                        <a:t>Marca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# E/S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GAS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DSL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Total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EDS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Mcdo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BIOMAX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56,000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28,000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84,000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8.70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4.16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BRIO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24,000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39,000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4.35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1.93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CARREFOUR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116,055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45,628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161,683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8.70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ESSO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322,000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290,000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612,000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30.43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30.29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PDSA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64,000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109,000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4.35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5.40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PETROBRAS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101,094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63,886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164,980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8.70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8.17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TERPEL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542,369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195,317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737,686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21.74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36.51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TEXACO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83,000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29,000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112,000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4.35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5.54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MARKET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1,308,518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711,831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2,020,349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6965852"/>
              </p:ext>
            </p:extLst>
          </p:nvPr>
        </p:nvGraphicFramePr>
        <p:xfrm>
          <a:off x="4572000" y="4813300"/>
          <a:ext cx="4559300" cy="475488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444500"/>
                <a:gridCol w="952500"/>
                <a:gridCol w="749300"/>
                <a:gridCol w="482600"/>
                <a:gridCol w="482600"/>
                <a:gridCol w="482600"/>
                <a:gridCol w="482600"/>
                <a:gridCol w="4826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600" smtClean="0"/>
                        <a:t>ID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Nombre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Marca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T Oper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VAR INVER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GAS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DSL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GNV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Timiza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Estrellita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38,764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7,005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7,005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Roma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70,175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46,718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46,718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Andes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Pastranita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 Bosa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38,544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24,223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24,223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Tintal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Taxi Express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260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Betania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145,667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39,233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39,233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262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Kennedy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PDSA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Tintalito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77,511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21,405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21,405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516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Patio Bonito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42,319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42,319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517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Abastos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139,250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85,283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85,283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518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Herradura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519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María Paz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525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Tintalito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535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1ero de Mayo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57,094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21,567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21,567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536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Kennedy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538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Las Flores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539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Carabastos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547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Mariana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148,513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17,078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17,078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40172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2400" smtClean="0">
                <a:solidFill>
                  <a:srgbClr val="000000"/>
                </a:solidFill>
                <a:latin typeface="ARIAL"/>
              </a:rPr>
              <a:t>304 / CARREFOUR 170 - INTERNA - CARREFOUR - </a:t>
            </a:r>
            <a:endParaRPr lang="es-BO" sz="240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143001"/>
            <a:ext cx="4445000" cy="2271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3810001"/>
            <a:ext cx="4508500" cy="338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5385009"/>
              </p:ext>
            </p:extLst>
          </p:nvPr>
        </p:nvGraphicFramePr>
        <p:xfrm>
          <a:off x="4572000" y="1143000"/>
          <a:ext cx="4381500" cy="20193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762000"/>
                <a:gridCol w="444500"/>
                <a:gridCol w="736600"/>
                <a:gridCol w="736600"/>
                <a:gridCol w="762000"/>
                <a:gridCol w="469900"/>
                <a:gridCol w="4699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700" smtClean="0"/>
                        <a:t>Marca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# E/S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GAS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DSL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Total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EDS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Mcdo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BRIO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43,000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68,000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6.25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3.38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CARREFOUR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44,043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48,568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92,611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6.25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4.60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ESSO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219,000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231,000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450,000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25.00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22.34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EXITO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41,521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32,233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73,754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12.50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3.66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MOBIL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108,000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28,000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136,000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6.25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6.75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PETROBRAS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254,265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100,937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355,202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12.50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17.63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TERPEL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508,359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93,808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602,167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18.75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29.89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TEXACO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166,000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71,000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237,000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12.50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11.76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MARKET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1,384,188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630,546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2,014,734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4623650"/>
              </p:ext>
            </p:extLst>
          </p:nvPr>
        </p:nvGraphicFramePr>
        <p:xfrm>
          <a:off x="4572000" y="4813300"/>
          <a:ext cx="4559300" cy="397764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444500"/>
                <a:gridCol w="952500"/>
                <a:gridCol w="749300"/>
                <a:gridCol w="482600"/>
                <a:gridCol w="482600"/>
                <a:gridCol w="482600"/>
                <a:gridCol w="482600"/>
                <a:gridCol w="4826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600" smtClean="0"/>
                        <a:t>ID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Nombre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Marca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T Oper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VAR INVER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GAS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DSL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GNV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Compostella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232,285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12,222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12,222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El Portal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El Llano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174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134,281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17,879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17,879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 170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44,043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48,568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48,568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170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POT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312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Tercer Puente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POT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313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Texana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175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76,000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323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Las Vegas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324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Autonorte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229,010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53,735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53,735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325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Orion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329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Acapulco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47,064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27,851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27,851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330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Conejera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332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EXITO NORTE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EXITO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25,815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2,732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2,732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333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EXITO Colina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EXITO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15,706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29,501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29,501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335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 Antonio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909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Los Abuelos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119,984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83,058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83,058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25542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BO" sz="2400" smtClean="0">
                <a:solidFill>
                  <a:srgbClr val="000000"/>
                </a:solidFill>
                <a:latin typeface="ARIAL"/>
              </a:rPr>
              <a:t>270 / MARRUECOS - AV CARACAS - SAN CARLOS</a:t>
            </a:r>
            <a:endParaRPr lang="es-BO" sz="240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143001"/>
            <a:ext cx="4445000" cy="2271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3810001"/>
            <a:ext cx="4508500" cy="338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2794436"/>
              </p:ext>
            </p:extLst>
          </p:nvPr>
        </p:nvGraphicFramePr>
        <p:xfrm>
          <a:off x="4572000" y="1143000"/>
          <a:ext cx="4381500" cy="16383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762000"/>
                <a:gridCol w="444500"/>
                <a:gridCol w="736600"/>
                <a:gridCol w="736600"/>
                <a:gridCol w="762000"/>
                <a:gridCol w="469900"/>
                <a:gridCol w="4699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700" smtClean="0"/>
                        <a:t>Marca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# E/S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GAS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DSL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Total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EDS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Mcdo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BIOMAX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56,000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37,000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93,000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16.67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8.58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BRIO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16.67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11.07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CARREFOUR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91,245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27,094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118,339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8.33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10.91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ESSO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195,000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16.67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17.98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TERPEL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198,618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289,313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487,931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33.33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45.00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TEXACO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8.33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6.46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MARKET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530,863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553,407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1,084,270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4474564"/>
              </p:ext>
            </p:extLst>
          </p:nvPr>
        </p:nvGraphicFramePr>
        <p:xfrm>
          <a:off x="4572000" y="4064000"/>
          <a:ext cx="4559300" cy="318516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444500"/>
                <a:gridCol w="952500"/>
                <a:gridCol w="749300"/>
                <a:gridCol w="482600"/>
                <a:gridCol w="482600"/>
                <a:gridCol w="482600"/>
                <a:gridCol w="482600"/>
                <a:gridCol w="4826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600" smtClean="0"/>
                        <a:t>ID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Nombre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Marca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T Oper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VAR INVER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GAS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DSL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GNV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Santa Lucía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27,676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108,265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108,265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Santa María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Ganadero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70,702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66,293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66,293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Santa Marta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220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Imporgas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221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Petrocom Tunjuelito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222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Super  Usme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223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Santa Martha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43,500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270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Marruecos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91,245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27,094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27,094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811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Yomasa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56,740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102,755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102,755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904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Santa Sofia de Usme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907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 Caracas Sur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24795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2400" smtClean="0">
                <a:solidFill>
                  <a:srgbClr val="000000"/>
                </a:solidFill>
                <a:latin typeface="ARIAL"/>
              </a:rPr>
              <a:t>266 / CARREFOUR AUTOPISTA SUR - AUTOPISTA SUR - OLARTE</a:t>
            </a:r>
            <a:endParaRPr lang="es-BO" sz="240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143001"/>
            <a:ext cx="4445000" cy="2271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3810001"/>
            <a:ext cx="4508500" cy="338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0819071"/>
              </p:ext>
            </p:extLst>
          </p:nvPr>
        </p:nvGraphicFramePr>
        <p:xfrm>
          <a:off x="4572000" y="1143000"/>
          <a:ext cx="4381500" cy="18288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762000"/>
                <a:gridCol w="444500"/>
                <a:gridCol w="736600"/>
                <a:gridCol w="736600"/>
                <a:gridCol w="762000"/>
                <a:gridCol w="469900"/>
                <a:gridCol w="4699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700" smtClean="0"/>
                        <a:t>Marca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# E/S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GAS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DSL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Total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EDS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Mcdo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BRIO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2.25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CARREFOUR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163,817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85,076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248,893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15.00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13.99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ESSO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385,000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359,000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744,000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41.82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MOBIL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5.06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PDSA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84,000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84,000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168,000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9.44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PETROBRAS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50,724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56,940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107,664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6.05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TERPEL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206,046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174,342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380,388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21.38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MARKET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944,587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834,358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1,778,945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7240181"/>
              </p:ext>
            </p:extLst>
          </p:nvPr>
        </p:nvGraphicFramePr>
        <p:xfrm>
          <a:off x="4572000" y="4445000"/>
          <a:ext cx="4559300" cy="455676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444500"/>
                <a:gridCol w="952500"/>
                <a:gridCol w="749300"/>
                <a:gridCol w="482600"/>
                <a:gridCol w="482600"/>
                <a:gridCol w="482600"/>
                <a:gridCol w="482600"/>
                <a:gridCol w="4826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600" smtClean="0"/>
                        <a:t>ID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Nombre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Marca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T Oper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VAR INVER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GAS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DSL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GNV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Expreso Bogotano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Colmotores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Cootranspensilvania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Las Vegas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21,716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32,279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32,279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Estrellita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38,764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7,005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7,005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Roma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70,175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46,718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46,718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Andes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Buses Blancos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Pastranita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262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Kennedy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PDSA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263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Sevillana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63,265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40,128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40,128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264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Delicias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265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Icocentro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50,724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56,940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56,940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266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 Autopista Sur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45,426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12,512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12,512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267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Estancia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75,391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88,340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88,340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280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Ciudad Bolvar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281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Ucolbus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536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Kennedy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677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Automotriz Cazuca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PDSA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678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Autosur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55,126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32,436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32,436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29457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BO" sz="2400" smtClean="0">
                <a:solidFill>
                  <a:srgbClr val="000000"/>
                </a:solidFill>
                <a:latin typeface="ARIAL"/>
              </a:rPr>
              <a:t>263 / SEVILLANA - AUTOPISTA SUR - </a:t>
            </a:r>
            <a:endParaRPr lang="es-BO" sz="240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143001"/>
            <a:ext cx="4445000" cy="2271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3810001"/>
            <a:ext cx="4508500" cy="338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944885"/>
              </p:ext>
            </p:extLst>
          </p:nvPr>
        </p:nvGraphicFramePr>
        <p:xfrm>
          <a:off x="4572000" y="1143000"/>
          <a:ext cx="4381500" cy="20193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762000"/>
                <a:gridCol w="444500"/>
                <a:gridCol w="736600"/>
                <a:gridCol w="736600"/>
                <a:gridCol w="762000"/>
                <a:gridCol w="469900"/>
                <a:gridCol w="4699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700" smtClean="0"/>
                        <a:t>Marca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# E/S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GAS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DSL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Total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EDS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Mcdo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BIOMAX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72,636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37,570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110,206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5.71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4.19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BRIO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165,000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11.43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6.27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CARREFOUR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108,691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52,640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161,331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5.71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6.13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ESSO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460,000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341,000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801,000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28.57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30.45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MOBIL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2.86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3.42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PETROBRAS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175,739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145,114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320,853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8.57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12.20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TERPEL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586,981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214,968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801,949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22.86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30.49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TEXACO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180,000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8.57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6.84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MARKET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1,654,047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976,292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2,630,339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5531824"/>
              </p:ext>
            </p:extLst>
          </p:nvPr>
        </p:nvGraphicFramePr>
        <p:xfrm>
          <a:off x="4572000" y="4813300"/>
          <a:ext cx="4559300" cy="755904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444500"/>
                <a:gridCol w="952500"/>
                <a:gridCol w="749300"/>
                <a:gridCol w="482600"/>
                <a:gridCol w="482600"/>
                <a:gridCol w="482600"/>
                <a:gridCol w="482600"/>
                <a:gridCol w="4826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600" smtClean="0"/>
                        <a:t>ID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Nombre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Marca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T Oper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VAR INVER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GAS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DSL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GNV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EDS La 68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123,546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31,741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31,741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INVERSISTRANS-E. Bogotano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Venecia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60,989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9,948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9,948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Expreso Bogotano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Colmotores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Cootranspensilvania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Las Vegas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21,716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32,279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32,279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Matatigres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134,849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10,157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10,157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Muzú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Alqueria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49,636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25,570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25,570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Carvajal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67,921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66,607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66,607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Argelia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Carvajal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38,028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10,300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10,300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Timiza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Estrellita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38,764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7,005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7,005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Pastranita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263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Sevillana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63,265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40,128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40,128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264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Delicias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265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Icocentro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50,724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56,940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56,940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266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 Autopista Sur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45,426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12,512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12,512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267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Estancia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75,391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88,340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88,340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268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Darien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276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Servicentro Claret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277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Tunal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280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Ciudad Bolvar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281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Ucolbus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533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Fundadores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534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Techo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535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1ero de Mayo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57,094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21,567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21,567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817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PRIMERA DE MAYO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903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Primero de Mayo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93,698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25,198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25,198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CAL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21394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BO" sz="2400" smtClean="0">
                <a:solidFill>
                  <a:srgbClr val="000000"/>
                </a:solidFill>
                <a:latin typeface="ARIAL"/>
              </a:rPr>
              <a:t>256 / CARREFOUR BOSA - CRA 91 - BOSA EL RECREO</a:t>
            </a:r>
            <a:endParaRPr lang="es-BO" sz="240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143001"/>
            <a:ext cx="4445000" cy="2271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3810001"/>
            <a:ext cx="4508500" cy="338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8971626"/>
              </p:ext>
            </p:extLst>
          </p:nvPr>
        </p:nvGraphicFramePr>
        <p:xfrm>
          <a:off x="4572000" y="1143000"/>
          <a:ext cx="4381500" cy="18288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762000"/>
                <a:gridCol w="444500"/>
                <a:gridCol w="736600"/>
                <a:gridCol w="736600"/>
                <a:gridCol w="762000"/>
                <a:gridCol w="469900"/>
                <a:gridCol w="4699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700" smtClean="0"/>
                        <a:t>Marca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# E/S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GAS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DSL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Total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EDS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Mcdo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BIOMAX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52,000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122,000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15.79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10.28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BRIO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56,000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131,000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187,000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21.05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15.75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CARREFOUR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116,055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45,628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161,683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10.53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13.62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ESSO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59,000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138,000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197,000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15.79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16.59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PDSA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18,757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4,969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23,726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5.26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PETROBRAS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44,000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42,319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86,319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5.26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7.27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TERPEL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284,917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124,516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409,433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10.53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34.49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MARKET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648,729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538,432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1,187,161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6208582"/>
              </p:ext>
            </p:extLst>
          </p:nvPr>
        </p:nvGraphicFramePr>
        <p:xfrm>
          <a:off x="4572000" y="4445000"/>
          <a:ext cx="4559300" cy="36576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444500"/>
                <a:gridCol w="952500"/>
                <a:gridCol w="749300"/>
                <a:gridCol w="482600"/>
                <a:gridCol w="482600"/>
                <a:gridCol w="482600"/>
                <a:gridCol w="482600"/>
                <a:gridCol w="4826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600" smtClean="0"/>
                        <a:t>ID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Nombre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Marca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T Oper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VAR INVER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GAS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DSL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GNV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Andes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Buses Blancos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Laureles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PDSA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18,757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4,969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4,969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Esperanza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Primavera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Comnalmicos Bosa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76,000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76,000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El Recreo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 Bosa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38,544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24,223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24,223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Tintal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Taxi Express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260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Betania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145,667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39,233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39,233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Tintalito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77,511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21,405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21,405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516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Patio Bonito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42,319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42,319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517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Abastos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139,250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85,283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85,283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518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Herradura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901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Sharito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22871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BO" sz="2400" smtClean="0">
                <a:solidFill>
                  <a:srgbClr val="000000"/>
                </a:solidFill>
                <a:latin typeface="ARIAL"/>
              </a:rPr>
              <a:t>232 / ALQUERIA - AV CALLE 68 - ALQUERIA</a:t>
            </a:r>
            <a:endParaRPr lang="es-BO" sz="240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143001"/>
            <a:ext cx="4445000" cy="2271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3810001"/>
            <a:ext cx="4508500" cy="338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4117251"/>
              </p:ext>
            </p:extLst>
          </p:nvPr>
        </p:nvGraphicFramePr>
        <p:xfrm>
          <a:off x="4572000" y="1143000"/>
          <a:ext cx="4381500" cy="18288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762000"/>
                <a:gridCol w="444500"/>
                <a:gridCol w="736600"/>
                <a:gridCol w="736600"/>
                <a:gridCol w="762000"/>
                <a:gridCol w="469900"/>
                <a:gridCol w="4699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700" smtClean="0"/>
                        <a:t>Marca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# E/S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GAS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DSL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Total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EDS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Mcdo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BIOMAX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72,636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37,570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110,206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3.61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BRIO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170,000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5.57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CARREFOUR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63,265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40,128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103,393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2.50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3.39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ESSO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540,000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427,000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967,000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31.70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PETROBRAS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205,059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173,712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378,771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12.42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TERPEL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816,183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165,303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981,486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22.50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32.17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TEXACO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225,000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340,000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12.50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11.14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MARKET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2,012,143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1,038,713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3,050,856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8797099"/>
              </p:ext>
            </p:extLst>
          </p:nvPr>
        </p:nvGraphicFramePr>
        <p:xfrm>
          <a:off x="4572000" y="4445000"/>
          <a:ext cx="4559300" cy="867156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444500"/>
                <a:gridCol w="952500"/>
                <a:gridCol w="749300"/>
                <a:gridCol w="482600"/>
                <a:gridCol w="482600"/>
                <a:gridCol w="482600"/>
                <a:gridCol w="482600"/>
                <a:gridCol w="4826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600" smtClean="0"/>
                        <a:t>ID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Nombre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Marca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T Oper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VAR INVER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GAS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DSL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GNV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EDS La 68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123,546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31,741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31,741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INVERSISTRANS-E. Bogotano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Venecia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60,989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9,948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9,948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Expreso Bogotano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Colmotores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Matatigres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Centenario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Samore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Transportes Panamericanos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Andalucia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102,188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45,803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45,803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Matatigres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134,849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10,157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10,157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Muzú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Alqueria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49,636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25,570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25,570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Carvajal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67,921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66,607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66,607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Argelia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Carvajal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38,028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10,300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10,300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 1 Mayo II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29,320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28,598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28,598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Timiza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Estrellita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38,764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7,005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7,005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Petrocom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263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Sevillana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63,265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40,128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40,128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264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Delicias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265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Icocentro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50,724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56,940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56,940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268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Darien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276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Servicentro Claret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277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Tunal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531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Villa Claudia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100,792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10,130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10,130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532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Av 68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533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Fundadores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534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Techo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535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1ero de Mayo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57,094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21,567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21,567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731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Trinidad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123,329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15,021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15,021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733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19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817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PRIMERA DE MAYO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903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Primero de Mayo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93,698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25,198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25,198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CAL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58553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BO" sz="2400" smtClean="0">
                <a:solidFill>
                  <a:srgbClr val="000000"/>
                </a:solidFill>
                <a:latin typeface="ARIAL"/>
              </a:rPr>
              <a:t>150 / SANTANA - CALLE 72 - </a:t>
            </a:r>
            <a:endParaRPr lang="es-BO" sz="240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143001"/>
            <a:ext cx="4445000" cy="2271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3810000"/>
            <a:ext cx="4508500" cy="3009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2600805"/>
              </p:ext>
            </p:extLst>
          </p:nvPr>
        </p:nvGraphicFramePr>
        <p:xfrm>
          <a:off x="4572000" y="1143000"/>
          <a:ext cx="4381500" cy="18288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762000"/>
                <a:gridCol w="444500"/>
                <a:gridCol w="736600"/>
                <a:gridCol w="736600"/>
                <a:gridCol w="762000"/>
                <a:gridCol w="469900"/>
                <a:gridCol w="4699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700" smtClean="0"/>
                        <a:t>Marca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# E/S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GAS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DSL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Total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EDS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Mcdo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BRIO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437,000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273,000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710,000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24.00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22.64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CARREFOUR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175,663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39,234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214,897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6.85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ESSO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165,000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5.26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MOBIL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192,000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188,000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380,000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16.00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12.12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PETROBRAS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306,862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60,880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367,742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11.73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TERPEL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687,142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203,587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890,729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24.00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28.41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TEXACO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310,000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97,000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407,000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12.98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MARKET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2,233,667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901,701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3,135,368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0598553"/>
              </p:ext>
            </p:extLst>
          </p:nvPr>
        </p:nvGraphicFramePr>
        <p:xfrm>
          <a:off x="4572000" y="4445000"/>
          <a:ext cx="4559300" cy="60960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444500"/>
                <a:gridCol w="952500"/>
                <a:gridCol w="749300"/>
                <a:gridCol w="482600"/>
                <a:gridCol w="482600"/>
                <a:gridCol w="482600"/>
                <a:gridCol w="482600"/>
                <a:gridCol w="4826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600" smtClean="0"/>
                        <a:t>ID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Nombre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Marca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T Oper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VAR INVER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GAS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DSL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GNV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 Cayetano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84,274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14,982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14,982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Engativa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69,130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23,177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23,177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Portal de Alamos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161,353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51,245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51,245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Puente Aereo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Europa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Pontevedra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53,982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7,641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7,641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Lagartos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Servycom Av Boyacá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Av Boyacá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172,878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45,554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45,554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Española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Buses Verdes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Continental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Calle 80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173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170,000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Ciudad de Cali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Auto Servicio Brasilia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183,220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48,075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48,075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Juan Amarillo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145,862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20,880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20,880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Altamar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Florencia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46,579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27,895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27,895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Av Chile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Santana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91,389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24,252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24,252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Isabela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ST. MARIA DEL LAGO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GRANJA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BACHUE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23702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BO" sz="2400" smtClean="0">
                <a:solidFill>
                  <a:srgbClr val="000000"/>
                </a:solidFill>
                <a:latin typeface="ARIAL"/>
              </a:rPr>
              <a:t>121 / CARREFOUR CALLE 80 - CALLE 80 - </a:t>
            </a:r>
            <a:endParaRPr lang="es-BO" sz="240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143001"/>
            <a:ext cx="4445000" cy="2271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3810000"/>
            <a:ext cx="4508500" cy="3003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8359080"/>
              </p:ext>
            </p:extLst>
          </p:nvPr>
        </p:nvGraphicFramePr>
        <p:xfrm>
          <a:off x="4572000" y="1143000"/>
          <a:ext cx="4381500" cy="20193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762000"/>
                <a:gridCol w="444500"/>
                <a:gridCol w="736600"/>
                <a:gridCol w="736600"/>
                <a:gridCol w="762000"/>
                <a:gridCol w="469900"/>
                <a:gridCol w="4699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700" smtClean="0"/>
                        <a:t>Marca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# E/S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GAS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DSL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Total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EDS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Mcdo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BIOMAX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165,000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5.26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4.27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BRIO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423,000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193,000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616,000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15.79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15.95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CARREFOUR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91,994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91,994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2.63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2.38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ESSO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281,000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341,000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10.53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8.83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MOBIL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230,000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160,000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390,000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13.16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10.10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PETROBRAS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228,400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18,953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247,353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7.89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6.41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TERPEL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1,261,798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224,537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1,486,335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28.95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38.49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TEXACO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363,000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161,000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524,000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10.53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13.57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MARKET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2,999,192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862,490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3,861,682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2722711"/>
              </p:ext>
            </p:extLst>
          </p:nvPr>
        </p:nvGraphicFramePr>
        <p:xfrm>
          <a:off x="4572000" y="4813300"/>
          <a:ext cx="4559300" cy="858012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444500"/>
                <a:gridCol w="952500"/>
                <a:gridCol w="749300"/>
                <a:gridCol w="482600"/>
                <a:gridCol w="482600"/>
                <a:gridCol w="482600"/>
                <a:gridCol w="482600"/>
                <a:gridCol w="4826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600" smtClean="0"/>
                        <a:t>ID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Nombre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Marca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T Oper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VAR INVER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GAS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DSL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GNV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Europa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Pontevedra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53,982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7,641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7,641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Lagartos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Av Boyacá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172,878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45,554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45,554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Fundación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Floresta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Cruz Roja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65,439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16,821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16,821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 Calle 80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91,994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Española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Calle 80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173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170,000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Auto Servicio Brasilia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183,220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48,075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48,075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Servi Ruedas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131,086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5,802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5,802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Av Suba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Altamar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Florencia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46,579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27,895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27,895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LAS FERIAS 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ST. MARIA DEL LAGO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GRANJA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334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EXITO Calle 80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198,946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28,270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28,270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Pasadena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89,391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10,215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10,215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Calazan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62,976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4,484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4,484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424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27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POT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425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Floresta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426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Calle 100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428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Navarra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158,041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8,812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8,812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Suba 100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24,118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4,281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4,281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442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Ilarco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461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 José de Quito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94,301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14,840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14,840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462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NQS Calle 72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463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NQS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468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GAITAN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469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El Polo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470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Metropolis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809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 Nicolas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CALLE 80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14,940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14,940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908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Topacio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46,241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5,860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5,860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43762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BO" sz="2400" smtClean="0">
                <a:solidFill>
                  <a:srgbClr val="000000"/>
                </a:solidFill>
                <a:latin typeface="ARIAL"/>
              </a:rPr>
              <a:t>902 / CARREFOUR TERREROS - CARRERA 2  - BOGOTA</a:t>
            </a:r>
            <a:endParaRPr lang="es-BO" sz="240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143001"/>
            <a:ext cx="4445000" cy="2271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2962052"/>
              </p:ext>
            </p:extLst>
          </p:nvPr>
        </p:nvGraphicFramePr>
        <p:xfrm>
          <a:off x="4572000" y="1143000"/>
          <a:ext cx="4381500" cy="20193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762000"/>
                <a:gridCol w="444500"/>
                <a:gridCol w="736600"/>
                <a:gridCol w="736600"/>
                <a:gridCol w="762000"/>
                <a:gridCol w="469900"/>
                <a:gridCol w="4699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700" smtClean="0"/>
                        <a:t>Marca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# E/S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GAS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DSL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Total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EDS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Mcdo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BIOMAX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43,000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59,000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102,000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12.50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9.89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BRIO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44,000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69,000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12.50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6.69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CARREFOUR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92,942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48,127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141,069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12.50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13.68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ESSO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168,000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288,000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25.00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27.93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PDSA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38,757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43,969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82,726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12.50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8.02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PETROBRAS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69,940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74,796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144,736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12.50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14.03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TERPEL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75,391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88,340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163,731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6.25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15.88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TEXACO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6.25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3.88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MARKET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495,030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536,232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1,031,262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0288282"/>
              </p:ext>
            </p:extLst>
          </p:nvPr>
        </p:nvGraphicFramePr>
        <p:xfrm>
          <a:off x="4572000" y="4813300"/>
          <a:ext cx="4559300" cy="36576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444500"/>
                <a:gridCol w="952500"/>
                <a:gridCol w="749300"/>
                <a:gridCol w="482600"/>
                <a:gridCol w="482600"/>
                <a:gridCol w="482600"/>
                <a:gridCol w="482600"/>
                <a:gridCol w="4826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600" smtClean="0"/>
                        <a:t>ID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Nombre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Marca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T Oper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VAR INVER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GAS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DSL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GNV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Buses Blancos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Laureles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PDSA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18,757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4,969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4,969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Esperanza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Primavera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267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Estancia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75,391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88,340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88,340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Camber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671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 SANCHEZ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672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Soacha - Gas Virtual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673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674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Soacha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675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 Buenaventura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676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 Mateo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26,370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30,844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30,844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677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Automotriz Cazuca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PDSA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678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Autosur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55,126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32,436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32,436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902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 Terreros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37,816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15,691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15,691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912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Potrero Grande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43,570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43,952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43,952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Picture 2" descr="C:\Users\computer\Desktop\bogota\902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32888"/>
            <a:ext cx="4521200" cy="3391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0005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BO" sz="2400" smtClean="0">
                <a:solidFill>
                  <a:srgbClr val="000000"/>
                </a:solidFill>
                <a:latin typeface="ARIAL"/>
              </a:rPr>
              <a:t>104 / SAN CAYETANO - CALLE 26 - SAN CAYETANO</a:t>
            </a:r>
            <a:endParaRPr lang="es-BO" sz="240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143001"/>
            <a:ext cx="4445000" cy="2271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3810001"/>
            <a:ext cx="4508500" cy="338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9785252"/>
              </p:ext>
            </p:extLst>
          </p:nvPr>
        </p:nvGraphicFramePr>
        <p:xfrm>
          <a:off x="4572000" y="1143000"/>
          <a:ext cx="4381500" cy="20193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762000"/>
                <a:gridCol w="444500"/>
                <a:gridCol w="736600"/>
                <a:gridCol w="736600"/>
                <a:gridCol w="762000"/>
                <a:gridCol w="469900"/>
                <a:gridCol w="4699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700" smtClean="0"/>
                        <a:t>Marca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# E/S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GAS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DSL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Total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EDS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Mcdo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BIOMAX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3.70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2.35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BRIO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252,000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104,000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356,000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14.81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12.85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CARREFOUR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272,716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67,788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340,504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11.11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12.29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ESSO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111,000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294,000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405,000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11.11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14.62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MOBIL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86,000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146,000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7.41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5.27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PETROBRAS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253,574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116,255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369,829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11.11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13.35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TERPEL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524,628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143,976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668,604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18.52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24.13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TEXACO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322,000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98,000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420,000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11.11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15.16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MARKET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1,871,918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899,019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2,770,937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5147072"/>
              </p:ext>
            </p:extLst>
          </p:nvPr>
        </p:nvGraphicFramePr>
        <p:xfrm>
          <a:off x="4572000" y="4813300"/>
          <a:ext cx="4559300" cy="60960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444500"/>
                <a:gridCol w="952500"/>
                <a:gridCol w="749300"/>
                <a:gridCol w="482600"/>
                <a:gridCol w="482600"/>
                <a:gridCol w="482600"/>
                <a:gridCol w="482600"/>
                <a:gridCol w="4826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600" smtClean="0"/>
                        <a:t>ID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Nombre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Marca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T Oper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VAR INVER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GAS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DSL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GNV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49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112,175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8,758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8,758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30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Auto centro Internal Dorado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 Cayetano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84,274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14,982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14,982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Engativa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69,130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23,177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23,177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Portal de Alamos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161,353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51,245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51,245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Puente Aereo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SUMIGAS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36,833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13,023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13,023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Europa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Servycom Av Boyacá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Fundación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Ciudad de Cali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Florencia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46,579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27,895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27,895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Av Chile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Santana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91,389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24,252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24,252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Isabela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ST. MARIA DEL LAGO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35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514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Terminal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523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Hayuelos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97,053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28,554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28,554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528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Industrial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177,000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177,000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529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Ferrocarril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55,741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63,232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63,232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544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Versalles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546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 Amezquita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135,391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32,901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32,901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77032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BO" sz="2400" smtClean="0">
                <a:solidFill>
                  <a:srgbClr val="000000"/>
                </a:solidFill>
                <a:latin typeface="ARIAL"/>
              </a:rPr>
              <a:t>738 / CRA 24 - CRA 24 - EL PROGRESO</a:t>
            </a:r>
            <a:endParaRPr lang="es-BO" sz="240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143001"/>
            <a:ext cx="4445000" cy="2271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3810001"/>
            <a:ext cx="4508500" cy="338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9601472"/>
              </p:ext>
            </p:extLst>
          </p:nvPr>
        </p:nvGraphicFramePr>
        <p:xfrm>
          <a:off x="4572000" y="1143000"/>
          <a:ext cx="4381500" cy="22098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762000"/>
                <a:gridCol w="444500"/>
                <a:gridCol w="736600"/>
                <a:gridCol w="736600"/>
                <a:gridCol w="762000"/>
                <a:gridCol w="469900"/>
                <a:gridCol w="4699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700" smtClean="0"/>
                        <a:t>Marca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# E/S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GAS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DSL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Total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EDS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Mcdo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BIOMAX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169,000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219,000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11.48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5.46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BRIO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170,000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210,000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3.28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5.23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CARREFOUR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267,929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24,315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292,244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3.28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7.28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ESSO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721,000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372,000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1,093,000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24.59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27.23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MOBIL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155,000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4.92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3.86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PDSA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130,000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3.28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3.24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PETROBRAS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70,954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51,301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122,255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3.28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3.05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TERPEL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343,809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104,477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448,286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14.75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11.17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TEXACO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915,355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429,322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1,344,677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24.59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33.50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MARKET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2,878,047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1,136,415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4,014,462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4749383"/>
              </p:ext>
            </p:extLst>
          </p:nvPr>
        </p:nvGraphicFramePr>
        <p:xfrm>
          <a:off x="4572000" y="5181600"/>
          <a:ext cx="4559300" cy="1252728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444500"/>
                <a:gridCol w="952500"/>
                <a:gridCol w="749300"/>
                <a:gridCol w="482600"/>
                <a:gridCol w="482600"/>
                <a:gridCol w="482600"/>
                <a:gridCol w="482600"/>
                <a:gridCol w="4826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600" smtClean="0"/>
                        <a:t>ID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Nombre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Marca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T Oper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VAR INVER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GAS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DSL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GNV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Matatigres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Centenario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 1 Mayo II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29,320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28,598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28,598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271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Quiroga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 Diego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POT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431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Calle 28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POT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711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 Rafael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712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11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713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Codeco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714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31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Carrera 30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105,557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716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Paloquemao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34,899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30,060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30,060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717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Avenida 19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718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Americas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57,641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10,541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10,541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719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Wilfer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721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Bochica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722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Santa Fe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723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Paloquemao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724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Cundinamarca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POT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725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NQS 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41,634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22,703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22,703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726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727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Av 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162,372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24,315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24,315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728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729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Brasilia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730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37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733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19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734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Santa ISabel - Kr 30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735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VYM Services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736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El Carmen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11,406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23,572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23,572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737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Garrollantas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72,015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6,199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6,199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738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Cra 24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139,148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30,545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30,545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739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17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Comúneros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Sexta Autos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742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Calle 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35,179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14,889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14,889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743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Roxi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744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Av 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745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Calle 22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747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Tequendama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748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25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749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Autos del Restrepe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750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20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26,207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21,777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21,777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751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752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11 Sur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220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753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Santa Ana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754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Petrocom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755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PDSA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PDSA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756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Gran Tax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25,962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757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Nacional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758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 Bernardo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47,146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6,875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6,875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759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TOROGAS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761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Lievano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6,050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4,600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4,600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762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Dual 2 Caracas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763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Bella Vista J E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PDSA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764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02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765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El Proveedor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766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Centro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53,511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7,741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7,741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654422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BO" sz="2400" smtClean="0">
                <a:solidFill>
                  <a:srgbClr val="000000"/>
                </a:solidFill>
                <a:latin typeface="ARIAL"/>
              </a:rPr>
              <a:t>727 / AV 3 - AV 3 - </a:t>
            </a:r>
            <a:endParaRPr lang="es-BO" sz="240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143001"/>
            <a:ext cx="4445000" cy="2271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3810001"/>
            <a:ext cx="4508500" cy="338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4061233"/>
              </p:ext>
            </p:extLst>
          </p:nvPr>
        </p:nvGraphicFramePr>
        <p:xfrm>
          <a:off x="4572000" y="1143000"/>
          <a:ext cx="4381500" cy="22098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762000"/>
                <a:gridCol w="444500"/>
                <a:gridCol w="736600"/>
                <a:gridCol w="736600"/>
                <a:gridCol w="762000"/>
                <a:gridCol w="469900"/>
                <a:gridCol w="4699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700" smtClean="0"/>
                        <a:t>Marca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# E/S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GAS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DSL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Total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EDS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Mcdo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BIOMAX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94,000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33,000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127,000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7.69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2.58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BRIO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190,000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255,000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4.62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5.17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CARREFOUR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267,929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24,315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292,244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3.08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5.93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ESSO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718,000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375,000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1,093,000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21.54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22.17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MOBIL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175,000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3.08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3.55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PDSA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1.54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1.62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PETROBRAS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339,035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141,578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480,613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7.69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9.75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TERPEL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991,194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233,653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1,224,847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23.08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24.84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TEXACO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810,355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392,322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1,202,677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21.54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24.39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MARKET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3,590,513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1,339,868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4,930,381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7263593"/>
              </p:ext>
            </p:extLst>
          </p:nvPr>
        </p:nvGraphicFramePr>
        <p:xfrm>
          <a:off x="4572000" y="5181600"/>
          <a:ext cx="4559300" cy="1374648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444500"/>
                <a:gridCol w="952500"/>
                <a:gridCol w="749300"/>
                <a:gridCol w="482600"/>
                <a:gridCol w="482600"/>
                <a:gridCol w="482600"/>
                <a:gridCol w="482600"/>
                <a:gridCol w="4826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600" smtClean="0"/>
                        <a:t>ID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Nombre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Marca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T Oper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VAR INVER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GAS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DSL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GNV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EDS La 68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123,546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31,741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31,741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Matatigres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Centenario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Samore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Matatigres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134,849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10,157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10,157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 1 Mayo II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29,320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28,598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28,598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Petrocom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531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Villa Claudia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100,792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10,130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10,130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532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Av 68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702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Puente Aranda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197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703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Puente Aranda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119,305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59,153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59,153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704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Carrera 50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GAZEL Colon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78,236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5,417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5,417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706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Americana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708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Americas II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92,268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20,583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20,583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709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Carrera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46,446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39,253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39,253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710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Americas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176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56,508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10,541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10,541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711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 Rafael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712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11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713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Codeco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714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31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Carrera 30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105,557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716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Paloquemao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34,899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30,060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30,060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717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Avenida 19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718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Americas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57,641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10,541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10,541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719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Wilfer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723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Paloquemao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724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Cundinamarca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POT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725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NQS 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41,634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22,703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22,703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726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727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Av 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162,372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24,315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24,315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728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729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Brasilia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730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37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731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Trinidad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123,329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15,021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15,021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733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19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734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Santa ISabel - Kr 30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735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VYM Services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736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El Carmen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11,406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23,572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23,572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737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Garrollantas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72,015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6,199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6,199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738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Cra 24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139,148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30,545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30,545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739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17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Comúneros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Sexta Autos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742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Calle 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35,179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14,889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14,889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743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Roxi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747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Tequendama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748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25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749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Autos del Restrepe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750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20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26,207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21,777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21,777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751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756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Gran Tax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25,962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757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Nacional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758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 Bernardo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47,146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6,875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6,875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759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TOROGAS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761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Lievano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6,050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4,600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4,600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763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Bella Vista J E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PDSA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764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02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765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El Proveedor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903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Primero de Mayo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93,698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25,198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25,198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147383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BO" sz="2400" smtClean="0">
                <a:solidFill>
                  <a:srgbClr val="000000"/>
                </a:solidFill>
                <a:latin typeface="ARIAL"/>
              </a:rPr>
              <a:t>715 / CARRERA 30 - AV CRA 30 - </a:t>
            </a:r>
            <a:endParaRPr lang="es-BO" sz="240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143001"/>
            <a:ext cx="4445000" cy="2271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3810001"/>
            <a:ext cx="4508500" cy="338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7233599"/>
              </p:ext>
            </p:extLst>
          </p:nvPr>
        </p:nvGraphicFramePr>
        <p:xfrm>
          <a:off x="4572000" y="1143000"/>
          <a:ext cx="4381500" cy="20193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762000"/>
                <a:gridCol w="444500"/>
                <a:gridCol w="736600"/>
                <a:gridCol w="736600"/>
                <a:gridCol w="762000"/>
                <a:gridCol w="469900"/>
                <a:gridCol w="4699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700" smtClean="0"/>
                        <a:t>Marca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# E/S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GAS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DSL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Total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EDS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Mcdo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BIOMAX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156,000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42,000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198,000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10.34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4.31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BRIO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1.72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1.53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CARREFOUR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267,929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24,315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292,244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3.45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6.37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ESSO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828,000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303,000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1,131,000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27.59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24.65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MOBIL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365,000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140,000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505,000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6.90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PETROBRAS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369,746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117,588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487,334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8.62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10.62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TERPEL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582,100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130,664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712,764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17.24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15.53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TEXACO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882,148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310,545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1,192,693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20.69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25.99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MARKET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3,500,923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1,088,112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4,589,035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3334802"/>
              </p:ext>
            </p:extLst>
          </p:nvPr>
        </p:nvGraphicFramePr>
        <p:xfrm>
          <a:off x="4572000" y="4813300"/>
          <a:ext cx="4559300" cy="141224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444500"/>
                <a:gridCol w="952500"/>
                <a:gridCol w="749300"/>
                <a:gridCol w="482600"/>
                <a:gridCol w="482600"/>
                <a:gridCol w="482600"/>
                <a:gridCol w="482600"/>
                <a:gridCol w="4826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600" smtClean="0"/>
                        <a:t>ID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Nombre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Marca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T Oper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VAR INVER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GAS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DSL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GNV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 Diego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POT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410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Teusaquillo N 16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412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Teusaquillo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423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Javeriana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150,977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5,089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5,089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431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Calle 28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POT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448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45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60,031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4,608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4,608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449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Soledad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Av 16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Av 28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467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16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702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Puente Aranda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197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703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Puente Aranda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119,305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59,153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59,153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704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Carrera 50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GAZEL Colon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78,236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5,417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5,417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706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Americana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708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Americas II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92,268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20,583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20,583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709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Carrera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46,446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39,253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39,253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710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Americas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176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56,508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10,541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10,541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711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 Rafael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712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11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713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Codeco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714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31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Carrera 30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105,557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716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Paloquemao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34,899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30,060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30,060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717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Avenida 19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718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Americas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57,641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10,541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10,541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719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Wilfer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720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34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221,000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721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Bochica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722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Santa Fe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723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Paloquemao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724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Cundinamarca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POT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725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NQS 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41,634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22,703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22,703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726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727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Av 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162,372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24,315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24,315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728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729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Brasilia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730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37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734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Santa ISabel - Kr 30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737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Garrollantas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72,015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6,199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6,199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738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Cra 24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139,148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30,545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30,545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739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17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Comúneros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Sexta Autos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742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Calle 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35,179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14,889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14,889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743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Roxi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744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Av 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745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Calle 22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747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Tequendama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758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 Bernardo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47,146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6,875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6,875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759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TOROGAS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mtClean="0"/>
                        <a:t>12,000</a:t>
                      </a:r>
                      <a:endParaRPr lang="es-B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B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BO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s-B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B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B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B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B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B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B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BO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s-B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B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B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B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B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B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B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BO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s-B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B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B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B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B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B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B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BO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s-B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B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B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B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B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B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B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BO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s-B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B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B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B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B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B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B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BO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142455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BO" sz="2400" smtClean="0">
                <a:solidFill>
                  <a:srgbClr val="000000"/>
                </a:solidFill>
                <a:latin typeface="ARIAL"/>
              </a:rPr>
              <a:t>678 / AUTOSUR - AUTOPISTA SUR - </a:t>
            </a:r>
            <a:endParaRPr lang="es-BO" sz="240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143000"/>
            <a:ext cx="4445000" cy="25590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3810001"/>
            <a:ext cx="4508500" cy="338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0515224"/>
              </p:ext>
            </p:extLst>
          </p:nvPr>
        </p:nvGraphicFramePr>
        <p:xfrm>
          <a:off x="4572000" y="1143000"/>
          <a:ext cx="4381500" cy="18288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762000"/>
                <a:gridCol w="444500"/>
                <a:gridCol w="736600"/>
                <a:gridCol w="736600"/>
                <a:gridCol w="762000"/>
                <a:gridCol w="469900"/>
                <a:gridCol w="4699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700" smtClean="0"/>
                        <a:t>Marca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# E/S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GAS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DSL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Total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EDS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Mcdo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BIOMAX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28,000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14,000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42,000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5.56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3.21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BRIO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44,000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69,000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11.11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5.27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CARREFOUR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138,368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60,639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199,007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16.67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15.19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ESSO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150,000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234,000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384,000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22.22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29.32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PDSA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38,757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43,969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82,726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11.11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6.32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PETROBRAS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120,664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131,736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252,400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16.67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19.27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TERPEL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145,566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135,058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280,624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11.11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21.43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MARKET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646,355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663,402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1,309,757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273436"/>
              </p:ext>
            </p:extLst>
          </p:nvPr>
        </p:nvGraphicFramePr>
        <p:xfrm>
          <a:off x="4572000" y="4445000"/>
          <a:ext cx="4559300" cy="385572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444500"/>
                <a:gridCol w="952500"/>
                <a:gridCol w="749300"/>
                <a:gridCol w="482600"/>
                <a:gridCol w="482600"/>
                <a:gridCol w="482600"/>
                <a:gridCol w="482600"/>
                <a:gridCol w="4826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600" smtClean="0"/>
                        <a:t>ID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Nombre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Marca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T Oper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VAR INVER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GAS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DSL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GNV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Roma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70,175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46,718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46,718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Andes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Buses Blancos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Pastranita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Laureles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PDSA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18,757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4,969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4,969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Esperanza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Primavera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265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Icocentro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50,724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56,940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56,940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266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 Autopista Sur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45,426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12,512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12,512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267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Estancia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75,391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88,340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88,340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281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Ucolbus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675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 Buenaventura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676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 Mateo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26,370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30,844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30,844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677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Automotriz Cazuca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PDSA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678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Autosur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55,126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32,436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32,436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902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 Terreros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37,816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15,691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15,691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912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Potrero Grande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43,570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43,952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43,952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73408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BO" sz="2400" smtClean="0">
                <a:solidFill>
                  <a:srgbClr val="000000"/>
                </a:solidFill>
                <a:latin typeface="ARIAL"/>
              </a:rPr>
              <a:t>655 / MOSQUERA - VÍA A MOSQUERA CALLE 20 - MOSQUERA</a:t>
            </a:r>
            <a:endParaRPr lang="es-BO" sz="240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143001"/>
            <a:ext cx="4445000" cy="2271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3810001"/>
            <a:ext cx="4508500" cy="338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3548272"/>
              </p:ext>
            </p:extLst>
          </p:nvPr>
        </p:nvGraphicFramePr>
        <p:xfrm>
          <a:off x="4572000" y="1143000"/>
          <a:ext cx="4381500" cy="16383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762000"/>
                <a:gridCol w="444500"/>
                <a:gridCol w="736600"/>
                <a:gridCol w="736600"/>
                <a:gridCol w="762000"/>
                <a:gridCol w="469900"/>
                <a:gridCol w="4699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700" smtClean="0"/>
                        <a:t>Marca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# E/S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GAS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DSL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Total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EDS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Mcdo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BIOMAX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9.09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5.95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BRIO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54,000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76,000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130,000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18.18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12.90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CARREFOUR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54,173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114,200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168,373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9.09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16.70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ESSO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19,000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89,000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18.18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8.83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PETROBRAS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25,705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61,582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87,287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9.09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8.66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TERPEL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148,088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325,303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473,391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36.36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46.96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MARKET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340,966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667,085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1,008,051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6747385"/>
              </p:ext>
            </p:extLst>
          </p:nvPr>
        </p:nvGraphicFramePr>
        <p:xfrm>
          <a:off x="4572000" y="4064000"/>
          <a:ext cx="4559300" cy="26670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444500"/>
                <a:gridCol w="952500"/>
                <a:gridCol w="749300"/>
                <a:gridCol w="482600"/>
                <a:gridCol w="482600"/>
                <a:gridCol w="482600"/>
                <a:gridCol w="482600"/>
                <a:gridCol w="4826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600" smtClean="0"/>
                        <a:t>ID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Nombre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Marca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T Oper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VAR INVER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GAS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DSL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GNV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652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Arizona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31,862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24,341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24,341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653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El Porvenir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28,428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3,500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3,500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654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Mosquera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655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Mosquera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54,173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114,200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114,200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656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Torre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42,037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272,232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272,232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680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Silma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45,761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25,230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25,230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681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682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Punto Toledo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683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Quito 2000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25,705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61,582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61,582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684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Puerto Vallarta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803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Danubio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55296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BO" sz="2400" smtClean="0">
                <a:solidFill>
                  <a:srgbClr val="000000"/>
                </a:solidFill>
                <a:latin typeface="ARIAL"/>
              </a:rPr>
              <a:t>535 / 1ERO DE MAYO - 1 DE MAYO - </a:t>
            </a:r>
            <a:endParaRPr lang="es-BO" sz="240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143001"/>
            <a:ext cx="4445000" cy="2271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3810001"/>
            <a:ext cx="4508500" cy="338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1747854"/>
              </p:ext>
            </p:extLst>
          </p:nvPr>
        </p:nvGraphicFramePr>
        <p:xfrm>
          <a:off x="4572000" y="1143000"/>
          <a:ext cx="4381500" cy="20193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762000"/>
                <a:gridCol w="444500"/>
                <a:gridCol w="736600"/>
                <a:gridCol w="736600"/>
                <a:gridCol w="762000"/>
                <a:gridCol w="469900"/>
                <a:gridCol w="4699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700" smtClean="0"/>
                        <a:t>Marca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# E/S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GAS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DSL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Total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EDS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Mcdo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BIOMAX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107,636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47,570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155,206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8.57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5.77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BRIO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94,000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164,000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11.43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6.10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CARREFOUR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140,776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61,533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202,309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5.71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7.52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ESSO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393,000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350,000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743,000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25.71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27.63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PDSA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64,000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109,000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2.86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4.05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PETROBRAS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175,739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145,114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320,853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8.57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11.93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TERPEL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666,670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116,473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783,143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29.12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TEXACO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148,000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64,000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212,000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8.57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7.88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MARKET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1,789,821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899,690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2,689,511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2358437"/>
              </p:ext>
            </p:extLst>
          </p:nvPr>
        </p:nvGraphicFramePr>
        <p:xfrm>
          <a:off x="4572000" y="4813300"/>
          <a:ext cx="4559300" cy="725424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444500"/>
                <a:gridCol w="952500"/>
                <a:gridCol w="749300"/>
                <a:gridCol w="482600"/>
                <a:gridCol w="482600"/>
                <a:gridCol w="482600"/>
                <a:gridCol w="482600"/>
                <a:gridCol w="4826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600" smtClean="0"/>
                        <a:t>ID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Nombre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Marca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T Oper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VAR INVER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GAS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DSL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GNV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EDS La 68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123,546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31,741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31,741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INVERSISTRANS-E. Bogotano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Alqueria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49,636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25,570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25,570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Carvajal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67,921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66,607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66,607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Argelia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Carvajal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38,028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10,300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10,300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Timiza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Estrellita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38,764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7,005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7,005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Pastranita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262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Kennedy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PDSA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263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Sevillana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63,265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40,128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40,128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264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Delicias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265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Icocentro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50,724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56,940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56,940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268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Darien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Tintalito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77,511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21,405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21,405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518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Herradura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519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María Paz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525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Tintalito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531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Villa Claudia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100,792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10,130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10,130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532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Av 68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533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Fundadores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534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Techo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535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1ero de Mayo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57,094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21,567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21,567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536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Kennedy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538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Las Flores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539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Carabastos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547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Mariana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148,513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17,078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17,078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731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Trinidad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123,329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15,021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15,021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817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PRIMERA DE MAYO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903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Primero de Mayo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93,698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25,198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25,198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CAL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53706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BO" sz="2400" smtClean="0">
                <a:solidFill>
                  <a:srgbClr val="000000"/>
                </a:solidFill>
                <a:latin typeface="ARIAL"/>
              </a:rPr>
              <a:t>523 / HAYUELOS - AV CIUDAD DE CALI - HAY VILOS</a:t>
            </a:r>
            <a:endParaRPr lang="es-BO" sz="240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143001"/>
            <a:ext cx="4445000" cy="2271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3810001"/>
            <a:ext cx="4508500" cy="338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0082155"/>
              </p:ext>
            </p:extLst>
          </p:nvPr>
        </p:nvGraphicFramePr>
        <p:xfrm>
          <a:off x="4572000" y="1143000"/>
          <a:ext cx="4381500" cy="20193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762000"/>
                <a:gridCol w="444500"/>
                <a:gridCol w="736600"/>
                <a:gridCol w="736600"/>
                <a:gridCol w="762000"/>
                <a:gridCol w="469900"/>
                <a:gridCol w="4699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700" smtClean="0"/>
                        <a:t>Marca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# E/S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GAS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DSL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Total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EDS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Mcdo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BRIO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167,000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94,000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261,000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7.14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8.76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CARREFOUR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211,874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158,050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369,924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10.71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12.42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ESSO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210,000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477,000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687,000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25.00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23.07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EXITO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31,783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6,276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38,059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3.57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1.28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MOBIL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93,000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133,000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7.14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4.47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PETROBRAS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105,657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177,148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282,805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10.71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9.50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TERPEL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434,442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456,546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890,988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14.29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29.92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TEXACO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218,000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97,000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315,000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10.71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10.58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MARKET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1,471,756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1,506,020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2,977,776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7597794"/>
              </p:ext>
            </p:extLst>
          </p:nvPr>
        </p:nvGraphicFramePr>
        <p:xfrm>
          <a:off x="4572000" y="4813300"/>
          <a:ext cx="4559300" cy="608076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444500"/>
                <a:gridCol w="952500"/>
                <a:gridCol w="749300"/>
                <a:gridCol w="482600"/>
                <a:gridCol w="482600"/>
                <a:gridCol w="482600"/>
                <a:gridCol w="482600"/>
                <a:gridCol w="4826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600" smtClean="0"/>
                        <a:t>ID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Nombre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Marca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T Oper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VAR INVER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GAS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DSL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GNV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49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112,175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8,758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8,758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30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Auto centro Internal Dorado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 Cayetano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84,274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14,982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14,982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Puente Aereo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Montevideo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Occidente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POT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35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Santa Fe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Magra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POT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46,000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46,000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513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CLL 13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17,447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81,332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81,332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514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Terminal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520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Vergel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32,469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32,584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32,584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521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Hayuelos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36,000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522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Ciudad de Cali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30,547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114,514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114,514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523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Hayuelos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97,053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28,554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28,554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524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Insetransa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62,562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385,925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385,925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526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Villa Alsacia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527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Villa Alsacia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124,314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28,962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28,962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528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Industrial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177,000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177,000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529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Ferrocarril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55,741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63,232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63,232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530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Av Boyaca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EXITO FONTIBON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EXITO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31,783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6,276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6,276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544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Versalles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546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 Amezquita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135,391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32,901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32,901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7728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8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4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8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4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34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NOVA Project</Template>
  <TotalTime>56</TotalTime>
  <Words>6593</Words>
  <Application>Microsoft Office PowerPoint</Application>
  <PresentationFormat>On-screen Show (4:3)</PresentationFormat>
  <Paragraphs>5820</Paragraphs>
  <Slides>20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Blank Presentation</vt:lpstr>
      <vt:lpstr>906 / CARREFOUR CALLE 190 - CRA 7 - BOGOTA</vt:lpstr>
      <vt:lpstr>902 / CARREFOUR TERREROS - CARRERA 2  - BOGOTA</vt:lpstr>
      <vt:lpstr>738 / CRA 24 - CRA 24 - EL PROGRESO</vt:lpstr>
      <vt:lpstr>727 / AV 3 - AV 3 - </vt:lpstr>
      <vt:lpstr>715 / CARRERA 30 - AV CRA 30 - </vt:lpstr>
      <vt:lpstr>678 / AUTOSUR - AUTOPISTA SUR - </vt:lpstr>
      <vt:lpstr>655 / MOSQUERA - VÍA A MOSQUERA CALLE 20 - MOSQUERA</vt:lpstr>
      <vt:lpstr>535 / 1ERO DE MAYO - 1 DE MAYO - </vt:lpstr>
      <vt:lpstr>523 / HAYUELOS - AV CIUDAD DE CALI - HAY VILOS</vt:lpstr>
      <vt:lpstr>522 / CIUDAD DE CALI - AV CIUDAD CALI - BERGEL</vt:lpstr>
      <vt:lpstr>515 / TINTALITO - AV CIUDAD DE CALI - PATIO BONITO</vt:lpstr>
      <vt:lpstr>304 / CARREFOUR 170 - INTERNA - CARREFOUR - </vt:lpstr>
      <vt:lpstr>270 / MARRUECOS - AV CARACAS - SAN CARLOS</vt:lpstr>
      <vt:lpstr>266 / CARREFOUR AUTOPISTA SUR - AUTOPISTA SUR - OLARTE</vt:lpstr>
      <vt:lpstr>263 / SEVILLANA - AUTOPISTA SUR - </vt:lpstr>
      <vt:lpstr>256 / CARREFOUR BOSA - CRA 91 - BOSA EL RECREO</vt:lpstr>
      <vt:lpstr>232 / ALQUERIA - AV CALLE 68 - ALQUERIA</vt:lpstr>
      <vt:lpstr>150 / SANTANA - CALLE 72 - </vt:lpstr>
      <vt:lpstr>121 / CARREFOUR CALLE 80 - CALLE 80 - </vt:lpstr>
      <vt:lpstr>104 / SAN CAYETANO - CALLE 26 - SAN CAYETANO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678 / AUTOSUR - AUTOPISTA SUR -</dc:title>
  <dc:creator>computer</dc:creator>
  <cp:lastModifiedBy>computer</cp:lastModifiedBy>
  <cp:revision>4</cp:revision>
  <dcterms:created xsi:type="dcterms:W3CDTF">2014-02-27T21:42:55Z</dcterms:created>
  <dcterms:modified xsi:type="dcterms:W3CDTF">2014-03-06T21:30:35Z</dcterms:modified>
</cp:coreProperties>
</file>