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4" r:id="rId3"/>
    <p:sldId id="272" r:id="rId4"/>
    <p:sldId id="273" r:id="rId5"/>
    <p:sldId id="275" r:id="rId6"/>
    <p:sldId id="276" r:id="rId7"/>
    <p:sldId id="269" r:id="rId8"/>
    <p:sldId id="257" r:id="rId9"/>
    <p:sldId id="264" r:id="rId10"/>
    <p:sldId id="271" r:id="rId11"/>
    <p:sldId id="259" r:id="rId12"/>
    <p:sldId id="27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33" autoAdjust="0"/>
    <p:restoredTop sz="94660"/>
  </p:normalViewPr>
  <p:slideViewPr>
    <p:cSldViewPr snapToGrid="0">
      <p:cViewPr varScale="1">
        <p:scale>
          <a:sx n="87" d="100"/>
          <a:sy n="87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58F9B-11FE-4575-8261-87B192CDC50C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5919-3A0B-4D4D-979D-C828592B1B5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Integrated Plan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09AFAEE-6E79-48D9-AAD5-91BDAF49574F}" type="parTrans" cxnId="{2403CC1B-3B90-4CE5-911A-CAB74493E69F}">
      <dgm:prSet/>
      <dgm:spPr/>
      <dgm:t>
        <a:bodyPr/>
        <a:lstStyle/>
        <a:p>
          <a:endParaRPr lang="en-US"/>
        </a:p>
      </dgm:t>
    </dgm:pt>
    <dgm:pt modelId="{8F1080CC-E224-40D7-8D97-5FA25212F91D}" type="sibTrans" cxnId="{2403CC1B-3B90-4CE5-911A-CAB74493E69F}">
      <dgm:prSet/>
      <dgm:spPr/>
      <dgm:t>
        <a:bodyPr/>
        <a:lstStyle/>
        <a:p>
          <a:endParaRPr lang="en-US"/>
        </a:p>
      </dgm:t>
    </dgm:pt>
    <dgm:pt modelId="{E4EFCCEA-98D6-436E-997D-50472AA0B87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Economics &amp; Approval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428A0B4-15F3-43E9-B419-DF4A0A320083}" type="parTrans" cxnId="{9C2C6381-E85A-4966-ADF4-A21FC714CC12}">
      <dgm:prSet/>
      <dgm:spPr/>
      <dgm:t>
        <a:bodyPr/>
        <a:lstStyle/>
        <a:p>
          <a:endParaRPr lang="en-US"/>
        </a:p>
      </dgm:t>
    </dgm:pt>
    <dgm:pt modelId="{06BA1C9D-7B72-44E1-9312-564D574C723C}" type="sibTrans" cxnId="{9C2C6381-E85A-4966-ADF4-A21FC714CC12}">
      <dgm:prSet/>
      <dgm:spPr/>
      <dgm:t>
        <a:bodyPr/>
        <a:lstStyle/>
        <a:p>
          <a:endParaRPr lang="en-US"/>
        </a:p>
      </dgm:t>
    </dgm:pt>
    <dgm:pt modelId="{94D2FDDA-BDF8-4511-B467-51A2C1E057E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Individual site strategies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E9EE0E88-BC94-4E1A-B648-B637BF3A7A67}" type="parTrans" cxnId="{E778D7E8-36C0-4550-B2ED-3C9F4C351C4E}">
      <dgm:prSet/>
      <dgm:spPr/>
      <dgm:t>
        <a:bodyPr/>
        <a:lstStyle/>
        <a:p>
          <a:endParaRPr lang="en-US"/>
        </a:p>
      </dgm:t>
    </dgm:pt>
    <dgm:pt modelId="{623C77FD-8D82-4279-B95C-3C8B346BBA54}" type="sibTrans" cxnId="{E778D7E8-36C0-4550-B2ED-3C9F4C351C4E}">
      <dgm:prSet/>
      <dgm:spPr/>
      <dgm:t>
        <a:bodyPr/>
        <a:lstStyle/>
        <a:p>
          <a:endParaRPr lang="en-US"/>
        </a:p>
      </dgm:t>
    </dgm:pt>
    <dgm:pt modelId="{A67E5F1C-8D42-43DE-9486-ADCDB66854A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Market Analysis/ Market Objectives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4A7B2958-2E56-4532-BE2B-FE18107B2DEB}" type="parTrans" cxnId="{D5F3E066-7FBC-4EF1-B9DF-2BBB9A76B334}">
      <dgm:prSet/>
      <dgm:spPr/>
      <dgm:t>
        <a:bodyPr/>
        <a:lstStyle/>
        <a:p>
          <a:endParaRPr lang="en-US"/>
        </a:p>
      </dgm:t>
    </dgm:pt>
    <dgm:pt modelId="{4582DD4A-462D-4450-8299-83599BA3B90A}" type="sibTrans" cxnId="{D5F3E066-7FBC-4EF1-B9DF-2BBB9A76B334}">
      <dgm:prSet/>
      <dgm:spPr/>
      <dgm:t>
        <a:bodyPr/>
        <a:lstStyle/>
        <a:p>
          <a:endParaRPr lang="en-US"/>
        </a:p>
      </dgm:t>
    </dgm:pt>
    <dgm:pt modelId="{4398D3B3-C022-4B0D-87E5-ED0929919392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Implementation 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AA8AB9FF-BBB7-4EBF-AF5E-B52CA67876F9}" type="parTrans" cxnId="{E6159698-E83D-41B4-A117-FCA882C09CFA}">
      <dgm:prSet/>
      <dgm:spPr/>
      <dgm:t>
        <a:bodyPr/>
        <a:lstStyle/>
        <a:p>
          <a:endParaRPr lang="en-US"/>
        </a:p>
      </dgm:t>
    </dgm:pt>
    <dgm:pt modelId="{8AF4EB87-BAFD-4FAA-B86D-D95347C25FDA}" type="sibTrans" cxnId="{E6159698-E83D-41B4-A117-FCA882C09CFA}">
      <dgm:prSet/>
      <dgm:spPr/>
      <dgm:t>
        <a:bodyPr/>
        <a:lstStyle/>
        <a:p>
          <a:endParaRPr lang="en-US"/>
        </a:p>
      </dgm:t>
    </dgm:pt>
    <dgm:pt modelId="{E17AFDEC-2381-44C6-A072-1C943F66692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Monitoring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F795764-C33D-4BB3-948D-D168C890C97C}" type="parTrans" cxnId="{163A7B95-0647-4E94-AA2D-5536729472F5}">
      <dgm:prSet/>
      <dgm:spPr/>
      <dgm:t>
        <a:bodyPr/>
        <a:lstStyle/>
        <a:p>
          <a:endParaRPr lang="en-US"/>
        </a:p>
      </dgm:t>
    </dgm:pt>
    <dgm:pt modelId="{906C7E28-4C92-4F58-A918-A4AE7975159C}" type="sibTrans" cxnId="{163A7B95-0647-4E94-AA2D-5536729472F5}">
      <dgm:prSet/>
      <dgm:spPr/>
      <dgm:t>
        <a:bodyPr/>
        <a:lstStyle/>
        <a:p>
          <a:endParaRPr lang="en-US"/>
        </a:p>
      </dgm:t>
    </dgm:pt>
    <dgm:pt modelId="{81A272B9-512C-4CA0-91CB-B39A4C85CBB4}" type="pres">
      <dgm:prSet presAssocID="{51058F9B-11FE-4575-8261-87B192CDC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B842D-D39D-45B7-B26A-254DDABE3CB5}" type="pres">
      <dgm:prSet presAssocID="{51058F9B-11FE-4575-8261-87B192CDC50C}" presName="cycle" presStyleCnt="0"/>
      <dgm:spPr/>
      <dgm:t>
        <a:bodyPr/>
        <a:lstStyle/>
        <a:p>
          <a:endParaRPr lang="en-US"/>
        </a:p>
      </dgm:t>
    </dgm:pt>
    <dgm:pt modelId="{DBA00F94-316B-4FAE-83A4-7DDC3F24C226}" type="pres">
      <dgm:prSet presAssocID="{A67E5F1C-8D42-43DE-9486-ADCDB66854A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CB504-1ADC-4EB5-BACE-AF9D3763F93B}" type="pres">
      <dgm:prSet presAssocID="{4582DD4A-462D-4450-8299-83599BA3B90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86F3FF5-247A-4847-8315-7945E1E1CFFC}" type="pres">
      <dgm:prSet presAssocID="{94D2FDDA-BDF8-4511-B467-51A2C1E057E3}" presName="nodeFollowingNodes" presStyleLbl="node1" presStyleIdx="1" presStyleCnt="6" custRadScaleRad="110482" custRadScaleInc="4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4FC8-F0C9-4F02-8F0C-6F251F6AFB88}" type="pres">
      <dgm:prSet presAssocID="{31335919-3A0B-4D4D-979D-C828592B1B5F}" presName="nodeFollowingNodes" presStyleLbl="node1" presStyleIdx="2" presStyleCnt="6" custRadScaleRad="106498" custRadScaleInc="-31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3652E-85A5-4442-8817-6BFC7B2FD531}" type="pres">
      <dgm:prSet presAssocID="{E4EFCCEA-98D6-436E-997D-50472AA0B87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12FF0-9032-41FA-A71F-066D6EB6E8FA}" type="pres">
      <dgm:prSet presAssocID="{4398D3B3-C022-4B0D-87E5-ED0929919392}" presName="nodeFollowingNodes" presStyleLbl="node1" presStyleIdx="4" presStyleCnt="6" custRadScaleRad="116965" custRadScaleInc="29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08947-7072-4041-84D1-D7DC0426EECE}" type="pres">
      <dgm:prSet presAssocID="{E17AFDEC-2381-44C6-A072-1C943F666929}" presName="nodeFollowingNodes" presStyleLbl="node1" presStyleIdx="5" presStyleCnt="6" custRadScaleRad="117663" custRadScaleInc="-7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877D2-CFCD-4DC8-8143-051ADF1F944F}" type="presOf" srcId="{E4EFCCEA-98D6-436E-997D-50472AA0B871}" destId="{1073652E-85A5-4442-8817-6BFC7B2FD531}" srcOrd="0" destOrd="0" presId="urn:microsoft.com/office/officeart/2005/8/layout/cycle3"/>
    <dgm:cxn modelId="{163A7B95-0647-4E94-AA2D-5536729472F5}" srcId="{51058F9B-11FE-4575-8261-87B192CDC50C}" destId="{E17AFDEC-2381-44C6-A072-1C943F666929}" srcOrd="5" destOrd="0" parTransId="{9F795764-C33D-4BB3-948D-D168C890C97C}" sibTransId="{906C7E28-4C92-4F58-A918-A4AE7975159C}"/>
    <dgm:cxn modelId="{8FB04876-9C8C-4EED-AB8A-7D880554E66D}" type="presOf" srcId="{51058F9B-11FE-4575-8261-87B192CDC50C}" destId="{81A272B9-512C-4CA0-91CB-B39A4C85CBB4}" srcOrd="0" destOrd="0" presId="urn:microsoft.com/office/officeart/2005/8/layout/cycle3"/>
    <dgm:cxn modelId="{F06F291B-81EC-4EE7-BBBA-7CD7008E1201}" type="presOf" srcId="{94D2FDDA-BDF8-4511-B467-51A2C1E057E3}" destId="{586F3FF5-247A-4847-8315-7945E1E1CFFC}" srcOrd="0" destOrd="0" presId="urn:microsoft.com/office/officeart/2005/8/layout/cycle3"/>
    <dgm:cxn modelId="{61C565D0-ABD7-49A6-A422-6F8D25208E4A}" type="presOf" srcId="{A67E5F1C-8D42-43DE-9486-ADCDB66854A8}" destId="{DBA00F94-316B-4FAE-83A4-7DDC3F24C226}" srcOrd="0" destOrd="0" presId="urn:microsoft.com/office/officeart/2005/8/layout/cycle3"/>
    <dgm:cxn modelId="{E826195F-7B42-4E26-8DDC-CE7E760DF995}" type="presOf" srcId="{4582DD4A-462D-4450-8299-83599BA3B90A}" destId="{8B9CB504-1ADC-4EB5-BACE-AF9D3763F93B}" srcOrd="0" destOrd="0" presId="urn:microsoft.com/office/officeart/2005/8/layout/cycle3"/>
    <dgm:cxn modelId="{32BBC618-D401-4666-8842-F7CFAD238B65}" type="presOf" srcId="{31335919-3A0B-4D4D-979D-C828592B1B5F}" destId="{DE894FC8-F0C9-4F02-8F0C-6F251F6AFB88}" srcOrd="0" destOrd="0" presId="urn:microsoft.com/office/officeart/2005/8/layout/cycle3"/>
    <dgm:cxn modelId="{9C2C6381-E85A-4966-ADF4-A21FC714CC12}" srcId="{51058F9B-11FE-4575-8261-87B192CDC50C}" destId="{E4EFCCEA-98D6-436E-997D-50472AA0B871}" srcOrd="3" destOrd="0" parTransId="{D428A0B4-15F3-43E9-B419-DF4A0A320083}" sibTransId="{06BA1C9D-7B72-44E1-9312-564D574C723C}"/>
    <dgm:cxn modelId="{E778D7E8-36C0-4550-B2ED-3C9F4C351C4E}" srcId="{51058F9B-11FE-4575-8261-87B192CDC50C}" destId="{94D2FDDA-BDF8-4511-B467-51A2C1E057E3}" srcOrd="1" destOrd="0" parTransId="{E9EE0E88-BC94-4E1A-B648-B637BF3A7A67}" sibTransId="{623C77FD-8D82-4279-B95C-3C8B346BBA54}"/>
    <dgm:cxn modelId="{07B81EE1-C746-489F-B9C5-4E58A7DA718E}" type="presOf" srcId="{E17AFDEC-2381-44C6-A072-1C943F666929}" destId="{05908947-7072-4041-84D1-D7DC0426EECE}" srcOrd="0" destOrd="0" presId="urn:microsoft.com/office/officeart/2005/8/layout/cycle3"/>
    <dgm:cxn modelId="{E6159698-E83D-41B4-A117-FCA882C09CFA}" srcId="{51058F9B-11FE-4575-8261-87B192CDC50C}" destId="{4398D3B3-C022-4B0D-87E5-ED0929919392}" srcOrd="4" destOrd="0" parTransId="{AA8AB9FF-BBB7-4EBF-AF5E-B52CA67876F9}" sibTransId="{8AF4EB87-BAFD-4FAA-B86D-D95347C25FDA}"/>
    <dgm:cxn modelId="{2403CC1B-3B90-4CE5-911A-CAB74493E69F}" srcId="{51058F9B-11FE-4575-8261-87B192CDC50C}" destId="{31335919-3A0B-4D4D-979D-C828592B1B5F}" srcOrd="2" destOrd="0" parTransId="{D09AFAEE-6E79-48D9-AAD5-91BDAF49574F}" sibTransId="{8F1080CC-E224-40D7-8D97-5FA25212F91D}"/>
    <dgm:cxn modelId="{11CEF305-D914-4669-B8A9-FC85888DB8F7}" type="presOf" srcId="{4398D3B3-C022-4B0D-87E5-ED0929919392}" destId="{6E512FF0-9032-41FA-A71F-066D6EB6E8FA}" srcOrd="0" destOrd="0" presId="urn:microsoft.com/office/officeart/2005/8/layout/cycle3"/>
    <dgm:cxn modelId="{D5F3E066-7FBC-4EF1-B9DF-2BBB9A76B334}" srcId="{51058F9B-11FE-4575-8261-87B192CDC50C}" destId="{A67E5F1C-8D42-43DE-9486-ADCDB66854A8}" srcOrd="0" destOrd="0" parTransId="{4A7B2958-2E56-4532-BE2B-FE18107B2DEB}" sibTransId="{4582DD4A-462D-4450-8299-83599BA3B90A}"/>
    <dgm:cxn modelId="{3D6F1771-AC10-4E6E-95D0-72201228CBB9}" type="presParOf" srcId="{81A272B9-512C-4CA0-91CB-B39A4C85CBB4}" destId="{250B842D-D39D-45B7-B26A-254DDABE3CB5}" srcOrd="0" destOrd="0" presId="urn:microsoft.com/office/officeart/2005/8/layout/cycle3"/>
    <dgm:cxn modelId="{973F5B32-4DE3-44B1-AF5B-0A8F46AE96DE}" type="presParOf" srcId="{250B842D-D39D-45B7-B26A-254DDABE3CB5}" destId="{DBA00F94-316B-4FAE-83A4-7DDC3F24C226}" srcOrd="0" destOrd="0" presId="urn:microsoft.com/office/officeart/2005/8/layout/cycle3"/>
    <dgm:cxn modelId="{BF240849-FF4F-497D-B60F-1224699CDEC9}" type="presParOf" srcId="{250B842D-D39D-45B7-B26A-254DDABE3CB5}" destId="{8B9CB504-1ADC-4EB5-BACE-AF9D3763F93B}" srcOrd="1" destOrd="0" presId="urn:microsoft.com/office/officeart/2005/8/layout/cycle3"/>
    <dgm:cxn modelId="{56FB3417-B25D-4F15-9339-BFE9A8ADB665}" type="presParOf" srcId="{250B842D-D39D-45B7-B26A-254DDABE3CB5}" destId="{586F3FF5-247A-4847-8315-7945E1E1CFFC}" srcOrd="2" destOrd="0" presId="urn:microsoft.com/office/officeart/2005/8/layout/cycle3"/>
    <dgm:cxn modelId="{38E089C5-9DB3-4E1C-9974-5E417D21C278}" type="presParOf" srcId="{250B842D-D39D-45B7-B26A-254DDABE3CB5}" destId="{DE894FC8-F0C9-4F02-8F0C-6F251F6AFB88}" srcOrd="3" destOrd="0" presId="urn:microsoft.com/office/officeart/2005/8/layout/cycle3"/>
    <dgm:cxn modelId="{7C538B8E-3FF9-42A2-84A3-487C36E94412}" type="presParOf" srcId="{250B842D-D39D-45B7-B26A-254DDABE3CB5}" destId="{1073652E-85A5-4442-8817-6BFC7B2FD531}" srcOrd="4" destOrd="0" presId="urn:microsoft.com/office/officeart/2005/8/layout/cycle3"/>
    <dgm:cxn modelId="{958D33E0-E97D-400A-9366-55CAC9EC7EAB}" type="presParOf" srcId="{250B842D-D39D-45B7-B26A-254DDABE3CB5}" destId="{6E512FF0-9032-41FA-A71F-066D6EB6E8FA}" srcOrd="5" destOrd="0" presId="urn:microsoft.com/office/officeart/2005/8/layout/cycle3"/>
    <dgm:cxn modelId="{1C5ED389-93B7-4BA5-A6A0-E4A6C71854E2}" type="presParOf" srcId="{250B842D-D39D-45B7-B26A-254DDABE3CB5}" destId="{05908947-7072-4041-84D1-D7DC0426EEC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CB504-1ADC-4EB5-BACE-AF9D3763F93B}">
      <dsp:nvSpPr>
        <dsp:cNvPr id="0" name=""/>
        <dsp:cNvSpPr/>
      </dsp:nvSpPr>
      <dsp:spPr>
        <a:xfrm>
          <a:off x="2166919" y="-5494"/>
          <a:ext cx="5297839" cy="5297839"/>
        </a:xfrm>
        <a:prstGeom prst="circularArrow">
          <a:avLst>
            <a:gd name="adj1" fmla="val 5274"/>
            <a:gd name="adj2" fmla="val 312630"/>
            <a:gd name="adj3" fmla="val 14212796"/>
            <a:gd name="adj4" fmla="val 1713599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0F94-316B-4FAE-83A4-7DDC3F24C226}">
      <dsp:nvSpPr>
        <dsp:cNvPr id="0" name=""/>
        <dsp:cNvSpPr/>
      </dsp:nvSpPr>
      <dsp:spPr>
        <a:xfrm>
          <a:off x="3799998" y="731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Market Analysis/ Market Objectives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849587" y="50320"/>
        <a:ext cx="1932504" cy="916663"/>
      </dsp:txXfrm>
    </dsp:sp>
    <dsp:sp modelId="{586F3FF5-247A-4847-8315-7945E1E1CFFC}">
      <dsp:nvSpPr>
        <dsp:cNvPr id="0" name=""/>
        <dsp:cNvSpPr/>
      </dsp:nvSpPr>
      <dsp:spPr>
        <a:xfrm>
          <a:off x="5901308" y="1044162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Individual site strategies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950897" y="1093751"/>
        <a:ext cx="1932504" cy="916663"/>
      </dsp:txXfrm>
    </dsp:sp>
    <dsp:sp modelId="{DE894FC8-F0C9-4F02-8F0C-6F251F6AFB88}">
      <dsp:nvSpPr>
        <dsp:cNvPr id="0" name=""/>
        <dsp:cNvSpPr/>
      </dsp:nvSpPr>
      <dsp:spPr>
        <a:xfrm>
          <a:off x="6020849" y="2703848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Integrated Plan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6070438" y="2753437"/>
        <a:ext cx="1932504" cy="916663"/>
      </dsp:txXfrm>
    </dsp:sp>
    <dsp:sp modelId="{1073652E-85A5-4442-8817-6BFC7B2FD531}">
      <dsp:nvSpPr>
        <dsp:cNvPr id="0" name=""/>
        <dsp:cNvSpPr/>
      </dsp:nvSpPr>
      <dsp:spPr>
        <a:xfrm>
          <a:off x="3799998" y="4299180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Economics &amp; Approval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849587" y="4348769"/>
        <a:ext cx="1932504" cy="916663"/>
      </dsp:txXfrm>
    </dsp:sp>
    <dsp:sp modelId="{6E512FF0-9032-41FA-A71F-066D6EB6E8FA}">
      <dsp:nvSpPr>
        <dsp:cNvPr id="0" name=""/>
        <dsp:cNvSpPr/>
      </dsp:nvSpPr>
      <dsp:spPr>
        <a:xfrm>
          <a:off x="1372573" y="2803411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Implementation 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422162" y="2853000"/>
        <a:ext cx="1932504" cy="916663"/>
      </dsp:txXfrm>
    </dsp:sp>
    <dsp:sp modelId="{05908947-7072-4041-84D1-D7DC0426EECE}">
      <dsp:nvSpPr>
        <dsp:cNvPr id="0" name=""/>
        <dsp:cNvSpPr/>
      </dsp:nvSpPr>
      <dsp:spPr>
        <a:xfrm>
          <a:off x="1527246" y="1041062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Monitoring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576835" y="1090651"/>
        <a:ext cx="1932504" cy="91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E5221-0542-45BC-974B-4CDF2C49A7B7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0EF4-03DE-493B-A862-69B2B39A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Batallon</a:t>
            </a:r>
            <a:r>
              <a:rPr lang="en-US" dirty="0" smtClean="0"/>
              <a:t> was closed. We opened it as part of</a:t>
            </a:r>
            <a:r>
              <a:rPr lang="en-US" baseline="0" dirty="0" smtClean="0"/>
              <a:t> the tactic.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0EF4-03DE-493B-A862-69B2B39AB5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8B88E-5323-4040-A317-7C2FD51EFD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82400" y="6467937"/>
            <a:ext cx="565264" cy="365125"/>
          </a:xfrm>
        </p:spPr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014"/>
            <a:ext cx="114808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3543300"/>
            <a:ext cx="11074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06400" y="1295400"/>
            <a:ext cx="11074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6320" y="46038"/>
            <a:ext cx="10579333" cy="715962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>
                <a:latin typeface="+mj-lt"/>
              </a:defRPr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>
                <a:latin typeface="+mj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170536" y="6503322"/>
            <a:ext cx="1535064" cy="304800"/>
          </a:xfrm>
        </p:spPr>
        <p:txBody>
          <a:bodyPr/>
          <a:lstStyle/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00800" y="6492876"/>
            <a:ext cx="38608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9972" y="6473159"/>
            <a:ext cx="576348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03200" y="6492876"/>
            <a:ext cx="554200" cy="365125"/>
          </a:xfrm>
        </p:spPr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0" y="0"/>
            <a:ext cx="12192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19200" y="46038"/>
            <a:ext cx="10871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09216" y="6453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89A1D6B7-0B61-429D-B726-A01B9060C99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448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119593" y="6492876"/>
            <a:ext cx="5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101600" y="838200"/>
            <a:ext cx="119888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1" name="Picture 20" descr="BCGBravoConsultingG.jpg"/>
          <p:cNvPicPr/>
          <p:nvPr/>
        </p:nvPicPr>
        <p:blipFill>
          <a:blip r:embed="rId14" cstate="screen"/>
          <a:stretch>
            <a:fillRect/>
          </a:stretch>
        </p:blipFill>
        <p:spPr>
          <a:xfrm>
            <a:off x="101600" y="75570"/>
            <a:ext cx="772160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793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897380"/>
            <a:ext cx="10363200" cy="1851661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bravo consulting group, Inc.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Petroleum and Convenience Retail Consulting Solutions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Network Planning and Price Optimization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6320" y="46038"/>
            <a:ext cx="10579333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chemeClr val="bg1"/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operational opportunities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6932" y="1937260"/>
            <a:ext cx="6012214" cy="2308324"/>
          </a:xfrm>
          <a:prstGeom prst="rect">
            <a:avLst/>
          </a:prstGeom>
          <a:solidFill>
            <a:srgbClr val="A9A68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Gasoline Evaluation: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Excellent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Facilities better than immediate trade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However, operational practices show evidence of a well below average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Recommendation: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Operational coaching or substitute operator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76" y="1453445"/>
            <a:ext cx="5576316" cy="45259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27200" y="2762515"/>
            <a:ext cx="756355" cy="190782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7528" y="1971040"/>
            <a:ext cx="5761294" cy="432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6" y="46038"/>
            <a:ext cx="11115413" cy="715962"/>
          </a:xfrm>
        </p:spPr>
        <p:txBody>
          <a:bodyPr/>
          <a:lstStyle/>
          <a:p>
            <a:r>
              <a:rPr lang="en-US" sz="3600" dirty="0" smtClean="0"/>
              <a:t>Provides tools for Network optimization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2908" y="1203535"/>
            <a:ext cx="7679812" cy="4160945"/>
            <a:chOff x="3288176" y="1504665"/>
            <a:chExt cx="8679180" cy="39384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8176" y="1504665"/>
              <a:ext cx="8679180" cy="3938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35427" y="3866178"/>
              <a:ext cx="1469710" cy="55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Divestment candidates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390682" y="2724128"/>
              <a:ext cx="857740" cy="320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Stars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98839" y="3858027"/>
              <a:ext cx="2223527" cy="55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Low performers but high potential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8428" y="2642793"/>
              <a:ext cx="2073101" cy="55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Good operators in poor locations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9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776" y="1510490"/>
            <a:ext cx="6949981" cy="4481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search </a:t>
            </a:r>
            <a:r>
              <a:rPr lang="en-US" dirty="0" smtClean="0"/>
              <a:t>of New Locations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73766" y="5505520"/>
            <a:ext cx="8308965" cy="894639"/>
            <a:chOff x="2358836" y="5027260"/>
            <a:chExt cx="9647706" cy="82977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8836" y="5027260"/>
              <a:ext cx="8258691" cy="82977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088157" y="5401199"/>
              <a:ext cx="3918385" cy="3140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How about the C-Store performance?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220178" y="5205219"/>
              <a:ext cx="357415" cy="14148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0" idx="1"/>
              <a:endCxn id="21" idx="5"/>
            </p:cNvCxnSpPr>
            <p:nvPr/>
          </p:nvCxnSpPr>
          <p:spPr>
            <a:xfrm flipH="1" flipV="1">
              <a:off x="6525251" y="5325980"/>
              <a:ext cx="1562906" cy="232224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340362" y="2003552"/>
            <a:ext cx="9425883" cy="3743263"/>
            <a:chOff x="2340362" y="2003552"/>
            <a:chExt cx="9425883" cy="3743263"/>
          </a:xfrm>
        </p:grpSpPr>
        <p:pic>
          <p:nvPicPr>
            <p:cNvPr id="6" name="Content Placeholder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5071" y="2003552"/>
              <a:ext cx="8131174" cy="345622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2340362" y="5394026"/>
              <a:ext cx="481068" cy="35278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6" idx="7"/>
            </p:cNvCxnSpPr>
            <p:nvPr/>
          </p:nvCxnSpPr>
          <p:spPr>
            <a:xfrm flipV="1">
              <a:off x="2750979" y="2269174"/>
              <a:ext cx="1567468" cy="3176517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023295" y="1427369"/>
            <a:ext cx="3430173" cy="964741"/>
            <a:chOff x="4696196" y="604080"/>
            <a:chExt cx="4218918" cy="184878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5195087" y="1257510"/>
              <a:ext cx="1296083" cy="86004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36892" y="604080"/>
              <a:ext cx="2678222" cy="648789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Is it a good location?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696196" y="2059863"/>
              <a:ext cx="498889" cy="393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21774" y="1111343"/>
            <a:ext cx="4249209" cy="1280767"/>
            <a:chOff x="6589023" y="-5518"/>
            <a:chExt cx="5226285" cy="2454401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7026445" y="1060336"/>
              <a:ext cx="3138939" cy="1139036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589023" y="2055883"/>
              <a:ext cx="437421" cy="393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35287" y="-5518"/>
              <a:ext cx="2180021" cy="1120635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How much volume  will it sell?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42841" y="2359885"/>
            <a:ext cx="3475963" cy="3001916"/>
            <a:chOff x="7640701" y="740013"/>
            <a:chExt cx="4275237" cy="5752726"/>
          </a:xfrm>
        </p:grpSpPr>
        <p:sp>
          <p:nvSpPr>
            <p:cNvPr id="16" name="TextBox 15"/>
            <p:cNvSpPr txBox="1"/>
            <p:nvPr/>
          </p:nvSpPr>
          <p:spPr>
            <a:xfrm>
              <a:off x="8343345" y="2934283"/>
              <a:ext cx="3572593" cy="2661960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Where will the volume come from?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How much is cannibalized from other 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Client 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stations?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7640701" y="740013"/>
              <a:ext cx="702644" cy="5752726"/>
            </a:xfrm>
            <a:prstGeom prst="rightBrac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64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117" y="46038"/>
            <a:ext cx="8153400" cy="715962"/>
          </a:xfrm>
        </p:spPr>
        <p:txBody>
          <a:bodyPr>
            <a:normAutofit/>
          </a:bodyPr>
          <a:lstStyle/>
          <a:p>
            <a:r>
              <a:rPr lang="en-US" cap="all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Network Planning Process</a:t>
            </a:r>
            <a:endParaRPr lang="en-US" cap="all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385754"/>
              </p:ext>
            </p:extLst>
          </p:nvPr>
        </p:nvGraphicFramePr>
        <p:xfrm>
          <a:off x="1524000" y="1011853"/>
          <a:ext cx="9631679" cy="531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13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BCG is an consulting company </a:t>
            </a:r>
            <a:r>
              <a:rPr lang="en-US" dirty="0"/>
              <a:t>that provides personalized and customized consulting services and products to </a:t>
            </a:r>
            <a:r>
              <a:rPr lang="en-US" dirty="0" smtClean="0"/>
              <a:t>the </a:t>
            </a:r>
            <a:r>
              <a:rPr lang="en-US" dirty="0"/>
              <a:t>Retail Petroleum and Convenience Store </a:t>
            </a:r>
            <a:r>
              <a:rPr lang="en-US" dirty="0" smtClean="0"/>
              <a:t>Industry</a:t>
            </a:r>
          </a:p>
          <a:p>
            <a:pPr lvl="1"/>
            <a:r>
              <a:rPr lang="en-US" sz="2400" dirty="0" smtClean="0"/>
              <a:t>Network Planning Models</a:t>
            </a:r>
          </a:p>
          <a:p>
            <a:pPr lvl="1"/>
            <a:r>
              <a:rPr lang="en-US" sz="2400" dirty="0" smtClean="0"/>
              <a:t>Price optimization</a:t>
            </a:r>
          </a:p>
          <a:p>
            <a:pPr lvl="1"/>
            <a:r>
              <a:rPr lang="en-US" sz="2400" dirty="0" smtClean="0"/>
              <a:t>Market Analyzer</a:t>
            </a:r>
          </a:p>
          <a:p>
            <a:r>
              <a:rPr lang="en-US" dirty="0" smtClean="0"/>
              <a:t>Started Operations in 2008</a:t>
            </a:r>
          </a:p>
          <a:p>
            <a:r>
              <a:rPr lang="en-US" dirty="0" smtClean="0"/>
              <a:t>Currently operating in 9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4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Mayor Client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Terpel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Colombia, Panama, Chile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Seicomart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Japan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Puma Energy</a:t>
            </a:r>
          </a:p>
          <a:p>
            <a:pPr marL="400050" lvl="1" indent="0">
              <a:buNone/>
            </a:pPr>
            <a:r>
              <a:rPr lang="en-US" dirty="0" smtClean="0"/>
              <a:t>Honduras, Nicaragua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LATS</a:t>
            </a:r>
          </a:p>
          <a:p>
            <a:pPr marL="400050" lvl="1" indent="0">
              <a:buNone/>
            </a:pPr>
            <a:r>
              <a:rPr lang="en-US" dirty="0" smtClean="0"/>
              <a:t>Honduras</a:t>
            </a:r>
            <a:endParaRPr lang="en-US" dirty="0"/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39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Planner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Colombia – over 16 Cities</a:t>
            </a:r>
          </a:p>
          <a:p>
            <a:r>
              <a:rPr lang="en-US" dirty="0" smtClean="0"/>
              <a:t>Panama - Country</a:t>
            </a:r>
          </a:p>
          <a:p>
            <a:r>
              <a:rPr lang="en-US" dirty="0" smtClean="0"/>
              <a:t>Santiago, Chile</a:t>
            </a:r>
          </a:p>
          <a:p>
            <a:r>
              <a:rPr lang="en-US" dirty="0" smtClean="0"/>
              <a:t>Puerto Rico – Whole Island</a:t>
            </a:r>
          </a:p>
          <a:p>
            <a:r>
              <a:rPr lang="en-US" dirty="0" smtClean="0"/>
              <a:t>Santo Domingo, Dominican Republic</a:t>
            </a:r>
          </a:p>
          <a:p>
            <a:r>
              <a:rPr lang="en-US" dirty="0" smtClean="0"/>
              <a:t>Hokkaido, Japan – Whole State</a:t>
            </a:r>
          </a:p>
          <a:p>
            <a:r>
              <a:rPr lang="en-US" dirty="0" smtClean="0"/>
              <a:t>Ibaraki, Japan</a:t>
            </a:r>
          </a:p>
          <a:p>
            <a:r>
              <a:rPr lang="en-US" dirty="0" smtClean="0"/>
              <a:t>Honduras - Country</a:t>
            </a:r>
          </a:p>
          <a:p>
            <a:r>
              <a:rPr lang="en-US" dirty="0" smtClean="0"/>
              <a:t>Nicaragua -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5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planner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Mathematical Model that uses Spatial Interaction and various other modeling techniques to forecast virtually all retail changes</a:t>
            </a:r>
          </a:p>
          <a:p>
            <a:r>
              <a:rPr lang="en-US" dirty="0" smtClean="0"/>
              <a:t>Proven worldwide in more than 20 studies </a:t>
            </a:r>
          </a:p>
          <a:p>
            <a:r>
              <a:rPr lang="en-US" dirty="0"/>
              <a:t>M</a:t>
            </a:r>
            <a:r>
              <a:rPr lang="en-US" dirty="0" smtClean="0"/>
              <a:t>ultiple studies and model performance audits in the following markets or countries</a:t>
            </a:r>
          </a:p>
          <a:p>
            <a:pPr lvl="1"/>
            <a:r>
              <a:rPr lang="en-US" sz="2400" dirty="0" smtClean="0"/>
              <a:t>Colombia</a:t>
            </a:r>
          </a:p>
          <a:p>
            <a:pPr lvl="1"/>
            <a:r>
              <a:rPr lang="en-US" sz="2400" dirty="0" smtClean="0"/>
              <a:t>Hokkaido</a:t>
            </a:r>
          </a:p>
          <a:p>
            <a:pPr lvl="1"/>
            <a:r>
              <a:rPr lang="en-US" sz="2400" dirty="0" smtClean="0"/>
              <a:t>Ibaraki</a:t>
            </a:r>
          </a:p>
          <a:p>
            <a:pPr lvl="1"/>
            <a:r>
              <a:rPr lang="en-US" sz="2400" dirty="0" smtClean="0"/>
              <a:t>Panama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6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Proven Forecasting Model </a:t>
            </a:r>
          </a:p>
          <a:p>
            <a:pPr marL="400050" lvl="1" indent="0">
              <a:buNone/>
            </a:pPr>
            <a:r>
              <a:rPr lang="en-US" dirty="0" smtClean="0"/>
              <a:t>Developed </a:t>
            </a:r>
            <a:r>
              <a:rPr lang="en-US" dirty="0"/>
              <a:t>in a Hybrid </a:t>
            </a:r>
            <a:r>
              <a:rPr lang="en-US" dirty="0" smtClean="0"/>
              <a:t>(web-windows) </a:t>
            </a:r>
            <a:r>
              <a:rPr lang="en-US" dirty="0"/>
              <a:t>environment to provide corporate access and a robust analysis platform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Customized Service</a:t>
            </a:r>
          </a:p>
          <a:p>
            <a:pPr marL="400050" lvl="1" indent="0">
              <a:buNone/>
            </a:pPr>
            <a:r>
              <a:rPr lang="en-US" dirty="0" smtClean="0"/>
              <a:t>Our products are developed to the specific needs of our clients to each of the geographies they operate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Continuous Client Services support</a:t>
            </a:r>
          </a:p>
          <a:p>
            <a:pPr marL="400050" lvl="1" indent="0">
              <a:buNone/>
            </a:pPr>
            <a:r>
              <a:rPr lang="en-US" dirty="0" smtClean="0"/>
              <a:t>Ongoing personalized remote assistance to insure “Best of Practices “ implementations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5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1013842" cy="715962"/>
          </a:xfrm>
        </p:spPr>
        <p:txBody>
          <a:bodyPr/>
          <a:lstStyle/>
          <a:p>
            <a:r>
              <a:rPr lang="en-US" sz="2800" dirty="0" smtClean="0"/>
              <a:t>The process begins with a detailed market area study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7" y="1086228"/>
            <a:ext cx="3651036" cy="2617724"/>
          </a:xfrm>
        </p:spPr>
      </p:pic>
      <p:grpSp>
        <p:nvGrpSpPr>
          <p:cNvPr id="5" name="Group 4"/>
          <p:cNvGrpSpPr/>
          <p:nvPr/>
        </p:nvGrpSpPr>
        <p:grpSpPr>
          <a:xfrm>
            <a:off x="451407" y="3933279"/>
            <a:ext cx="3585133" cy="2384753"/>
            <a:chOff x="451407" y="3933279"/>
            <a:chExt cx="3585133" cy="23847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07" y="3933279"/>
              <a:ext cx="3585133" cy="23847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05190" y="5880465"/>
              <a:ext cx="1543801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Traffic Counts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27221" y="1086228"/>
            <a:ext cx="7030583" cy="5257798"/>
            <a:chOff x="4927221" y="1086228"/>
            <a:chExt cx="7030583" cy="52577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1241" y="1513310"/>
              <a:ext cx="4926563" cy="48307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7221" y="1518138"/>
              <a:ext cx="2103120" cy="15782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49403" y="1086228"/>
              <a:ext cx="7008401" cy="369332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Survey of all Service Stations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7221" y="3217953"/>
              <a:ext cx="2103120" cy="13885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7221" y="4728076"/>
              <a:ext cx="2104019" cy="1579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9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226" y="1404565"/>
            <a:ext cx="8784062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1054080" cy="715962"/>
          </a:xfrm>
        </p:spPr>
        <p:txBody>
          <a:bodyPr/>
          <a:lstStyle/>
          <a:p>
            <a:r>
              <a:rPr lang="en-US" dirty="0" smtClean="0"/>
              <a:t>A consumer behavior model is then created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9141" y="3099334"/>
            <a:ext cx="2158356" cy="2705087"/>
            <a:chOff x="89141" y="3099334"/>
            <a:chExt cx="2158356" cy="270508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919210" y="3099334"/>
              <a:ext cx="1328287" cy="413886"/>
            </a:xfrm>
            <a:prstGeom prst="straightConnector1">
              <a:avLst/>
            </a:prstGeom>
            <a:ln w="508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9141" y="3496097"/>
              <a:ext cx="1353954" cy="2308324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Benchmark Volumes quantify the contribution of the variables in the Retail Value Chain 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15556" y="2656637"/>
            <a:ext cx="3174844" cy="2351968"/>
            <a:chOff x="8915556" y="2656637"/>
            <a:chExt cx="3174844" cy="2351968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8915556" y="4291914"/>
              <a:ext cx="1835863" cy="716691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751419" y="2656637"/>
              <a:ext cx="1338981" cy="1754326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Variable Scores describe outlet’s  strength and weaknesses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963" y="1116531"/>
            <a:ext cx="5299310" cy="4971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1022330" cy="715962"/>
          </a:xfrm>
        </p:spPr>
        <p:txBody>
          <a:bodyPr/>
          <a:lstStyle/>
          <a:p>
            <a:r>
              <a:rPr lang="en-US" dirty="0" smtClean="0"/>
              <a:t>trade area intelligence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57687" y="1116531"/>
            <a:ext cx="8353948" cy="5135987"/>
            <a:chOff x="3457687" y="1116531"/>
            <a:chExt cx="8353948" cy="51359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7687" y="4365181"/>
              <a:ext cx="8353948" cy="1887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55" y="1116531"/>
              <a:ext cx="5880280" cy="3174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5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BCG - PUMA Sept 2013</Template>
  <TotalTime>2174</TotalTime>
  <Words>379</Words>
  <Application>Microsoft Office PowerPoint</Application>
  <PresentationFormat>Widescreen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DIN</vt:lpstr>
      <vt:lpstr>Gill Sans MT</vt:lpstr>
      <vt:lpstr>Wingdings</vt:lpstr>
      <vt:lpstr>BCG STANDARD</vt:lpstr>
      <vt:lpstr> bravo consulting group, Inc.  </vt:lpstr>
      <vt:lpstr>Description</vt:lpstr>
      <vt:lpstr>Mayor Client base</vt:lpstr>
      <vt:lpstr>Worldwide Planner databases</vt:lpstr>
      <vt:lpstr>Network planner</vt:lpstr>
      <vt:lpstr>main benefits</vt:lpstr>
      <vt:lpstr>The process begins with a detailed market area study</vt:lpstr>
      <vt:lpstr>A consumer behavior model is then created</vt:lpstr>
      <vt:lpstr>trade area intelligence</vt:lpstr>
      <vt:lpstr>Identification of operational opportunities</vt:lpstr>
      <vt:lpstr>Provides tools for Network optimization</vt:lpstr>
      <vt:lpstr>Proactive search of New Locations</vt:lpstr>
      <vt:lpstr>Network Planning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Network Planning Solution</dc:title>
  <dc:creator>Simon Bravo</dc:creator>
  <cp:lastModifiedBy>Simon Bravo</cp:lastModifiedBy>
  <cp:revision>114</cp:revision>
  <dcterms:created xsi:type="dcterms:W3CDTF">2013-12-14T16:17:04Z</dcterms:created>
  <dcterms:modified xsi:type="dcterms:W3CDTF">2014-02-13T18:02:18Z</dcterms:modified>
</cp:coreProperties>
</file>