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368" r:id="rId2"/>
    <p:sldId id="380" r:id="rId3"/>
    <p:sldId id="394" r:id="rId4"/>
    <p:sldId id="383" r:id="rId5"/>
    <p:sldId id="343" r:id="rId6"/>
    <p:sldId id="344" r:id="rId7"/>
    <p:sldId id="341" r:id="rId8"/>
    <p:sldId id="379" r:id="rId9"/>
    <p:sldId id="375" r:id="rId10"/>
    <p:sldId id="369" r:id="rId11"/>
    <p:sldId id="295" r:id="rId12"/>
    <p:sldId id="293" r:id="rId13"/>
    <p:sldId id="294" r:id="rId14"/>
    <p:sldId id="349" r:id="rId15"/>
    <p:sldId id="392" r:id="rId16"/>
    <p:sldId id="393" r:id="rId17"/>
    <p:sldId id="298" r:id="rId18"/>
    <p:sldId id="320" r:id="rId19"/>
    <p:sldId id="395" r:id="rId20"/>
    <p:sldId id="396" r:id="rId21"/>
    <p:sldId id="296" r:id="rId22"/>
    <p:sldId id="350" r:id="rId23"/>
    <p:sldId id="376" r:id="rId24"/>
    <p:sldId id="397" r:id="rId25"/>
    <p:sldId id="388" r:id="rId26"/>
    <p:sldId id="387" r:id="rId27"/>
    <p:sldId id="285" r:id="rId28"/>
    <p:sldId id="398" r:id="rId29"/>
    <p:sldId id="286" r:id="rId30"/>
    <p:sldId id="386" r:id="rId31"/>
    <p:sldId id="284" r:id="rId32"/>
    <p:sldId id="340" r:id="rId33"/>
    <p:sldId id="365" r:id="rId34"/>
    <p:sldId id="391" r:id="rId35"/>
    <p:sldId id="377" r:id="rId36"/>
    <p:sldId id="384" r:id="rId37"/>
    <p:sldId id="385" r:id="rId38"/>
    <p:sldId id="378" r:id="rId39"/>
    <p:sldId id="381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5" autoAdjust="0"/>
    <p:restoredTop sz="91000" autoAdjust="0"/>
  </p:normalViewPr>
  <p:slideViewPr>
    <p:cSldViewPr>
      <p:cViewPr>
        <p:scale>
          <a:sx n="118" d="100"/>
          <a:sy n="118" d="100"/>
        </p:scale>
        <p:origin x="13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FEE17A0-8CF8-463B-861F-C87A2CAD9D61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58B88E-5323-4040-A317-7C2FD51EFD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91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6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73AE-2B40-40DD-8642-3970FA0A84C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0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73AE-2B40-40DD-8642-3970FA0A84C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5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73AE-2B40-40DD-8642-3970FA0A84C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83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40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78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80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57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7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26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8152-D8F4-4C4A-982B-9FDE6191D57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9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6BAC67-905A-4848-BBC9-3F96A94A5BE6}" type="slidenum">
              <a:rPr lang="en-US"/>
              <a:pPr/>
              <a:t>6</a:t>
            </a:fld>
            <a:endParaRPr lang="en-US"/>
          </a:p>
        </p:txBody>
      </p:sp>
      <p:sp>
        <p:nvSpPr>
          <p:cNvPr id="399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73175" y="752475"/>
            <a:ext cx="4770438" cy="35766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9716" y="4555019"/>
            <a:ext cx="5353307" cy="43051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772" tIns="48387" rIns="96772" bIns="48387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55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8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3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B88E-5323-4040-A317-7C2FD51EFD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9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8"/>
            <a:ext cx="423948" cy="365125"/>
          </a:xfrm>
        </p:spPr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015"/>
            <a:ext cx="8610600" cy="738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7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6038"/>
            <a:ext cx="7467600" cy="715962"/>
          </a:xfrm>
        </p:spPr>
        <p:txBody>
          <a:bodyPr/>
          <a:lstStyle>
            <a:lvl1pPr>
              <a:defRPr sz="28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2">
                  <a:lumMod val="25000"/>
                </a:schemeClr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2">
                  <a:lumMod val="25000"/>
                </a:schemeClr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7902" y="6503322"/>
            <a:ext cx="1151298" cy="304800"/>
          </a:xfrm>
        </p:spPr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7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44979" y="6473160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7"/>
            <a:ext cx="415650" cy="365125"/>
          </a:xfrm>
        </p:spPr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1"/>
            <a:ext cx="9144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85800" y="46038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</a:t>
            </a:r>
            <a:r>
              <a:rPr lang="es-ES" noProof="0" dirty="0"/>
              <a:t>clic</a:t>
            </a:r>
            <a:r>
              <a:rPr lang="es-ES" dirty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912" y="64531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D867600C-C761-44E4-B264-4973CF3D8D9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484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IN" pitchFamily="2" charset="0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089695" y="6492877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F5379CBE-8167-455B-94BD-049BAEE94915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1" name="Picture 20" descr="BCGBravoConsultingG.jpg"/>
          <p:cNvPicPr/>
          <p:nvPr/>
        </p:nvPicPr>
        <p:blipFill>
          <a:blip r:embed="rId14" cstate="screen"/>
          <a:stretch>
            <a:fillRect/>
          </a:stretch>
        </p:blipFill>
        <p:spPr>
          <a:xfrm>
            <a:off x="76200" y="75570"/>
            <a:ext cx="579120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4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2850" kern="1200" cap="all" baseline="0">
          <a:solidFill>
            <a:schemeClr val="tx2">
              <a:lumMod val="50000"/>
            </a:schemeClr>
          </a:solidFill>
          <a:latin typeface="DIN" pitchFamily="2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DIN" pitchFamily="2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100" kern="1200">
          <a:solidFill>
            <a:srgbClr val="A9A684"/>
          </a:solidFill>
          <a:latin typeface="DIN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1800" kern="1200">
          <a:solidFill>
            <a:srgbClr val="A9A684"/>
          </a:solidFill>
          <a:latin typeface="DIN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1500" kern="1200">
          <a:solidFill>
            <a:srgbClr val="A9A684"/>
          </a:solidFill>
          <a:latin typeface="DIN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A9A684"/>
          </a:solidFill>
          <a:latin typeface="DIN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Workshop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Encuesta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2348" y="5257800"/>
            <a:ext cx="5279923" cy="862781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2800" dirty="0">
                <a:solidFill>
                  <a:schemeClr val="tx1"/>
                </a:solidFill>
                <a:effectLst>
                  <a:reflection blurRad="6350" stA="60000" endA="900" endPos="58000" dir="5400000" sy="-100000" algn="bl" rotWithShape="0"/>
                </a:effectLst>
              </a:rPr>
              <a:t>Bravo Consulting Group Inc.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Text Box 736"/>
          <p:cNvSpPr txBox="1">
            <a:spLocks noChangeArrowheads="1"/>
          </p:cNvSpPr>
          <p:nvPr/>
        </p:nvSpPr>
        <p:spPr bwMode="auto">
          <a:xfrm>
            <a:off x="7610475" y="3114675"/>
            <a:ext cx="1057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25 - 35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91" name="Text Box 743"/>
          <p:cNvSpPr txBox="1">
            <a:spLocks noChangeArrowheads="1"/>
          </p:cNvSpPr>
          <p:nvPr/>
        </p:nvSpPr>
        <p:spPr bwMode="auto">
          <a:xfrm>
            <a:off x="7467600" y="2819400"/>
            <a:ext cx="1273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Roosevelt</a:t>
            </a:r>
          </a:p>
        </p:txBody>
      </p:sp>
      <p:sp>
        <p:nvSpPr>
          <p:cNvPr id="2792" name="Text Box 744"/>
          <p:cNvSpPr txBox="1">
            <a:spLocks noChangeArrowheads="1"/>
          </p:cNvSpPr>
          <p:nvPr/>
        </p:nvSpPr>
        <p:spPr bwMode="auto">
          <a:xfrm>
            <a:off x="3886200" y="990600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Guaraní</a:t>
            </a:r>
          </a:p>
        </p:txBody>
      </p:sp>
      <p:grpSp>
        <p:nvGrpSpPr>
          <p:cNvPr id="380" name="Group 379"/>
          <p:cNvGrpSpPr/>
          <p:nvPr/>
        </p:nvGrpSpPr>
        <p:grpSpPr>
          <a:xfrm>
            <a:off x="1607004" y="1498331"/>
            <a:ext cx="5791200" cy="4746175"/>
            <a:chOff x="1636713" y="590550"/>
            <a:chExt cx="5867400" cy="5106987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1636713" y="601662"/>
              <a:ext cx="5838825" cy="50958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" name="Group 735"/>
            <p:cNvGrpSpPr>
              <a:grpSpLocks/>
            </p:cNvGrpSpPr>
            <p:nvPr/>
          </p:nvGrpSpPr>
          <p:grpSpPr bwMode="auto">
            <a:xfrm>
              <a:off x="2455863" y="1819501"/>
              <a:ext cx="1543050" cy="901700"/>
              <a:chOff x="1373" y="1282"/>
              <a:chExt cx="972" cy="568"/>
            </a:xfrm>
          </p:grpSpPr>
          <p:sp>
            <p:nvSpPr>
              <p:cNvPr id="2129" name="Rectangle 81"/>
              <p:cNvSpPr>
                <a:spLocks noChangeArrowheads="1"/>
              </p:cNvSpPr>
              <p:nvPr/>
            </p:nvSpPr>
            <p:spPr bwMode="auto">
              <a:xfrm>
                <a:off x="1393" y="1282"/>
                <a:ext cx="952" cy="5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" name="Text Box 82"/>
              <p:cNvSpPr txBox="1">
                <a:spLocks noChangeArrowheads="1"/>
              </p:cNvSpPr>
              <p:nvPr/>
            </p:nvSpPr>
            <p:spPr bwMode="auto">
              <a:xfrm>
                <a:off x="1373" y="1286"/>
                <a:ext cx="16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b="1">
                    <a:latin typeface="Arial" charset="0"/>
                  </a:rPr>
                  <a:t>A</a:t>
                </a:r>
                <a:endParaRPr lang="en-US"/>
              </a:p>
            </p:txBody>
          </p:sp>
          <p:grpSp>
            <p:nvGrpSpPr>
              <p:cNvPr id="3" name="Group 253"/>
              <p:cNvGrpSpPr>
                <a:grpSpLocks/>
              </p:cNvGrpSpPr>
              <p:nvPr/>
            </p:nvGrpSpPr>
            <p:grpSpPr bwMode="auto">
              <a:xfrm>
                <a:off x="1644" y="1440"/>
                <a:ext cx="447" cy="204"/>
                <a:chOff x="216" y="216"/>
                <a:chExt cx="911" cy="500"/>
              </a:xfrm>
            </p:grpSpPr>
            <p:sp>
              <p:nvSpPr>
                <p:cNvPr id="2144" name="Freeform 96"/>
                <p:cNvSpPr>
                  <a:spLocks/>
                </p:cNvSpPr>
                <p:nvPr/>
              </p:nvSpPr>
              <p:spPr bwMode="auto">
                <a:xfrm>
                  <a:off x="275" y="695"/>
                  <a:ext cx="794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0"/>
                    </a:cxn>
                    <a:cxn ang="0">
                      <a:pos x="793" y="20"/>
                    </a:cxn>
                    <a:cxn ang="0">
                      <a:pos x="79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4" h="21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793" y="20"/>
                      </a:lnTo>
                      <a:lnTo>
                        <a:pt x="793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6633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5" name="Freeform 97"/>
                <p:cNvSpPr>
                  <a:spLocks/>
                </p:cNvSpPr>
                <p:nvPr/>
              </p:nvSpPr>
              <p:spPr bwMode="auto">
                <a:xfrm>
                  <a:off x="275" y="637"/>
                  <a:ext cx="794" cy="60"/>
                </a:xfrm>
                <a:custGeom>
                  <a:avLst/>
                  <a:gdLst/>
                  <a:ahLst/>
                  <a:cxnLst>
                    <a:cxn ang="0">
                      <a:pos x="53" y="0"/>
                    </a:cxn>
                    <a:cxn ang="0">
                      <a:pos x="738" y="0"/>
                    </a:cxn>
                    <a:cxn ang="0">
                      <a:pos x="793" y="59"/>
                    </a:cxn>
                    <a:cxn ang="0">
                      <a:pos x="0" y="59"/>
                    </a:cxn>
                    <a:cxn ang="0">
                      <a:pos x="53" y="0"/>
                    </a:cxn>
                  </a:cxnLst>
                  <a:rect l="0" t="0" r="r" b="b"/>
                  <a:pathLst>
                    <a:path w="794" h="60">
                      <a:moveTo>
                        <a:pt x="53" y="0"/>
                      </a:moveTo>
                      <a:lnTo>
                        <a:pt x="738" y="0"/>
                      </a:lnTo>
                      <a:lnTo>
                        <a:pt x="793" y="59"/>
                      </a:lnTo>
                      <a:lnTo>
                        <a:pt x="0" y="59"/>
                      </a:lnTo>
                      <a:lnTo>
                        <a:pt x="53" y="0"/>
                      </a:lnTo>
                    </a:path>
                  </a:pathLst>
                </a:custGeom>
                <a:solidFill>
                  <a:srgbClr val="FF33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6" name="Rectangle 98"/>
                <p:cNvSpPr>
                  <a:spLocks noChangeArrowheads="1"/>
                </p:cNvSpPr>
                <p:nvPr/>
              </p:nvSpPr>
              <p:spPr bwMode="auto">
                <a:xfrm>
                  <a:off x="221" y="216"/>
                  <a:ext cx="903" cy="30"/>
                </a:xfrm>
                <a:prstGeom prst="rect">
                  <a:avLst/>
                </a:prstGeom>
                <a:solidFill>
                  <a:srgbClr val="FF6633"/>
                </a:solidFill>
                <a:ln w="12700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7" name="Freeform 99"/>
                <p:cNvSpPr>
                  <a:spLocks/>
                </p:cNvSpPr>
                <p:nvPr/>
              </p:nvSpPr>
              <p:spPr bwMode="auto">
                <a:xfrm>
                  <a:off x="216" y="257"/>
                  <a:ext cx="91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0" y="0"/>
                    </a:cxn>
                    <a:cxn ang="0">
                      <a:pos x="757" y="185"/>
                    </a:cxn>
                    <a:cxn ang="0">
                      <a:pos x="151" y="18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11" h="186">
                      <a:moveTo>
                        <a:pt x="0" y="0"/>
                      </a:moveTo>
                      <a:lnTo>
                        <a:pt x="910" y="0"/>
                      </a:lnTo>
                      <a:lnTo>
                        <a:pt x="757" y="185"/>
                      </a:lnTo>
                      <a:lnTo>
                        <a:pt x="151" y="18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33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" name="Group 100"/>
                <p:cNvGrpSpPr>
                  <a:grpSpLocks/>
                </p:cNvGrpSpPr>
                <p:nvPr/>
              </p:nvGrpSpPr>
              <p:grpSpPr bwMode="auto">
                <a:xfrm>
                  <a:off x="373" y="369"/>
                  <a:ext cx="600" cy="230"/>
                  <a:chOff x="685" y="1429"/>
                  <a:chExt cx="600" cy="230"/>
                </a:xfrm>
              </p:grpSpPr>
              <p:sp>
                <p:nvSpPr>
                  <p:cNvPr id="2149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1429"/>
                    <a:ext cx="599" cy="226"/>
                  </a:xfrm>
                  <a:prstGeom prst="rect">
                    <a:avLst/>
                  </a:prstGeom>
                  <a:solidFill>
                    <a:srgbClr val="5891FB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0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689" y="1466"/>
                    <a:ext cx="5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803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924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047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167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" name="Group 107"/>
                <p:cNvGrpSpPr>
                  <a:grpSpLocks/>
                </p:cNvGrpSpPr>
                <p:nvPr/>
              </p:nvGrpSpPr>
              <p:grpSpPr bwMode="auto">
                <a:xfrm>
                  <a:off x="317" y="455"/>
                  <a:ext cx="288" cy="223"/>
                  <a:chOff x="629" y="1515"/>
                  <a:chExt cx="288" cy="223"/>
                </a:xfrm>
              </p:grpSpPr>
              <p:grpSp>
                <p:nvGrpSpPr>
                  <p:cNvPr id="6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629" y="1515"/>
                    <a:ext cx="114" cy="223"/>
                    <a:chOff x="629" y="1515"/>
                    <a:chExt cx="114" cy="223"/>
                  </a:xfrm>
                </p:grpSpPr>
                <p:grpSp>
                  <p:nvGrpSpPr>
                    <p:cNvPr id="7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1" y="1515"/>
                      <a:ext cx="102" cy="102"/>
                      <a:chOff x="641" y="1515"/>
                      <a:chExt cx="102" cy="102"/>
                    </a:xfrm>
                  </p:grpSpPr>
                  <p:grpSp>
                    <p:nvGrpSpPr>
                      <p:cNvPr id="8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1" y="1515"/>
                        <a:ext cx="102" cy="102"/>
                        <a:chOff x="641" y="1515"/>
                        <a:chExt cx="102" cy="102"/>
                      </a:xfrm>
                    </p:grpSpPr>
                    <p:sp>
                      <p:nvSpPr>
                        <p:cNvPr id="2159" name="Freeform 11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41" y="1548"/>
                          <a:ext cx="98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4" y="17"/>
                            </a:cxn>
                            <a:cxn ang="0">
                              <a:pos x="97" y="17"/>
                            </a:cxn>
                            <a:cxn ang="0">
                              <a:pos x="82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98" h="18">
                              <a:moveTo>
                                <a:pt x="0" y="0"/>
                              </a:moveTo>
                              <a:lnTo>
                                <a:pt x="14" y="17"/>
                              </a:lnTo>
                              <a:lnTo>
                                <a:pt x="97" y="17"/>
                              </a:lnTo>
                              <a:lnTo>
                                <a:pt x="82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60" name="Freeform 1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24" y="1515"/>
                          <a:ext cx="19" cy="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33"/>
                            </a:cxn>
                            <a:cxn ang="0">
                              <a:pos x="18" y="39"/>
                            </a:cxn>
                            <a:cxn ang="0">
                              <a:pos x="18" y="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9" h="40">
                              <a:moveTo>
                                <a:pt x="0" y="0"/>
                              </a:moveTo>
                              <a:lnTo>
                                <a:pt x="0" y="33"/>
                              </a:lnTo>
                              <a:lnTo>
                                <a:pt x="18" y="39"/>
                              </a:lnTo>
                              <a:lnTo>
                                <a:pt x="18" y="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9" name="Group 1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6" y="1545"/>
                          <a:ext cx="63" cy="72"/>
                          <a:chOff x="666" y="1545"/>
                          <a:chExt cx="63" cy="72"/>
                        </a:xfrm>
                      </p:grpSpPr>
                      <p:grpSp>
                        <p:nvGrpSpPr>
                          <p:cNvPr id="10" name="Group 11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66" y="1545"/>
                            <a:ext cx="31" cy="72"/>
                            <a:chOff x="666" y="1545"/>
                            <a:chExt cx="31" cy="72"/>
                          </a:xfrm>
                        </p:grpSpPr>
                        <p:sp>
                          <p:nvSpPr>
                            <p:cNvPr id="2163" name="Rectangle 11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66" y="1545"/>
                              <a:ext cx="19" cy="68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64" name="Freeform 11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679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3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3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" name="Group 1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00" y="1545"/>
                            <a:ext cx="29" cy="72"/>
                            <a:chOff x="700" y="1545"/>
                            <a:chExt cx="29" cy="72"/>
                          </a:xfrm>
                        </p:grpSpPr>
                        <p:sp>
                          <p:nvSpPr>
                            <p:cNvPr id="2166" name="Rectangle 11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00" y="1545"/>
                              <a:ext cx="19" cy="69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67" name="Freeform 11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711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4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4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168" name="Freeform 1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41" y="1515"/>
                          <a:ext cx="83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2" y="0"/>
                            </a:cxn>
                            <a:cxn ang="0">
                              <a:pos x="82" y="34"/>
                            </a:cxn>
                            <a:cxn ang="0">
                              <a:pos x="0" y="3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3" h="35">
                              <a:moveTo>
                                <a:pt x="0" y="0"/>
                              </a:moveTo>
                              <a:lnTo>
                                <a:pt x="82" y="0"/>
                              </a:lnTo>
                              <a:lnTo>
                                <a:pt x="82" y="34"/>
                              </a:lnTo>
                              <a:lnTo>
                                <a:pt x="0" y="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9" y="1518"/>
                        <a:ext cx="66" cy="28"/>
                        <a:chOff x="649" y="1518"/>
                        <a:chExt cx="66" cy="28"/>
                      </a:xfrm>
                    </p:grpSpPr>
                    <p:sp>
                      <p:nvSpPr>
                        <p:cNvPr id="2170" name="Rectangl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9" y="1521"/>
                          <a:ext cx="66" cy="21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71" name="Rectangl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1" y="1528"/>
                          <a:ext cx="61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72" name="Rectangle 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9" y="1518"/>
                          <a:ext cx="66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3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9" y="1610"/>
                      <a:ext cx="105" cy="128"/>
                      <a:chOff x="629" y="1610"/>
                      <a:chExt cx="105" cy="128"/>
                    </a:xfrm>
                  </p:grpSpPr>
                  <p:sp>
                    <p:nvSpPr>
                      <p:cNvPr id="2174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9" y="1610"/>
                        <a:ext cx="28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" y="0"/>
                          </a:cxn>
                          <a:cxn ang="0">
                            <a:pos x="2" y="21"/>
                          </a:cxn>
                          <a:cxn ang="0">
                            <a:pos x="2" y="52"/>
                          </a:cxn>
                          <a:cxn ang="0">
                            <a:pos x="0" y="52"/>
                          </a:cxn>
                          <a:cxn ang="0">
                            <a:pos x="0" y="56"/>
                          </a:cxn>
                          <a:cxn ang="0">
                            <a:pos x="2" y="56"/>
                          </a:cxn>
                          <a:cxn ang="0">
                            <a:pos x="2" y="59"/>
                          </a:cxn>
                          <a:cxn ang="0">
                            <a:pos x="2" y="67"/>
                          </a:cxn>
                          <a:cxn ang="0">
                            <a:pos x="3" y="77"/>
                          </a:cxn>
                          <a:cxn ang="0">
                            <a:pos x="4" y="83"/>
                          </a:cxn>
                          <a:cxn ang="0">
                            <a:pos x="4" y="89"/>
                          </a:cxn>
                          <a:cxn ang="0">
                            <a:pos x="5" y="96"/>
                          </a:cxn>
                          <a:cxn ang="0">
                            <a:pos x="6" y="101"/>
                          </a:cxn>
                          <a:cxn ang="0">
                            <a:pos x="8" y="108"/>
                          </a:cxn>
                          <a:cxn ang="0">
                            <a:pos x="11" y="115"/>
                          </a:cxn>
                          <a:cxn ang="0">
                            <a:pos x="13" y="118"/>
                          </a:cxn>
                          <a:cxn ang="0">
                            <a:pos x="16" y="120"/>
                          </a:cxn>
                          <a:cxn ang="0">
                            <a:pos x="18" y="123"/>
                          </a:cxn>
                          <a:cxn ang="0">
                            <a:pos x="21" y="123"/>
                          </a:cxn>
                          <a:cxn ang="0">
                            <a:pos x="24" y="126"/>
                          </a:cxn>
                          <a:cxn ang="0">
                            <a:pos x="27" y="119"/>
                          </a:cxn>
                          <a:cxn ang="0">
                            <a:pos x="21" y="118"/>
                          </a:cxn>
                          <a:cxn ang="0">
                            <a:pos x="19" y="115"/>
                          </a:cxn>
                          <a:cxn ang="0">
                            <a:pos x="16" y="112"/>
                          </a:cxn>
                          <a:cxn ang="0">
                            <a:pos x="15" y="111"/>
                          </a:cxn>
                          <a:cxn ang="0">
                            <a:pos x="13" y="107"/>
                          </a:cxn>
                          <a:cxn ang="0">
                            <a:pos x="11" y="100"/>
                          </a:cxn>
                          <a:cxn ang="0">
                            <a:pos x="10" y="94"/>
                          </a:cxn>
                          <a:cxn ang="0">
                            <a:pos x="9" y="88"/>
                          </a:cxn>
                          <a:cxn ang="0">
                            <a:pos x="8" y="82"/>
                          </a:cxn>
                          <a:cxn ang="0">
                            <a:pos x="8" y="75"/>
                          </a:cxn>
                          <a:cxn ang="0">
                            <a:pos x="7" y="68"/>
                          </a:cxn>
                          <a:cxn ang="0">
                            <a:pos x="6" y="63"/>
                          </a:cxn>
                          <a:cxn ang="0">
                            <a:pos x="6" y="59"/>
                          </a:cxn>
                          <a:cxn ang="0">
                            <a:pos x="6" y="56"/>
                          </a:cxn>
                          <a:cxn ang="0">
                            <a:pos x="9" y="56"/>
                          </a:cxn>
                          <a:cxn ang="0">
                            <a:pos x="9" y="52"/>
                          </a:cxn>
                          <a:cxn ang="0">
                            <a:pos x="6" y="52"/>
                          </a:cxn>
                          <a:cxn ang="0">
                            <a:pos x="6" y="43"/>
                          </a:cxn>
                          <a:cxn ang="0">
                            <a:pos x="16" y="44"/>
                          </a:cxn>
                          <a:cxn ang="0">
                            <a:pos x="16" y="27"/>
                          </a:cxn>
                          <a:cxn ang="0">
                            <a:pos x="15" y="29"/>
                          </a:cxn>
                          <a:cxn ang="0">
                            <a:pos x="15" y="43"/>
                          </a:cxn>
                          <a:cxn ang="0">
                            <a:pos x="7" y="41"/>
                          </a:cxn>
                          <a:cxn ang="0">
                            <a:pos x="7" y="26"/>
                          </a:cxn>
                          <a:cxn ang="0">
                            <a:pos x="10" y="32"/>
                          </a:cxn>
                          <a:cxn ang="0">
                            <a:pos x="11" y="41"/>
                          </a:cxn>
                          <a:cxn ang="0">
                            <a:pos x="12" y="30"/>
                          </a:cxn>
                          <a:cxn ang="0">
                            <a:pos x="11" y="26"/>
                          </a:cxn>
                          <a:cxn ang="0">
                            <a:pos x="15" y="29"/>
                          </a:cxn>
                          <a:cxn ang="0">
                            <a:pos x="16" y="27"/>
                          </a:cxn>
                          <a:cxn ang="0">
                            <a:pos x="8" y="23"/>
                          </a:cxn>
                          <a:cxn ang="0">
                            <a:pos x="8" y="21"/>
                          </a:cxn>
                          <a:cxn ang="0">
                            <a:pos x="21" y="0"/>
                          </a:cxn>
                        </a:cxnLst>
                        <a:rect l="0" t="0" r="r" b="b"/>
                        <a:pathLst>
                          <a:path w="28" h="127">
                            <a:moveTo>
                              <a:pt x="21" y="0"/>
                            </a:moveTo>
                            <a:lnTo>
                              <a:pt x="2" y="21"/>
                            </a:lnTo>
                            <a:lnTo>
                              <a:pt x="2" y="52"/>
                            </a:lnTo>
                            <a:lnTo>
                              <a:pt x="0" y="52"/>
                            </a:lnTo>
                            <a:lnTo>
                              <a:pt x="0" y="56"/>
                            </a:lnTo>
                            <a:lnTo>
                              <a:pt x="2" y="56"/>
                            </a:lnTo>
                            <a:lnTo>
                              <a:pt x="2" y="59"/>
                            </a:lnTo>
                            <a:lnTo>
                              <a:pt x="2" y="67"/>
                            </a:lnTo>
                            <a:lnTo>
                              <a:pt x="3" y="77"/>
                            </a:lnTo>
                            <a:lnTo>
                              <a:pt x="4" y="83"/>
                            </a:lnTo>
                            <a:lnTo>
                              <a:pt x="4" y="89"/>
                            </a:lnTo>
                            <a:lnTo>
                              <a:pt x="5" y="96"/>
                            </a:lnTo>
                            <a:lnTo>
                              <a:pt x="6" y="101"/>
                            </a:lnTo>
                            <a:lnTo>
                              <a:pt x="8" y="108"/>
                            </a:lnTo>
                            <a:lnTo>
                              <a:pt x="11" y="115"/>
                            </a:lnTo>
                            <a:lnTo>
                              <a:pt x="13" y="118"/>
                            </a:lnTo>
                            <a:lnTo>
                              <a:pt x="16" y="120"/>
                            </a:lnTo>
                            <a:lnTo>
                              <a:pt x="18" y="123"/>
                            </a:lnTo>
                            <a:lnTo>
                              <a:pt x="21" y="123"/>
                            </a:lnTo>
                            <a:lnTo>
                              <a:pt x="24" y="126"/>
                            </a:lnTo>
                            <a:lnTo>
                              <a:pt x="27" y="119"/>
                            </a:lnTo>
                            <a:lnTo>
                              <a:pt x="21" y="118"/>
                            </a:lnTo>
                            <a:lnTo>
                              <a:pt x="19" y="115"/>
                            </a:lnTo>
                            <a:lnTo>
                              <a:pt x="16" y="112"/>
                            </a:lnTo>
                            <a:lnTo>
                              <a:pt x="15" y="111"/>
                            </a:lnTo>
                            <a:lnTo>
                              <a:pt x="13" y="107"/>
                            </a:lnTo>
                            <a:lnTo>
                              <a:pt x="11" y="100"/>
                            </a:lnTo>
                            <a:lnTo>
                              <a:pt x="10" y="94"/>
                            </a:lnTo>
                            <a:lnTo>
                              <a:pt x="9" y="88"/>
                            </a:lnTo>
                            <a:lnTo>
                              <a:pt x="8" y="82"/>
                            </a:lnTo>
                            <a:lnTo>
                              <a:pt x="8" y="75"/>
                            </a:lnTo>
                            <a:lnTo>
                              <a:pt x="7" y="68"/>
                            </a:lnTo>
                            <a:lnTo>
                              <a:pt x="6" y="63"/>
                            </a:lnTo>
                            <a:lnTo>
                              <a:pt x="6" y="59"/>
                            </a:lnTo>
                            <a:lnTo>
                              <a:pt x="6" y="56"/>
                            </a:lnTo>
                            <a:lnTo>
                              <a:pt x="9" y="56"/>
                            </a:lnTo>
                            <a:lnTo>
                              <a:pt x="9" y="52"/>
                            </a:lnTo>
                            <a:lnTo>
                              <a:pt x="6" y="52"/>
                            </a:lnTo>
                            <a:lnTo>
                              <a:pt x="6" y="43"/>
                            </a:lnTo>
                            <a:lnTo>
                              <a:pt x="16" y="44"/>
                            </a:lnTo>
                            <a:lnTo>
                              <a:pt x="16" y="27"/>
                            </a:lnTo>
                            <a:lnTo>
                              <a:pt x="15" y="29"/>
                            </a:lnTo>
                            <a:lnTo>
                              <a:pt x="15" y="43"/>
                            </a:lnTo>
                            <a:lnTo>
                              <a:pt x="7" y="41"/>
                            </a:lnTo>
                            <a:lnTo>
                              <a:pt x="7" y="26"/>
                            </a:lnTo>
                            <a:lnTo>
                              <a:pt x="10" y="32"/>
                            </a:lnTo>
                            <a:lnTo>
                              <a:pt x="11" y="41"/>
                            </a:lnTo>
                            <a:lnTo>
                              <a:pt x="12" y="30"/>
                            </a:lnTo>
                            <a:lnTo>
                              <a:pt x="11" y="26"/>
                            </a:lnTo>
                            <a:lnTo>
                              <a:pt x="15" y="29"/>
                            </a:lnTo>
                            <a:lnTo>
                              <a:pt x="16" y="27"/>
                            </a:lnTo>
                            <a:lnTo>
                              <a:pt x="8" y="23"/>
                            </a:lnTo>
                            <a:lnTo>
                              <a:pt x="8" y="21"/>
                            </a:lnTo>
                            <a:lnTo>
                              <a:pt x="21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4" name="Group 1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9" y="1610"/>
                        <a:ext cx="85" cy="128"/>
                        <a:chOff x="649" y="1610"/>
                        <a:chExt cx="85" cy="128"/>
                      </a:xfrm>
                    </p:grpSpPr>
                    <p:grpSp>
                      <p:nvGrpSpPr>
                        <p:cNvPr id="15" name="Group 1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49" y="1610"/>
                          <a:ext cx="69" cy="128"/>
                          <a:chOff x="649" y="1610"/>
                          <a:chExt cx="69" cy="128"/>
                        </a:xfrm>
                      </p:grpSpPr>
                      <p:sp>
                        <p:nvSpPr>
                          <p:cNvPr id="2177" name="Freeform 1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49" y="1610"/>
                            <a:ext cx="69" cy="12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68" y="0"/>
                              </a:cxn>
                              <a:cxn ang="0">
                                <a:pos x="68" y="127"/>
                              </a:cxn>
                              <a:cxn ang="0">
                                <a:pos x="0" y="127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69" h="128">
                                <a:moveTo>
                                  <a:pt x="0" y="0"/>
                                </a:moveTo>
                                <a:lnTo>
                                  <a:pt x="68" y="0"/>
                                </a:lnTo>
                                <a:lnTo>
                                  <a:pt x="68" y="127"/>
                                </a:lnTo>
                                <a:lnTo>
                                  <a:pt x="0" y="127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178" name="Freeform 1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55" y="1623"/>
                            <a:ext cx="54" cy="10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53" y="0"/>
                              </a:cxn>
                              <a:cxn ang="0">
                                <a:pos x="53" y="101"/>
                              </a:cxn>
                              <a:cxn ang="0">
                                <a:pos x="0" y="101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54" h="102">
                                <a:moveTo>
                                  <a:pt x="0" y="0"/>
                                </a:moveTo>
                                <a:lnTo>
                                  <a:pt x="53" y="0"/>
                                </a:lnTo>
                                <a:lnTo>
                                  <a:pt x="53" y="101"/>
                                </a:lnTo>
                                <a:lnTo>
                                  <a:pt x="0" y="10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179" name="Freeform 1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16" y="1610"/>
                          <a:ext cx="18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  <a:cxn ang="0">
                              <a:pos x="17" y="0"/>
                            </a:cxn>
                            <a:cxn ang="0">
                              <a:pos x="17" y="113"/>
                            </a:cxn>
                            <a:cxn ang="0">
                              <a:pos x="0" y="127"/>
                            </a:cxn>
                          </a:cxnLst>
                          <a:rect l="0" t="0" r="r" b="b"/>
                          <a:pathLst>
                            <a:path w="18" h="128">
                              <a:moveTo>
                                <a:pt x="0" y="127"/>
                              </a:moveTo>
                              <a:lnTo>
                                <a:pt x="0" y="0"/>
                              </a:lnTo>
                              <a:lnTo>
                                <a:pt x="17" y="0"/>
                              </a:lnTo>
                              <a:lnTo>
                                <a:pt x="17" y="113"/>
                              </a:lnTo>
                              <a:lnTo>
                                <a:pt x="0" y="127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6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716" y="1515"/>
                    <a:ext cx="113" cy="223"/>
                    <a:chOff x="716" y="1515"/>
                    <a:chExt cx="113" cy="223"/>
                  </a:xfrm>
                </p:grpSpPr>
                <p:grpSp>
                  <p:nvGrpSpPr>
                    <p:cNvPr id="17" name="Group 1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9" y="1515"/>
                      <a:ext cx="100" cy="102"/>
                      <a:chOff x="729" y="1515"/>
                      <a:chExt cx="100" cy="102"/>
                    </a:xfrm>
                  </p:grpSpPr>
                  <p:grpSp>
                    <p:nvGrpSpPr>
                      <p:cNvPr id="18" name="Group 1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9" y="1515"/>
                        <a:ext cx="100" cy="102"/>
                        <a:chOff x="729" y="1515"/>
                        <a:chExt cx="100" cy="102"/>
                      </a:xfrm>
                    </p:grpSpPr>
                    <p:sp>
                      <p:nvSpPr>
                        <p:cNvPr id="2183" name="Freeform 1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29" y="1548"/>
                          <a:ext cx="96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3" y="17"/>
                            </a:cxn>
                            <a:cxn ang="0">
                              <a:pos x="95" y="17"/>
                            </a:cxn>
                            <a:cxn ang="0">
                              <a:pos x="81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96" h="18">
                              <a:moveTo>
                                <a:pt x="0" y="0"/>
                              </a:moveTo>
                              <a:lnTo>
                                <a:pt x="13" y="17"/>
                              </a:lnTo>
                              <a:lnTo>
                                <a:pt x="95" y="17"/>
                              </a:lnTo>
                              <a:lnTo>
                                <a:pt x="81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84" name="Freeform 1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1" y="1515"/>
                          <a:ext cx="18" cy="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33"/>
                            </a:cxn>
                            <a:cxn ang="0">
                              <a:pos x="17" y="39"/>
                            </a:cxn>
                            <a:cxn ang="0">
                              <a:pos x="17" y="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8" h="40">
                              <a:moveTo>
                                <a:pt x="0" y="0"/>
                              </a:moveTo>
                              <a:lnTo>
                                <a:pt x="0" y="33"/>
                              </a:lnTo>
                              <a:lnTo>
                                <a:pt x="17" y="39"/>
                              </a:lnTo>
                              <a:lnTo>
                                <a:pt x="17" y="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9" name="Group 1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54" y="1545"/>
                          <a:ext cx="65" cy="72"/>
                          <a:chOff x="754" y="1545"/>
                          <a:chExt cx="65" cy="72"/>
                        </a:xfrm>
                      </p:grpSpPr>
                      <p:grpSp>
                        <p:nvGrpSpPr>
                          <p:cNvPr id="20" name="Group 13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54" y="1545"/>
                            <a:ext cx="30" cy="72"/>
                            <a:chOff x="754" y="1545"/>
                            <a:chExt cx="30" cy="72"/>
                          </a:xfrm>
                        </p:grpSpPr>
                        <p:sp>
                          <p:nvSpPr>
                            <p:cNvPr id="2187" name="Rectangle 13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54" y="1545"/>
                              <a:ext cx="19" cy="68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88" name="Freeform 1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766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3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3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1" name="Group 14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88" y="1545"/>
                            <a:ext cx="31" cy="72"/>
                            <a:chOff x="788" y="1545"/>
                            <a:chExt cx="31" cy="72"/>
                          </a:xfrm>
                        </p:grpSpPr>
                        <p:sp>
                          <p:nvSpPr>
                            <p:cNvPr id="2190" name="Rectangle 14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88" y="1545"/>
                              <a:ext cx="19" cy="69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91" name="Freeform 14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801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4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4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192" name="Freeform 1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29" y="1515"/>
                          <a:ext cx="83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2" y="0"/>
                            </a:cxn>
                            <a:cxn ang="0">
                              <a:pos x="82" y="34"/>
                            </a:cxn>
                            <a:cxn ang="0">
                              <a:pos x="0" y="3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3" h="35">
                              <a:moveTo>
                                <a:pt x="0" y="0"/>
                              </a:moveTo>
                              <a:lnTo>
                                <a:pt x="82" y="0"/>
                              </a:lnTo>
                              <a:lnTo>
                                <a:pt x="82" y="34"/>
                              </a:lnTo>
                              <a:lnTo>
                                <a:pt x="0" y="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" name="Group 1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7" y="1518"/>
                        <a:ext cx="66" cy="28"/>
                        <a:chOff x="737" y="1518"/>
                        <a:chExt cx="66" cy="28"/>
                      </a:xfrm>
                    </p:grpSpPr>
                    <p:sp>
                      <p:nvSpPr>
                        <p:cNvPr id="2194" name="Rectangle 1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7" y="1521"/>
                          <a:ext cx="66" cy="21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95" name="Rectangle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9" y="1528"/>
                          <a:ext cx="62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96" name="Rectangle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7" y="1518"/>
                          <a:ext cx="66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16" y="1610"/>
                      <a:ext cx="106" cy="128"/>
                      <a:chOff x="716" y="1610"/>
                      <a:chExt cx="106" cy="128"/>
                    </a:xfrm>
                  </p:grpSpPr>
                  <p:sp>
                    <p:nvSpPr>
                      <p:cNvPr id="2198" name="Freeform 1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6" y="1610"/>
                        <a:ext cx="30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" y="0"/>
                          </a:cxn>
                          <a:cxn ang="0">
                            <a:pos x="2" y="21"/>
                          </a:cxn>
                          <a:cxn ang="0">
                            <a:pos x="2" y="52"/>
                          </a:cxn>
                          <a:cxn ang="0">
                            <a:pos x="0" y="52"/>
                          </a:cxn>
                          <a:cxn ang="0">
                            <a:pos x="0" y="56"/>
                          </a:cxn>
                          <a:cxn ang="0">
                            <a:pos x="2" y="56"/>
                          </a:cxn>
                          <a:cxn ang="0">
                            <a:pos x="2" y="59"/>
                          </a:cxn>
                          <a:cxn ang="0">
                            <a:pos x="2" y="67"/>
                          </a:cxn>
                          <a:cxn ang="0">
                            <a:pos x="2" y="77"/>
                          </a:cxn>
                          <a:cxn ang="0">
                            <a:pos x="3" y="83"/>
                          </a:cxn>
                          <a:cxn ang="0">
                            <a:pos x="5" y="89"/>
                          </a:cxn>
                          <a:cxn ang="0">
                            <a:pos x="5" y="96"/>
                          </a:cxn>
                          <a:cxn ang="0">
                            <a:pos x="6" y="101"/>
                          </a:cxn>
                          <a:cxn ang="0">
                            <a:pos x="8" y="108"/>
                          </a:cxn>
                          <a:cxn ang="0">
                            <a:pos x="12" y="115"/>
                          </a:cxn>
                          <a:cxn ang="0">
                            <a:pos x="15" y="118"/>
                          </a:cxn>
                          <a:cxn ang="0">
                            <a:pos x="15" y="120"/>
                          </a:cxn>
                          <a:cxn ang="0">
                            <a:pos x="18" y="123"/>
                          </a:cxn>
                          <a:cxn ang="0">
                            <a:pos x="21" y="123"/>
                          </a:cxn>
                          <a:cxn ang="0">
                            <a:pos x="25" y="126"/>
                          </a:cxn>
                          <a:cxn ang="0">
                            <a:pos x="29" y="119"/>
                          </a:cxn>
                          <a:cxn ang="0">
                            <a:pos x="23" y="118"/>
                          </a:cxn>
                          <a:cxn ang="0">
                            <a:pos x="20" y="115"/>
                          </a:cxn>
                          <a:cxn ang="0">
                            <a:pos x="17" y="112"/>
                          </a:cxn>
                          <a:cxn ang="0">
                            <a:pos x="15" y="111"/>
                          </a:cxn>
                          <a:cxn ang="0">
                            <a:pos x="15" y="107"/>
                          </a:cxn>
                          <a:cxn ang="0">
                            <a:pos x="13" y="100"/>
                          </a:cxn>
                          <a:cxn ang="0">
                            <a:pos x="10" y="94"/>
                          </a:cxn>
                          <a:cxn ang="0">
                            <a:pos x="10" y="88"/>
                          </a:cxn>
                          <a:cxn ang="0">
                            <a:pos x="9" y="82"/>
                          </a:cxn>
                          <a:cxn ang="0">
                            <a:pos x="8" y="75"/>
                          </a:cxn>
                          <a:cxn ang="0">
                            <a:pos x="8" y="68"/>
                          </a:cxn>
                          <a:cxn ang="0">
                            <a:pos x="7" y="63"/>
                          </a:cxn>
                          <a:cxn ang="0">
                            <a:pos x="7" y="59"/>
                          </a:cxn>
                          <a:cxn ang="0">
                            <a:pos x="7" y="56"/>
                          </a:cxn>
                          <a:cxn ang="0">
                            <a:pos x="10" y="56"/>
                          </a:cxn>
                          <a:cxn ang="0">
                            <a:pos x="10" y="52"/>
                          </a:cxn>
                          <a:cxn ang="0">
                            <a:pos x="7" y="52"/>
                          </a:cxn>
                          <a:cxn ang="0">
                            <a:pos x="7" y="43"/>
                          </a:cxn>
                          <a:cxn ang="0">
                            <a:pos x="16" y="44"/>
                          </a:cxn>
                          <a:cxn ang="0">
                            <a:pos x="16" y="27"/>
                          </a:cxn>
                          <a:cxn ang="0">
                            <a:pos x="15" y="29"/>
                          </a:cxn>
                          <a:cxn ang="0">
                            <a:pos x="15" y="43"/>
                          </a:cxn>
                          <a:cxn ang="0">
                            <a:pos x="8" y="41"/>
                          </a:cxn>
                          <a:cxn ang="0">
                            <a:pos x="8" y="26"/>
                          </a:cxn>
                          <a:cxn ang="0">
                            <a:pos x="10" y="32"/>
                          </a:cxn>
                          <a:cxn ang="0">
                            <a:pos x="12" y="41"/>
                          </a:cxn>
                          <a:cxn ang="0">
                            <a:pos x="13" y="30"/>
                          </a:cxn>
                          <a:cxn ang="0">
                            <a:pos x="12" y="26"/>
                          </a:cxn>
                          <a:cxn ang="0">
                            <a:pos x="15" y="29"/>
                          </a:cxn>
                          <a:cxn ang="0">
                            <a:pos x="15" y="27"/>
                          </a:cxn>
                          <a:cxn ang="0">
                            <a:pos x="9" y="23"/>
                          </a:cxn>
                          <a:cxn ang="0">
                            <a:pos x="9" y="21"/>
                          </a:cxn>
                          <a:cxn ang="0">
                            <a:pos x="22" y="0"/>
                          </a:cxn>
                          <a:cxn ang="0">
                            <a:pos x="21" y="0"/>
                          </a:cxn>
                        </a:cxnLst>
                        <a:rect l="0" t="0" r="r" b="b"/>
                        <a:pathLst>
                          <a:path w="30" h="127">
                            <a:moveTo>
                              <a:pt x="21" y="0"/>
                            </a:moveTo>
                            <a:lnTo>
                              <a:pt x="2" y="21"/>
                            </a:lnTo>
                            <a:lnTo>
                              <a:pt x="2" y="52"/>
                            </a:lnTo>
                            <a:lnTo>
                              <a:pt x="0" y="52"/>
                            </a:lnTo>
                            <a:lnTo>
                              <a:pt x="0" y="56"/>
                            </a:lnTo>
                            <a:lnTo>
                              <a:pt x="2" y="56"/>
                            </a:lnTo>
                            <a:lnTo>
                              <a:pt x="2" y="59"/>
                            </a:lnTo>
                            <a:lnTo>
                              <a:pt x="2" y="67"/>
                            </a:lnTo>
                            <a:lnTo>
                              <a:pt x="2" y="77"/>
                            </a:lnTo>
                            <a:lnTo>
                              <a:pt x="3" y="83"/>
                            </a:lnTo>
                            <a:lnTo>
                              <a:pt x="5" y="89"/>
                            </a:lnTo>
                            <a:lnTo>
                              <a:pt x="5" y="96"/>
                            </a:lnTo>
                            <a:lnTo>
                              <a:pt x="6" y="101"/>
                            </a:lnTo>
                            <a:lnTo>
                              <a:pt x="8" y="108"/>
                            </a:lnTo>
                            <a:lnTo>
                              <a:pt x="12" y="115"/>
                            </a:lnTo>
                            <a:lnTo>
                              <a:pt x="15" y="118"/>
                            </a:lnTo>
                            <a:lnTo>
                              <a:pt x="15" y="120"/>
                            </a:lnTo>
                            <a:lnTo>
                              <a:pt x="18" y="123"/>
                            </a:lnTo>
                            <a:lnTo>
                              <a:pt x="21" y="123"/>
                            </a:lnTo>
                            <a:lnTo>
                              <a:pt x="25" y="126"/>
                            </a:lnTo>
                            <a:lnTo>
                              <a:pt x="29" y="119"/>
                            </a:lnTo>
                            <a:lnTo>
                              <a:pt x="23" y="118"/>
                            </a:lnTo>
                            <a:lnTo>
                              <a:pt x="20" y="115"/>
                            </a:lnTo>
                            <a:lnTo>
                              <a:pt x="17" y="112"/>
                            </a:lnTo>
                            <a:lnTo>
                              <a:pt x="15" y="111"/>
                            </a:lnTo>
                            <a:lnTo>
                              <a:pt x="15" y="107"/>
                            </a:lnTo>
                            <a:lnTo>
                              <a:pt x="13" y="100"/>
                            </a:lnTo>
                            <a:lnTo>
                              <a:pt x="10" y="94"/>
                            </a:lnTo>
                            <a:lnTo>
                              <a:pt x="10" y="88"/>
                            </a:lnTo>
                            <a:lnTo>
                              <a:pt x="9" y="82"/>
                            </a:lnTo>
                            <a:lnTo>
                              <a:pt x="8" y="75"/>
                            </a:lnTo>
                            <a:lnTo>
                              <a:pt x="8" y="68"/>
                            </a:lnTo>
                            <a:lnTo>
                              <a:pt x="7" y="63"/>
                            </a:lnTo>
                            <a:lnTo>
                              <a:pt x="7" y="59"/>
                            </a:lnTo>
                            <a:lnTo>
                              <a:pt x="7" y="56"/>
                            </a:lnTo>
                            <a:lnTo>
                              <a:pt x="10" y="56"/>
                            </a:lnTo>
                            <a:lnTo>
                              <a:pt x="10" y="52"/>
                            </a:lnTo>
                            <a:lnTo>
                              <a:pt x="7" y="52"/>
                            </a:lnTo>
                            <a:lnTo>
                              <a:pt x="7" y="43"/>
                            </a:lnTo>
                            <a:lnTo>
                              <a:pt x="16" y="44"/>
                            </a:lnTo>
                            <a:lnTo>
                              <a:pt x="16" y="27"/>
                            </a:lnTo>
                            <a:lnTo>
                              <a:pt x="15" y="29"/>
                            </a:lnTo>
                            <a:lnTo>
                              <a:pt x="15" y="43"/>
                            </a:lnTo>
                            <a:lnTo>
                              <a:pt x="8" y="41"/>
                            </a:lnTo>
                            <a:lnTo>
                              <a:pt x="8" y="26"/>
                            </a:lnTo>
                            <a:lnTo>
                              <a:pt x="10" y="32"/>
                            </a:lnTo>
                            <a:lnTo>
                              <a:pt x="12" y="41"/>
                            </a:lnTo>
                            <a:lnTo>
                              <a:pt x="13" y="30"/>
                            </a:lnTo>
                            <a:lnTo>
                              <a:pt x="12" y="26"/>
                            </a:lnTo>
                            <a:lnTo>
                              <a:pt x="15" y="29"/>
                            </a:lnTo>
                            <a:lnTo>
                              <a:pt x="15" y="27"/>
                            </a:lnTo>
                            <a:lnTo>
                              <a:pt x="9" y="23"/>
                            </a:lnTo>
                            <a:lnTo>
                              <a:pt x="9" y="21"/>
                            </a:lnTo>
                            <a:lnTo>
                              <a:pt x="22" y="0"/>
                            </a:lnTo>
                            <a:lnTo>
                              <a:pt x="21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" name="Group 1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7" y="1610"/>
                        <a:ext cx="85" cy="128"/>
                        <a:chOff x="737" y="1610"/>
                        <a:chExt cx="85" cy="128"/>
                      </a:xfrm>
                    </p:grpSpPr>
                    <p:grpSp>
                      <p:nvGrpSpPr>
                        <p:cNvPr id="25" name="Group 1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37" y="1610"/>
                          <a:ext cx="67" cy="128"/>
                          <a:chOff x="737" y="1610"/>
                          <a:chExt cx="67" cy="128"/>
                        </a:xfrm>
                      </p:grpSpPr>
                      <p:sp>
                        <p:nvSpPr>
                          <p:cNvPr id="2201" name="Freeform 15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37" y="1610"/>
                            <a:ext cx="67" cy="12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66" y="0"/>
                              </a:cxn>
                              <a:cxn ang="0">
                                <a:pos x="66" y="127"/>
                              </a:cxn>
                              <a:cxn ang="0">
                                <a:pos x="0" y="127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67" h="128">
                                <a:moveTo>
                                  <a:pt x="0" y="0"/>
                                </a:moveTo>
                                <a:lnTo>
                                  <a:pt x="66" y="0"/>
                                </a:lnTo>
                                <a:lnTo>
                                  <a:pt x="66" y="127"/>
                                </a:lnTo>
                                <a:lnTo>
                                  <a:pt x="0" y="127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02" name="Freeform 15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43" y="1623"/>
                            <a:ext cx="55" cy="10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54" y="0"/>
                              </a:cxn>
                              <a:cxn ang="0">
                                <a:pos x="54" y="101"/>
                              </a:cxn>
                              <a:cxn ang="0">
                                <a:pos x="0" y="101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55" h="102">
                                <a:moveTo>
                                  <a:pt x="0" y="0"/>
                                </a:moveTo>
                                <a:lnTo>
                                  <a:pt x="54" y="0"/>
                                </a:lnTo>
                                <a:lnTo>
                                  <a:pt x="54" y="101"/>
                                </a:lnTo>
                                <a:lnTo>
                                  <a:pt x="0" y="10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03" name="Freeform 1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03" y="1610"/>
                          <a:ext cx="1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  <a:cxn ang="0">
                              <a:pos x="18" y="0"/>
                            </a:cxn>
                            <a:cxn ang="0">
                              <a:pos x="18" y="113"/>
                            </a:cxn>
                            <a:cxn ang="0">
                              <a:pos x="0" y="127"/>
                            </a:cxn>
                          </a:cxnLst>
                          <a:rect l="0" t="0" r="r" b="b"/>
                          <a:pathLst>
                            <a:path w="19" h="128">
                              <a:moveTo>
                                <a:pt x="0" y="127"/>
                              </a:moveTo>
                              <a:lnTo>
                                <a:pt x="0" y="0"/>
                              </a:lnTo>
                              <a:lnTo>
                                <a:pt x="18" y="0"/>
                              </a:lnTo>
                              <a:lnTo>
                                <a:pt x="18" y="113"/>
                              </a:lnTo>
                              <a:lnTo>
                                <a:pt x="0" y="127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6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803" y="1515"/>
                    <a:ext cx="114" cy="223"/>
                    <a:chOff x="803" y="1515"/>
                    <a:chExt cx="114" cy="223"/>
                  </a:xfrm>
                </p:grpSpPr>
                <p:grpSp>
                  <p:nvGrpSpPr>
                    <p:cNvPr id="27" name="Group 1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7" y="1515"/>
                      <a:ext cx="100" cy="102"/>
                      <a:chOff x="817" y="1515"/>
                      <a:chExt cx="100" cy="102"/>
                    </a:xfrm>
                  </p:grpSpPr>
                  <p:grpSp>
                    <p:nvGrpSpPr>
                      <p:cNvPr id="28" name="Group 1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7" y="1515"/>
                        <a:ext cx="100" cy="102"/>
                        <a:chOff x="817" y="1515"/>
                        <a:chExt cx="100" cy="102"/>
                      </a:xfrm>
                    </p:grpSpPr>
                    <p:sp>
                      <p:nvSpPr>
                        <p:cNvPr id="2207" name="Freeform 1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7" y="1548"/>
                          <a:ext cx="97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4" y="17"/>
                            </a:cxn>
                            <a:cxn ang="0">
                              <a:pos x="96" y="17"/>
                            </a:cxn>
                            <a:cxn ang="0">
                              <a:pos x="81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97" h="18">
                              <a:moveTo>
                                <a:pt x="0" y="0"/>
                              </a:moveTo>
                              <a:lnTo>
                                <a:pt x="14" y="17"/>
                              </a:lnTo>
                              <a:lnTo>
                                <a:pt x="96" y="17"/>
                              </a:lnTo>
                              <a:lnTo>
                                <a:pt x="81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08" name="Freeform 1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98" y="1515"/>
                          <a:ext cx="19" cy="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33"/>
                            </a:cxn>
                            <a:cxn ang="0">
                              <a:pos x="18" y="39"/>
                            </a:cxn>
                            <a:cxn ang="0">
                              <a:pos x="18" y="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9" h="40">
                              <a:moveTo>
                                <a:pt x="0" y="0"/>
                              </a:moveTo>
                              <a:lnTo>
                                <a:pt x="0" y="33"/>
                              </a:lnTo>
                              <a:lnTo>
                                <a:pt x="18" y="39"/>
                              </a:lnTo>
                              <a:lnTo>
                                <a:pt x="18" y="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9" name="Group 16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41" y="1545"/>
                          <a:ext cx="64" cy="72"/>
                          <a:chOff x="841" y="1545"/>
                          <a:chExt cx="64" cy="72"/>
                        </a:xfrm>
                      </p:grpSpPr>
                      <p:grpSp>
                        <p:nvGrpSpPr>
                          <p:cNvPr id="30" name="Group 16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841" y="1545"/>
                            <a:ext cx="32" cy="72"/>
                            <a:chOff x="841" y="1545"/>
                            <a:chExt cx="32" cy="72"/>
                          </a:xfrm>
                        </p:grpSpPr>
                        <p:sp>
                          <p:nvSpPr>
                            <p:cNvPr id="2211" name="Rectangle 16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841" y="1545"/>
                              <a:ext cx="19" cy="68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12" name="Freeform 16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855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3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3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31" name="Group 16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875" y="1545"/>
                            <a:ext cx="30" cy="72"/>
                            <a:chOff x="875" y="1545"/>
                            <a:chExt cx="30" cy="72"/>
                          </a:xfrm>
                        </p:grpSpPr>
                        <p:sp>
                          <p:nvSpPr>
                            <p:cNvPr id="2214" name="Rectangle 16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875" y="1545"/>
                              <a:ext cx="19" cy="69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15" name="Freeform 16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887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4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4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16" name="Freeform 1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7" y="1515"/>
                          <a:ext cx="81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0" y="0"/>
                            </a:cxn>
                            <a:cxn ang="0">
                              <a:pos x="80" y="34"/>
                            </a:cxn>
                            <a:cxn ang="0">
                              <a:pos x="0" y="3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1" h="35">
                              <a:moveTo>
                                <a:pt x="0" y="0"/>
                              </a:moveTo>
                              <a:lnTo>
                                <a:pt x="80" y="0"/>
                              </a:lnTo>
                              <a:lnTo>
                                <a:pt x="80" y="34"/>
                              </a:lnTo>
                              <a:lnTo>
                                <a:pt x="0" y="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09" name="Group 1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1518"/>
                        <a:ext cx="68" cy="28"/>
                        <a:chOff x="823" y="1518"/>
                        <a:chExt cx="68" cy="28"/>
                      </a:xfrm>
                    </p:grpSpPr>
                    <p:sp>
                      <p:nvSpPr>
                        <p:cNvPr id="2218" name="Rectangle 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3" y="1521"/>
                          <a:ext cx="68" cy="21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19" name="Rectangle 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5" y="1528"/>
                          <a:ext cx="62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20" name="Rectangle 1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3" y="1518"/>
                          <a:ext cx="68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10" name="Group 1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3" y="1610"/>
                      <a:ext cx="107" cy="128"/>
                      <a:chOff x="803" y="1610"/>
                      <a:chExt cx="107" cy="128"/>
                    </a:xfrm>
                  </p:grpSpPr>
                  <p:sp>
                    <p:nvSpPr>
                      <p:cNvPr id="2222" name="Freeform 1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3" y="1610"/>
                        <a:ext cx="28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0" y="0"/>
                          </a:cxn>
                          <a:cxn ang="0">
                            <a:pos x="2" y="21"/>
                          </a:cxn>
                          <a:cxn ang="0">
                            <a:pos x="2" y="52"/>
                          </a:cxn>
                          <a:cxn ang="0">
                            <a:pos x="0" y="52"/>
                          </a:cxn>
                          <a:cxn ang="0">
                            <a:pos x="0" y="56"/>
                          </a:cxn>
                          <a:cxn ang="0">
                            <a:pos x="2" y="56"/>
                          </a:cxn>
                          <a:cxn ang="0">
                            <a:pos x="2" y="59"/>
                          </a:cxn>
                          <a:cxn ang="0">
                            <a:pos x="2" y="67"/>
                          </a:cxn>
                          <a:cxn ang="0">
                            <a:pos x="3" y="77"/>
                          </a:cxn>
                          <a:cxn ang="0">
                            <a:pos x="4" y="83"/>
                          </a:cxn>
                          <a:cxn ang="0">
                            <a:pos x="4" y="89"/>
                          </a:cxn>
                          <a:cxn ang="0">
                            <a:pos x="5" y="96"/>
                          </a:cxn>
                          <a:cxn ang="0">
                            <a:pos x="6" y="101"/>
                          </a:cxn>
                          <a:cxn ang="0">
                            <a:pos x="8" y="108"/>
                          </a:cxn>
                          <a:cxn ang="0">
                            <a:pos x="11" y="115"/>
                          </a:cxn>
                          <a:cxn ang="0">
                            <a:pos x="13" y="118"/>
                          </a:cxn>
                          <a:cxn ang="0">
                            <a:pos x="15" y="120"/>
                          </a:cxn>
                          <a:cxn ang="0">
                            <a:pos x="18" y="123"/>
                          </a:cxn>
                          <a:cxn ang="0">
                            <a:pos x="20" y="123"/>
                          </a:cxn>
                          <a:cxn ang="0">
                            <a:pos x="24" y="126"/>
                          </a:cxn>
                          <a:cxn ang="0">
                            <a:pos x="27" y="119"/>
                          </a:cxn>
                          <a:cxn ang="0">
                            <a:pos x="21" y="118"/>
                          </a:cxn>
                          <a:cxn ang="0">
                            <a:pos x="19" y="115"/>
                          </a:cxn>
                          <a:cxn ang="0">
                            <a:pos x="16" y="112"/>
                          </a:cxn>
                          <a:cxn ang="0">
                            <a:pos x="15" y="111"/>
                          </a:cxn>
                          <a:cxn ang="0">
                            <a:pos x="13" y="107"/>
                          </a:cxn>
                          <a:cxn ang="0">
                            <a:pos x="12" y="100"/>
                          </a:cxn>
                          <a:cxn ang="0">
                            <a:pos x="11" y="94"/>
                          </a:cxn>
                          <a:cxn ang="0">
                            <a:pos x="9" y="88"/>
                          </a:cxn>
                          <a:cxn ang="0">
                            <a:pos x="9" y="82"/>
                          </a:cxn>
                          <a:cxn ang="0">
                            <a:pos x="8" y="75"/>
                          </a:cxn>
                          <a:cxn ang="0">
                            <a:pos x="7" y="68"/>
                          </a:cxn>
                          <a:cxn ang="0">
                            <a:pos x="7" y="63"/>
                          </a:cxn>
                          <a:cxn ang="0">
                            <a:pos x="7" y="59"/>
                          </a:cxn>
                          <a:cxn ang="0">
                            <a:pos x="7" y="56"/>
                          </a:cxn>
                          <a:cxn ang="0">
                            <a:pos x="9" y="56"/>
                          </a:cxn>
                          <a:cxn ang="0">
                            <a:pos x="9" y="52"/>
                          </a:cxn>
                          <a:cxn ang="0">
                            <a:pos x="7" y="52"/>
                          </a:cxn>
                          <a:cxn ang="0">
                            <a:pos x="7" y="43"/>
                          </a:cxn>
                          <a:cxn ang="0">
                            <a:pos x="15" y="44"/>
                          </a:cxn>
                          <a:cxn ang="0">
                            <a:pos x="15" y="27"/>
                          </a:cxn>
                          <a:cxn ang="0">
                            <a:pos x="14" y="29"/>
                          </a:cxn>
                          <a:cxn ang="0">
                            <a:pos x="14" y="43"/>
                          </a:cxn>
                          <a:cxn ang="0">
                            <a:pos x="7" y="41"/>
                          </a:cxn>
                          <a:cxn ang="0">
                            <a:pos x="7" y="26"/>
                          </a:cxn>
                          <a:cxn ang="0">
                            <a:pos x="11" y="32"/>
                          </a:cxn>
                          <a:cxn ang="0">
                            <a:pos x="12" y="41"/>
                          </a:cxn>
                          <a:cxn ang="0">
                            <a:pos x="12" y="30"/>
                          </a:cxn>
                          <a:cxn ang="0">
                            <a:pos x="11" y="26"/>
                          </a:cxn>
                          <a:cxn ang="0">
                            <a:pos x="14" y="29"/>
                          </a:cxn>
                          <a:cxn ang="0">
                            <a:pos x="15" y="27"/>
                          </a:cxn>
                          <a:cxn ang="0">
                            <a:pos x="9" y="23"/>
                          </a:cxn>
                          <a:cxn ang="0">
                            <a:pos x="8" y="21"/>
                          </a:cxn>
                          <a:cxn ang="0">
                            <a:pos x="21" y="0"/>
                          </a:cxn>
                          <a:cxn ang="0">
                            <a:pos x="20" y="0"/>
                          </a:cxn>
                        </a:cxnLst>
                        <a:rect l="0" t="0" r="r" b="b"/>
                        <a:pathLst>
                          <a:path w="28" h="127">
                            <a:moveTo>
                              <a:pt x="20" y="0"/>
                            </a:moveTo>
                            <a:lnTo>
                              <a:pt x="2" y="21"/>
                            </a:lnTo>
                            <a:lnTo>
                              <a:pt x="2" y="52"/>
                            </a:lnTo>
                            <a:lnTo>
                              <a:pt x="0" y="52"/>
                            </a:lnTo>
                            <a:lnTo>
                              <a:pt x="0" y="56"/>
                            </a:lnTo>
                            <a:lnTo>
                              <a:pt x="2" y="56"/>
                            </a:lnTo>
                            <a:lnTo>
                              <a:pt x="2" y="59"/>
                            </a:lnTo>
                            <a:lnTo>
                              <a:pt x="2" y="67"/>
                            </a:lnTo>
                            <a:lnTo>
                              <a:pt x="3" y="77"/>
                            </a:lnTo>
                            <a:lnTo>
                              <a:pt x="4" y="83"/>
                            </a:lnTo>
                            <a:lnTo>
                              <a:pt x="4" y="89"/>
                            </a:lnTo>
                            <a:lnTo>
                              <a:pt x="5" y="96"/>
                            </a:lnTo>
                            <a:lnTo>
                              <a:pt x="6" y="101"/>
                            </a:lnTo>
                            <a:lnTo>
                              <a:pt x="8" y="108"/>
                            </a:lnTo>
                            <a:lnTo>
                              <a:pt x="11" y="115"/>
                            </a:lnTo>
                            <a:lnTo>
                              <a:pt x="13" y="118"/>
                            </a:lnTo>
                            <a:lnTo>
                              <a:pt x="15" y="120"/>
                            </a:lnTo>
                            <a:lnTo>
                              <a:pt x="18" y="123"/>
                            </a:lnTo>
                            <a:lnTo>
                              <a:pt x="20" y="123"/>
                            </a:lnTo>
                            <a:lnTo>
                              <a:pt x="24" y="126"/>
                            </a:lnTo>
                            <a:lnTo>
                              <a:pt x="27" y="119"/>
                            </a:lnTo>
                            <a:lnTo>
                              <a:pt x="21" y="118"/>
                            </a:lnTo>
                            <a:lnTo>
                              <a:pt x="19" y="115"/>
                            </a:lnTo>
                            <a:lnTo>
                              <a:pt x="16" y="112"/>
                            </a:lnTo>
                            <a:lnTo>
                              <a:pt x="15" y="111"/>
                            </a:lnTo>
                            <a:lnTo>
                              <a:pt x="13" y="107"/>
                            </a:lnTo>
                            <a:lnTo>
                              <a:pt x="12" y="100"/>
                            </a:lnTo>
                            <a:lnTo>
                              <a:pt x="11" y="94"/>
                            </a:lnTo>
                            <a:lnTo>
                              <a:pt x="9" y="88"/>
                            </a:lnTo>
                            <a:lnTo>
                              <a:pt x="9" y="82"/>
                            </a:lnTo>
                            <a:lnTo>
                              <a:pt x="8" y="75"/>
                            </a:lnTo>
                            <a:lnTo>
                              <a:pt x="7" y="68"/>
                            </a:lnTo>
                            <a:lnTo>
                              <a:pt x="7" y="63"/>
                            </a:lnTo>
                            <a:lnTo>
                              <a:pt x="7" y="59"/>
                            </a:lnTo>
                            <a:lnTo>
                              <a:pt x="7" y="56"/>
                            </a:lnTo>
                            <a:lnTo>
                              <a:pt x="9" y="56"/>
                            </a:lnTo>
                            <a:lnTo>
                              <a:pt x="9" y="52"/>
                            </a:lnTo>
                            <a:lnTo>
                              <a:pt x="7" y="52"/>
                            </a:lnTo>
                            <a:lnTo>
                              <a:pt x="7" y="43"/>
                            </a:lnTo>
                            <a:lnTo>
                              <a:pt x="15" y="44"/>
                            </a:lnTo>
                            <a:lnTo>
                              <a:pt x="15" y="27"/>
                            </a:lnTo>
                            <a:lnTo>
                              <a:pt x="14" y="29"/>
                            </a:lnTo>
                            <a:lnTo>
                              <a:pt x="14" y="43"/>
                            </a:lnTo>
                            <a:lnTo>
                              <a:pt x="7" y="41"/>
                            </a:lnTo>
                            <a:lnTo>
                              <a:pt x="7" y="26"/>
                            </a:lnTo>
                            <a:lnTo>
                              <a:pt x="11" y="32"/>
                            </a:lnTo>
                            <a:lnTo>
                              <a:pt x="12" y="41"/>
                            </a:lnTo>
                            <a:lnTo>
                              <a:pt x="12" y="30"/>
                            </a:lnTo>
                            <a:lnTo>
                              <a:pt x="11" y="26"/>
                            </a:lnTo>
                            <a:lnTo>
                              <a:pt x="14" y="29"/>
                            </a:lnTo>
                            <a:lnTo>
                              <a:pt x="15" y="27"/>
                            </a:lnTo>
                            <a:lnTo>
                              <a:pt x="9" y="23"/>
                            </a:lnTo>
                            <a:lnTo>
                              <a:pt x="8" y="21"/>
                            </a:lnTo>
                            <a:lnTo>
                              <a:pt x="21" y="0"/>
                            </a:lnTo>
                            <a:lnTo>
                              <a:pt x="2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13" name="Group 1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1610"/>
                        <a:ext cx="87" cy="128"/>
                        <a:chOff x="823" y="1610"/>
                        <a:chExt cx="87" cy="128"/>
                      </a:xfrm>
                    </p:grpSpPr>
                    <p:grpSp>
                      <p:nvGrpSpPr>
                        <p:cNvPr id="2217" name="Group 1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23" y="1610"/>
                          <a:ext cx="69" cy="128"/>
                          <a:chOff x="823" y="1610"/>
                          <a:chExt cx="69" cy="128"/>
                        </a:xfrm>
                      </p:grpSpPr>
                      <p:sp>
                        <p:nvSpPr>
                          <p:cNvPr id="2225" name="Freeform 17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3" y="1610"/>
                            <a:ext cx="69" cy="12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68" y="0"/>
                              </a:cxn>
                              <a:cxn ang="0">
                                <a:pos x="68" y="127"/>
                              </a:cxn>
                              <a:cxn ang="0">
                                <a:pos x="0" y="127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69" h="128">
                                <a:moveTo>
                                  <a:pt x="0" y="0"/>
                                </a:moveTo>
                                <a:lnTo>
                                  <a:pt x="68" y="0"/>
                                </a:lnTo>
                                <a:lnTo>
                                  <a:pt x="68" y="127"/>
                                </a:lnTo>
                                <a:lnTo>
                                  <a:pt x="0" y="127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26" name="Freeform 17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9" y="1623"/>
                            <a:ext cx="56" cy="10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55" y="0"/>
                              </a:cxn>
                              <a:cxn ang="0">
                                <a:pos x="55" y="101"/>
                              </a:cxn>
                              <a:cxn ang="0">
                                <a:pos x="0" y="101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56" h="102">
                                <a:moveTo>
                                  <a:pt x="0" y="0"/>
                                </a:moveTo>
                                <a:lnTo>
                                  <a:pt x="55" y="0"/>
                                </a:lnTo>
                                <a:lnTo>
                                  <a:pt x="55" y="101"/>
                                </a:lnTo>
                                <a:lnTo>
                                  <a:pt x="0" y="10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27" name="Freeform 1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91" y="1610"/>
                          <a:ext cx="1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  <a:cxn ang="0">
                              <a:pos x="18" y="0"/>
                            </a:cxn>
                            <a:cxn ang="0">
                              <a:pos x="18" y="113"/>
                            </a:cxn>
                            <a:cxn ang="0">
                              <a:pos x="0" y="127"/>
                            </a:cxn>
                          </a:cxnLst>
                          <a:rect l="0" t="0" r="r" b="b"/>
                          <a:pathLst>
                            <a:path w="19" h="128">
                              <a:moveTo>
                                <a:pt x="0" y="127"/>
                              </a:moveTo>
                              <a:lnTo>
                                <a:pt x="0" y="0"/>
                              </a:lnTo>
                              <a:lnTo>
                                <a:pt x="18" y="0"/>
                              </a:lnTo>
                              <a:lnTo>
                                <a:pt x="18" y="113"/>
                              </a:lnTo>
                              <a:lnTo>
                                <a:pt x="0" y="127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2221" name="Group 180"/>
                <p:cNvGrpSpPr>
                  <a:grpSpLocks/>
                </p:cNvGrpSpPr>
                <p:nvPr/>
              </p:nvGrpSpPr>
              <p:grpSpPr bwMode="auto">
                <a:xfrm>
                  <a:off x="738" y="456"/>
                  <a:ext cx="285" cy="226"/>
                  <a:chOff x="1050" y="1516"/>
                  <a:chExt cx="285" cy="226"/>
                </a:xfrm>
              </p:grpSpPr>
              <p:grpSp>
                <p:nvGrpSpPr>
                  <p:cNvPr id="222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225" y="1516"/>
                    <a:ext cx="110" cy="226"/>
                    <a:chOff x="1225" y="1516"/>
                    <a:chExt cx="110" cy="226"/>
                  </a:xfrm>
                </p:grpSpPr>
                <p:grpSp>
                  <p:nvGrpSpPr>
                    <p:cNvPr id="2224" name="Group 1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5" y="1516"/>
                      <a:ext cx="98" cy="104"/>
                      <a:chOff x="1225" y="1516"/>
                      <a:chExt cx="98" cy="104"/>
                    </a:xfrm>
                  </p:grpSpPr>
                  <p:grpSp>
                    <p:nvGrpSpPr>
                      <p:cNvPr id="2228" name="Group 1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25" y="1516"/>
                        <a:ext cx="98" cy="104"/>
                        <a:chOff x="1225" y="1516"/>
                        <a:chExt cx="98" cy="104"/>
                      </a:xfrm>
                    </p:grpSpPr>
                    <p:sp>
                      <p:nvSpPr>
                        <p:cNvPr id="2232" name="Freeform 1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25" y="1551"/>
                          <a:ext cx="98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7" y="0"/>
                            </a:cxn>
                            <a:cxn ang="0">
                              <a:pos x="82" y="17"/>
                            </a:cxn>
                            <a:cxn ang="0">
                              <a:pos x="0" y="17"/>
                            </a:cxn>
                            <a:cxn ang="0">
                              <a:pos x="14" y="0"/>
                            </a:cxn>
                            <a:cxn ang="0">
                              <a:pos x="97" y="0"/>
                            </a:cxn>
                          </a:cxnLst>
                          <a:rect l="0" t="0" r="r" b="b"/>
                          <a:pathLst>
                            <a:path w="98" h="18">
                              <a:moveTo>
                                <a:pt x="97" y="0"/>
                              </a:moveTo>
                              <a:lnTo>
                                <a:pt x="82" y="17"/>
                              </a:lnTo>
                              <a:lnTo>
                                <a:pt x="0" y="17"/>
                              </a:lnTo>
                              <a:lnTo>
                                <a:pt x="14" y="0"/>
                              </a:lnTo>
                              <a:lnTo>
                                <a:pt x="97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33" name="Freeform 1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25" y="1516"/>
                          <a:ext cx="19" cy="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0"/>
                            </a:cxn>
                            <a:cxn ang="0">
                              <a:pos x="18" y="34"/>
                            </a:cxn>
                            <a:cxn ang="0">
                              <a:pos x="0" y="40"/>
                            </a:cxn>
                            <a:cxn ang="0">
                              <a:pos x="0" y="8"/>
                            </a:cxn>
                            <a:cxn ang="0">
                              <a:pos x="18" y="0"/>
                            </a:cxn>
                          </a:cxnLst>
                          <a:rect l="0" t="0" r="r" b="b"/>
                          <a:pathLst>
                            <a:path w="19" h="41">
                              <a:moveTo>
                                <a:pt x="18" y="0"/>
                              </a:moveTo>
                              <a:lnTo>
                                <a:pt x="18" y="34"/>
                              </a:lnTo>
                              <a:lnTo>
                                <a:pt x="0" y="40"/>
                              </a:lnTo>
                              <a:lnTo>
                                <a:pt x="0" y="8"/>
                              </a:lnTo>
                              <a:lnTo>
                                <a:pt x="18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229" name="Group 1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5" y="1547"/>
                          <a:ext cx="58" cy="73"/>
                          <a:chOff x="1245" y="1547"/>
                          <a:chExt cx="58" cy="73"/>
                        </a:xfrm>
                      </p:grpSpPr>
                      <p:grpSp>
                        <p:nvGrpSpPr>
                          <p:cNvPr id="2230" name="Group 18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78" y="1547"/>
                            <a:ext cx="25" cy="73"/>
                            <a:chOff x="1278" y="1547"/>
                            <a:chExt cx="25" cy="73"/>
                          </a:xfrm>
                        </p:grpSpPr>
                        <p:sp>
                          <p:nvSpPr>
                            <p:cNvPr id="2236" name="Rectangle 18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84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37" name="Freeform 1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278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231" name="Group 19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45" y="1547"/>
                            <a:ext cx="24" cy="73"/>
                            <a:chOff x="1245" y="1547"/>
                            <a:chExt cx="24" cy="73"/>
                          </a:xfrm>
                        </p:grpSpPr>
                        <p:sp>
                          <p:nvSpPr>
                            <p:cNvPr id="2239" name="Rectangle 19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50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40" name="Freeform 19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245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41" name="Freeform 1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40" y="1516"/>
                          <a:ext cx="83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2" y="0"/>
                            </a:cxn>
                            <a:cxn ang="0">
                              <a:pos x="0" y="0"/>
                            </a:cxn>
                            <a:cxn ang="0">
                              <a:pos x="0" y="34"/>
                            </a:cxn>
                            <a:cxn ang="0">
                              <a:pos x="82" y="34"/>
                            </a:cxn>
                            <a:cxn ang="0">
                              <a:pos x="82" y="0"/>
                            </a:cxn>
                          </a:cxnLst>
                          <a:rect l="0" t="0" r="r" b="b"/>
                          <a:pathLst>
                            <a:path w="83" h="35">
                              <a:moveTo>
                                <a:pt x="82" y="0"/>
                              </a:moveTo>
                              <a:lnTo>
                                <a:pt x="0" y="0"/>
                              </a:lnTo>
                              <a:lnTo>
                                <a:pt x="0" y="34"/>
                              </a:lnTo>
                              <a:lnTo>
                                <a:pt x="82" y="34"/>
                              </a:lnTo>
                              <a:lnTo>
                                <a:pt x="82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34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8" y="1521"/>
                        <a:ext cx="68" cy="27"/>
                        <a:chOff x="1248" y="1521"/>
                        <a:chExt cx="68" cy="27"/>
                      </a:xfrm>
                    </p:grpSpPr>
                    <p:sp>
                      <p:nvSpPr>
                        <p:cNvPr id="2243" name="Rectangle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48" y="1525"/>
                          <a:ext cx="67" cy="20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44" name="Rectangle 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49" y="1530"/>
                          <a:ext cx="64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45" name="Rectangle 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48" y="1521"/>
                          <a:ext cx="68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35" name="Group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33" y="1611"/>
                      <a:ext cx="102" cy="131"/>
                      <a:chOff x="1233" y="1611"/>
                      <a:chExt cx="102" cy="131"/>
                    </a:xfrm>
                  </p:grpSpPr>
                  <p:sp>
                    <p:nvSpPr>
                      <p:cNvPr id="2247" name="Freeform 1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09" y="1611"/>
                        <a:ext cx="26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" y="0"/>
                          </a:cxn>
                          <a:cxn ang="0">
                            <a:pos x="22" y="21"/>
                          </a:cxn>
                          <a:cxn ang="0">
                            <a:pos x="22" y="52"/>
                          </a:cxn>
                          <a:cxn ang="0">
                            <a:pos x="25" y="52"/>
                          </a:cxn>
                          <a:cxn ang="0">
                            <a:pos x="25" y="56"/>
                          </a:cxn>
                          <a:cxn ang="0">
                            <a:pos x="22" y="56"/>
                          </a:cxn>
                          <a:cxn ang="0">
                            <a:pos x="22" y="59"/>
                          </a:cxn>
                          <a:cxn ang="0">
                            <a:pos x="22" y="67"/>
                          </a:cxn>
                          <a:cxn ang="0">
                            <a:pos x="21" y="77"/>
                          </a:cxn>
                          <a:cxn ang="0">
                            <a:pos x="21" y="83"/>
                          </a:cxn>
                          <a:cxn ang="0">
                            <a:pos x="21" y="89"/>
                          </a:cxn>
                          <a:cxn ang="0">
                            <a:pos x="20" y="96"/>
                          </a:cxn>
                          <a:cxn ang="0">
                            <a:pos x="19" y="101"/>
                          </a:cxn>
                          <a:cxn ang="0">
                            <a:pos x="17" y="109"/>
                          </a:cxn>
                          <a:cxn ang="0">
                            <a:pos x="14" y="115"/>
                          </a:cxn>
                          <a:cxn ang="0">
                            <a:pos x="13" y="118"/>
                          </a:cxn>
                          <a:cxn ang="0">
                            <a:pos x="10" y="120"/>
                          </a:cxn>
                          <a:cxn ang="0">
                            <a:pos x="7" y="123"/>
                          </a:cxn>
                          <a:cxn ang="0">
                            <a:pos x="5" y="123"/>
                          </a:cxn>
                          <a:cxn ang="0">
                            <a:pos x="2" y="126"/>
                          </a:cxn>
                          <a:cxn ang="0">
                            <a:pos x="0" y="119"/>
                          </a:cxn>
                          <a:cxn ang="0">
                            <a:pos x="5" y="118"/>
                          </a:cxn>
                          <a:cxn ang="0">
                            <a:pos x="7" y="115"/>
                          </a:cxn>
                          <a:cxn ang="0">
                            <a:pos x="9" y="112"/>
                          </a:cxn>
                          <a:cxn ang="0">
                            <a:pos x="11" y="111"/>
                          </a:cxn>
                          <a:cxn ang="0">
                            <a:pos x="13" y="107"/>
                          </a:cxn>
                          <a:cxn ang="0">
                            <a:pos x="13" y="100"/>
                          </a:cxn>
                          <a:cxn ang="0">
                            <a:pos x="15" y="94"/>
                          </a:cxn>
                          <a:cxn ang="0">
                            <a:pos x="15" y="88"/>
                          </a:cxn>
                          <a:cxn ang="0">
                            <a:pos x="17" y="82"/>
                          </a:cxn>
                          <a:cxn ang="0">
                            <a:pos x="17" y="75"/>
                          </a:cxn>
                          <a:cxn ang="0">
                            <a:pos x="18" y="68"/>
                          </a:cxn>
                          <a:cxn ang="0">
                            <a:pos x="18" y="63"/>
                          </a:cxn>
                          <a:cxn ang="0">
                            <a:pos x="18" y="59"/>
                          </a:cxn>
                          <a:cxn ang="0">
                            <a:pos x="18" y="56"/>
                          </a:cxn>
                          <a:cxn ang="0">
                            <a:pos x="15" y="56"/>
                          </a:cxn>
                          <a:cxn ang="0">
                            <a:pos x="15" y="52"/>
                          </a:cxn>
                          <a:cxn ang="0">
                            <a:pos x="18" y="52"/>
                          </a:cxn>
                          <a:cxn ang="0">
                            <a:pos x="18" y="43"/>
                          </a:cxn>
                          <a:cxn ang="0">
                            <a:pos x="10" y="45"/>
                          </a:cxn>
                          <a:cxn ang="0">
                            <a:pos x="10" y="27"/>
                          </a:cxn>
                          <a:cxn ang="0">
                            <a:pos x="11" y="29"/>
                          </a:cxn>
                          <a:cxn ang="0">
                            <a:pos x="11" y="43"/>
                          </a:cxn>
                          <a:cxn ang="0">
                            <a:pos x="18" y="41"/>
                          </a:cxn>
                          <a:cxn ang="0">
                            <a:pos x="18" y="26"/>
                          </a:cxn>
                          <a:cxn ang="0">
                            <a:pos x="15" y="32"/>
                          </a:cxn>
                          <a:cxn ang="0">
                            <a:pos x="13" y="41"/>
                          </a:cxn>
                          <a:cxn ang="0">
                            <a:pos x="13" y="32"/>
                          </a:cxn>
                          <a:cxn ang="0">
                            <a:pos x="14" y="26"/>
                          </a:cxn>
                          <a:cxn ang="0">
                            <a:pos x="11" y="29"/>
                          </a:cxn>
                          <a:cxn ang="0">
                            <a:pos x="10" y="27"/>
                          </a:cxn>
                          <a:cxn ang="0">
                            <a:pos x="17" y="23"/>
                          </a:cxn>
                          <a:cxn ang="0">
                            <a:pos x="17" y="21"/>
                          </a:cxn>
                          <a:cxn ang="0">
                            <a:pos x="5" y="0"/>
                          </a:cxn>
                        </a:cxnLst>
                        <a:rect l="0" t="0" r="r" b="b"/>
                        <a:pathLst>
                          <a:path w="26" h="127">
                            <a:moveTo>
                              <a:pt x="5" y="0"/>
                            </a:moveTo>
                            <a:lnTo>
                              <a:pt x="22" y="21"/>
                            </a:lnTo>
                            <a:lnTo>
                              <a:pt x="22" y="52"/>
                            </a:lnTo>
                            <a:lnTo>
                              <a:pt x="25" y="52"/>
                            </a:lnTo>
                            <a:lnTo>
                              <a:pt x="25" y="56"/>
                            </a:lnTo>
                            <a:lnTo>
                              <a:pt x="22" y="56"/>
                            </a:lnTo>
                            <a:lnTo>
                              <a:pt x="22" y="59"/>
                            </a:lnTo>
                            <a:lnTo>
                              <a:pt x="22" y="67"/>
                            </a:lnTo>
                            <a:lnTo>
                              <a:pt x="21" y="77"/>
                            </a:lnTo>
                            <a:lnTo>
                              <a:pt x="21" y="83"/>
                            </a:lnTo>
                            <a:lnTo>
                              <a:pt x="21" y="89"/>
                            </a:lnTo>
                            <a:lnTo>
                              <a:pt x="20" y="96"/>
                            </a:lnTo>
                            <a:lnTo>
                              <a:pt x="19" y="101"/>
                            </a:lnTo>
                            <a:lnTo>
                              <a:pt x="17" y="109"/>
                            </a:lnTo>
                            <a:lnTo>
                              <a:pt x="14" y="115"/>
                            </a:lnTo>
                            <a:lnTo>
                              <a:pt x="13" y="118"/>
                            </a:lnTo>
                            <a:lnTo>
                              <a:pt x="10" y="120"/>
                            </a:lnTo>
                            <a:lnTo>
                              <a:pt x="7" y="123"/>
                            </a:lnTo>
                            <a:lnTo>
                              <a:pt x="5" y="123"/>
                            </a:lnTo>
                            <a:lnTo>
                              <a:pt x="2" y="126"/>
                            </a:lnTo>
                            <a:lnTo>
                              <a:pt x="0" y="119"/>
                            </a:lnTo>
                            <a:lnTo>
                              <a:pt x="5" y="118"/>
                            </a:lnTo>
                            <a:lnTo>
                              <a:pt x="7" y="115"/>
                            </a:lnTo>
                            <a:lnTo>
                              <a:pt x="9" y="112"/>
                            </a:lnTo>
                            <a:lnTo>
                              <a:pt x="11" y="111"/>
                            </a:lnTo>
                            <a:lnTo>
                              <a:pt x="13" y="107"/>
                            </a:lnTo>
                            <a:lnTo>
                              <a:pt x="13" y="100"/>
                            </a:lnTo>
                            <a:lnTo>
                              <a:pt x="15" y="94"/>
                            </a:lnTo>
                            <a:lnTo>
                              <a:pt x="15" y="88"/>
                            </a:lnTo>
                            <a:lnTo>
                              <a:pt x="17" y="82"/>
                            </a:lnTo>
                            <a:lnTo>
                              <a:pt x="17" y="75"/>
                            </a:lnTo>
                            <a:lnTo>
                              <a:pt x="18" y="68"/>
                            </a:lnTo>
                            <a:lnTo>
                              <a:pt x="18" y="63"/>
                            </a:lnTo>
                            <a:lnTo>
                              <a:pt x="18" y="59"/>
                            </a:lnTo>
                            <a:lnTo>
                              <a:pt x="18" y="56"/>
                            </a:lnTo>
                            <a:lnTo>
                              <a:pt x="15" y="56"/>
                            </a:lnTo>
                            <a:lnTo>
                              <a:pt x="15" y="52"/>
                            </a:lnTo>
                            <a:lnTo>
                              <a:pt x="18" y="52"/>
                            </a:lnTo>
                            <a:lnTo>
                              <a:pt x="18" y="43"/>
                            </a:lnTo>
                            <a:lnTo>
                              <a:pt x="10" y="45"/>
                            </a:lnTo>
                            <a:lnTo>
                              <a:pt x="10" y="27"/>
                            </a:lnTo>
                            <a:lnTo>
                              <a:pt x="11" y="29"/>
                            </a:lnTo>
                            <a:lnTo>
                              <a:pt x="11" y="43"/>
                            </a:lnTo>
                            <a:lnTo>
                              <a:pt x="18" y="41"/>
                            </a:lnTo>
                            <a:lnTo>
                              <a:pt x="18" y="26"/>
                            </a:lnTo>
                            <a:lnTo>
                              <a:pt x="15" y="32"/>
                            </a:lnTo>
                            <a:lnTo>
                              <a:pt x="13" y="41"/>
                            </a:lnTo>
                            <a:lnTo>
                              <a:pt x="13" y="32"/>
                            </a:lnTo>
                            <a:lnTo>
                              <a:pt x="14" y="26"/>
                            </a:lnTo>
                            <a:lnTo>
                              <a:pt x="11" y="29"/>
                            </a:lnTo>
                            <a:lnTo>
                              <a:pt x="10" y="27"/>
                            </a:lnTo>
                            <a:lnTo>
                              <a:pt x="17" y="23"/>
                            </a:lnTo>
                            <a:lnTo>
                              <a:pt x="17" y="21"/>
                            </a:lnTo>
                            <a:lnTo>
                              <a:pt x="5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38" name="Group 2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33" y="1611"/>
                        <a:ext cx="83" cy="131"/>
                        <a:chOff x="1233" y="1611"/>
                        <a:chExt cx="83" cy="131"/>
                      </a:xfrm>
                    </p:grpSpPr>
                    <p:grpSp>
                      <p:nvGrpSpPr>
                        <p:cNvPr id="2242" name="Group 2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6" y="1611"/>
                          <a:ext cx="70" cy="131"/>
                          <a:chOff x="1246" y="1611"/>
                          <a:chExt cx="70" cy="131"/>
                        </a:xfrm>
                      </p:grpSpPr>
                      <p:sp>
                        <p:nvSpPr>
                          <p:cNvPr id="2250" name="Freeform 20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6" y="1611"/>
                            <a:ext cx="70" cy="13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9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30"/>
                              </a:cxn>
                              <a:cxn ang="0">
                                <a:pos x="69" y="130"/>
                              </a:cxn>
                              <a:cxn ang="0">
                                <a:pos x="69" y="0"/>
                              </a:cxn>
                            </a:cxnLst>
                            <a:rect l="0" t="0" r="r" b="b"/>
                            <a:pathLst>
                              <a:path w="70" h="131">
                                <a:moveTo>
                                  <a:pt x="69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30"/>
                                </a:lnTo>
                                <a:lnTo>
                                  <a:pt x="69" y="130"/>
                                </a:lnTo>
                                <a:lnTo>
                                  <a:pt x="69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51" name="Freeform 20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56" y="1625"/>
                            <a:ext cx="53" cy="10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2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02"/>
                              </a:cxn>
                              <a:cxn ang="0">
                                <a:pos x="52" y="102"/>
                              </a:cxn>
                              <a:cxn ang="0">
                                <a:pos x="52" y="0"/>
                              </a:cxn>
                            </a:cxnLst>
                            <a:rect l="0" t="0" r="r" b="b"/>
                            <a:pathLst>
                              <a:path w="53" h="103">
                                <a:moveTo>
                                  <a:pt x="52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02"/>
                                </a:lnTo>
                                <a:lnTo>
                                  <a:pt x="52" y="102"/>
                                </a:lnTo>
                                <a:lnTo>
                                  <a:pt x="52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52" name="Freeform 2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33" y="1611"/>
                          <a:ext cx="18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7" y="130"/>
                            </a:cxn>
                            <a:cxn ang="0">
                              <a:pos x="17" y="0"/>
                            </a:cxn>
                            <a:cxn ang="0">
                              <a:pos x="0" y="0"/>
                            </a:cxn>
                            <a:cxn ang="0">
                              <a:pos x="0" y="116"/>
                            </a:cxn>
                            <a:cxn ang="0">
                              <a:pos x="17" y="130"/>
                            </a:cxn>
                          </a:cxnLst>
                          <a:rect l="0" t="0" r="r" b="b"/>
                          <a:pathLst>
                            <a:path w="18" h="131">
                              <a:moveTo>
                                <a:pt x="17" y="130"/>
                              </a:moveTo>
                              <a:lnTo>
                                <a:pt x="17" y="0"/>
                              </a:lnTo>
                              <a:lnTo>
                                <a:pt x="0" y="0"/>
                              </a:lnTo>
                              <a:lnTo>
                                <a:pt x="0" y="116"/>
                              </a:lnTo>
                              <a:lnTo>
                                <a:pt x="17" y="13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246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139" y="1516"/>
                    <a:ext cx="109" cy="226"/>
                    <a:chOff x="1139" y="1516"/>
                    <a:chExt cx="109" cy="226"/>
                  </a:xfrm>
                </p:grpSpPr>
                <p:grpSp>
                  <p:nvGrpSpPr>
                    <p:cNvPr id="2248" name="Group 2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39" y="1516"/>
                      <a:ext cx="95" cy="104"/>
                      <a:chOff x="1139" y="1516"/>
                      <a:chExt cx="95" cy="104"/>
                    </a:xfrm>
                  </p:grpSpPr>
                  <p:grpSp>
                    <p:nvGrpSpPr>
                      <p:cNvPr id="2249" name="Group 2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39" y="1516"/>
                        <a:ext cx="95" cy="104"/>
                        <a:chOff x="1139" y="1516"/>
                        <a:chExt cx="95" cy="104"/>
                      </a:xfrm>
                    </p:grpSpPr>
                    <p:sp>
                      <p:nvSpPr>
                        <p:cNvPr id="2256" name="Freeform 20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39" y="1551"/>
                          <a:ext cx="95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4" y="0"/>
                            </a:cxn>
                            <a:cxn ang="0">
                              <a:pos x="80" y="17"/>
                            </a:cxn>
                            <a:cxn ang="0">
                              <a:pos x="0" y="17"/>
                            </a:cxn>
                            <a:cxn ang="0">
                              <a:pos x="13" y="0"/>
                            </a:cxn>
                            <a:cxn ang="0">
                              <a:pos x="94" y="0"/>
                            </a:cxn>
                          </a:cxnLst>
                          <a:rect l="0" t="0" r="r" b="b"/>
                          <a:pathLst>
                            <a:path w="95" h="18">
                              <a:moveTo>
                                <a:pt x="94" y="0"/>
                              </a:moveTo>
                              <a:lnTo>
                                <a:pt x="80" y="17"/>
                              </a:lnTo>
                              <a:lnTo>
                                <a:pt x="0" y="17"/>
                              </a:lnTo>
                              <a:lnTo>
                                <a:pt x="13" y="0"/>
                              </a:lnTo>
                              <a:lnTo>
                                <a:pt x="94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57" name="Freeform 2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39" y="1516"/>
                          <a:ext cx="18" cy="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7" y="0"/>
                            </a:cxn>
                            <a:cxn ang="0">
                              <a:pos x="17" y="34"/>
                            </a:cxn>
                            <a:cxn ang="0">
                              <a:pos x="0" y="40"/>
                            </a:cxn>
                            <a:cxn ang="0">
                              <a:pos x="0" y="8"/>
                            </a:cxn>
                            <a:cxn ang="0">
                              <a:pos x="17" y="0"/>
                            </a:cxn>
                          </a:cxnLst>
                          <a:rect l="0" t="0" r="r" b="b"/>
                          <a:pathLst>
                            <a:path w="18" h="41">
                              <a:moveTo>
                                <a:pt x="17" y="0"/>
                              </a:moveTo>
                              <a:lnTo>
                                <a:pt x="17" y="34"/>
                              </a:lnTo>
                              <a:lnTo>
                                <a:pt x="0" y="40"/>
                              </a:lnTo>
                              <a:lnTo>
                                <a:pt x="0" y="8"/>
                              </a:lnTo>
                              <a:lnTo>
                                <a:pt x="17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253" name="Group 2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9" y="1547"/>
                          <a:ext cx="56" cy="73"/>
                          <a:chOff x="1159" y="1547"/>
                          <a:chExt cx="56" cy="73"/>
                        </a:xfrm>
                      </p:grpSpPr>
                      <p:grpSp>
                        <p:nvGrpSpPr>
                          <p:cNvPr id="2254" name="Group 21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91" y="1547"/>
                            <a:ext cx="24" cy="73"/>
                            <a:chOff x="1191" y="1547"/>
                            <a:chExt cx="24" cy="73"/>
                          </a:xfrm>
                        </p:grpSpPr>
                        <p:sp>
                          <p:nvSpPr>
                            <p:cNvPr id="2260" name="Rectangle 21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96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61" name="Freeform 21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191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255" name="Group 21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59" y="1547"/>
                            <a:ext cx="24" cy="73"/>
                            <a:chOff x="1159" y="1547"/>
                            <a:chExt cx="24" cy="73"/>
                          </a:xfrm>
                        </p:grpSpPr>
                        <p:sp>
                          <p:nvSpPr>
                            <p:cNvPr id="2263" name="Rectangle 21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64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64" name="Freeform 21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159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65" name="Freeform 2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54" y="1516"/>
                          <a:ext cx="80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9" y="0"/>
                            </a:cxn>
                            <a:cxn ang="0">
                              <a:pos x="0" y="0"/>
                            </a:cxn>
                            <a:cxn ang="0">
                              <a:pos x="0" y="34"/>
                            </a:cxn>
                            <a:cxn ang="0">
                              <a:pos x="79" y="34"/>
                            </a:cxn>
                            <a:cxn ang="0">
                              <a:pos x="79" y="0"/>
                            </a:cxn>
                          </a:cxnLst>
                          <a:rect l="0" t="0" r="r" b="b"/>
                          <a:pathLst>
                            <a:path w="80" h="35">
                              <a:moveTo>
                                <a:pt x="79" y="0"/>
                              </a:moveTo>
                              <a:lnTo>
                                <a:pt x="0" y="0"/>
                              </a:lnTo>
                              <a:lnTo>
                                <a:pt x="0" y="34"/>
                              </a:lnTo>
                              <a:lnTo>
                                <a:pt x="79" y="34"/>
                              </a:lnTo>
                              <a:lnTo>
                                <a:pt x="79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58" name="Group 2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60" y="1521"/>
                        <a:ext cx="66" cy="27"/>
                        <a:chOff x="1160" y="1521"/>
                        <a:chExt cx="66" cy="27"/>
                      </a:xfrm>
                    </p:grpSpPr>
                    <p:sp>
                      <p:nvSpPr>
                        <p:cNvPr id="2267" name="Rectangle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0" y="1525"/>
                          <a:ext cx="66" cy="20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68" name="Rectangle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3" y="1530"/>
                          <a:ext cx="61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69" name="Rectangle 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0" y="1521"/>
                          <a:ext cx="66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59" name="Group 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45" y="1611"/>
                      <a:ext cx="103" cy="131"/>
                      <a:chOff x="1145" y="1611"/>
                      <a:chExt cx="103" cy="131"/>
                    </a:xfrm>
                  </p:grpSpPr>
                  <p:sp>
                    <p:nvSpPr>
                      <p:cNvPr id="2271" name="Freeform 2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0" y="1611"/>
                        <a:ext cx="28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0"/>
                          </a:cxn>
                          <a:cxn ang="0">
                            <a:pos x="24" y="21"/>
                          </a:cxn>
                          <a:cxn ang="0">
                            <a:pos x="24" y="52"/>
                          </a:cxn>
                          <a:cxn ang="0">
                            <a:pos x="27" y="52"/>
                          </a:cxn>
                          <a:cxn ang="0">
                            <a:pos x="27" y="56"/>
                          </a:cxn>
                          <a:cxn ang="0">
                            <a:pos x="24" y="56"/>
                          </a:cxn>
                          <a:cxn ang="0">
                            <a:pos x="24" y="59"/>
                          </a:cxn>
                          <a:cxn ang="0">
                            <a:pos x="24" y="67"/>
                          </a:cxn>
                          <a:cxn ang="0">
                            <a:pos x="24" y="77"/>
                          </a:cxn>
                          <a:cxn ang="0">
                            <a:pos x="23" y="83"/>
                          </a:cxn>
                          <a:cxn ang="0">
                            <a:pos x="23" y="89"/>
                          </a:cxn>
                          <a:cxn ang="0">
                            <a:pos x="22" y="96"/>
                          </a:cxn>
                          <a:cxn ang="0">
                            <a:pos x="21" y="101"/>
                          </a:cxn>
                          <a:cxn ang="0">
                            <a:pos x="19" y="109"/>
                          </a:cxn>
                          <a:cxn ang="0">
                            <a:pos x="15" y="115"/>
                          </a:cxn>
                          <a:cxn ang="0">
                            <a:pos x="14" y="118"/>
                          </a:cxn>
                          <a:cxn ang="0">
                            <a:pos x="12" y="120"/>
                          </a:cxn>
                          <a:cxn ang="0">
                            <a:pos x="9" y="123"/>
                          </a:cxn>
                          <a:cxn ang="0">
                            <a:pos x="7" y="123"/>
                          </a:cxn>
                          <a:cxn ang="0">
                            <a:pos x="2" y="126"/>
                          </a:cxn>
                          <a:cxn ang="0">
                            <a:pos x="0" y="119"/>
                          </a:cxn>
                          <a:cxn ang="0">
                            <a:pos x="5" y="118"/>
                          </a:cxn>
                          <a:cxn ang="0">
                            <a:pos x="7" y="115"/>
                          </a:cxn>
                          <a:cxn ang="0">
                            <a:pos x="10" y="112"/>
                          </a:cxn>
                          <a:cxn ang="0">
                            <a:pos x="12" y="111"/>
                          </a:cxn>
                          <a:cxn ang="0">
                            <a:pos x="14" y="107"/>
                          </a:cxn>
                          <a:cxn ang="0">
                            <a:pos x="14" y="100"/>
                          </a:cxn>
                          <a:cxn ang="0">
                            <a:pos x="16" y="94"/>
                          </a:cxn>
                          <a:cxn ang="0">
                            <a:pos x="17" y="88"/>
                          </a:cxn>
                          <a:cxn ang="0">
                            <a:pos x="18" y="82"/>
                          </a:cxn>
                          <a:cxn ang="0">
                            <a:pos x="19" y="75"/>
                          </a:cxn>
                          <a:cxn ang="0">
                            <a:pos x="19" y="68"/>
                          </a:cxn>
                          <a:cxn ang="0">
                            <a:pos x="20" y="63"/>
                          </a:cxn>
                          <a:cxn ang="0">
                            <a:pos x="20" y="59"/>
                          </a:cxn>
                          <a:cxn ang="0">
                            <a:pos x="20" y="56"/>
                          </a:cxn>
                          <a:cxn ang="0">
                            <a:pos x="17" y="56"/>
                          </a:cxn>
                          <a:cxn ang="0">
                            <a:pos x="17" y="52"/>
                          </a:cxn>
                          <a:cxn ang="0">
                            <a:pos x="20" y="52"/>
                          </a:cxn>
                          <a:cxn ang="0">
                            <a:pos x="20" y="43"/>
                          </a:cxn>
                          <a:cxn ang="0">
                            <a:pos x="11" y="45"/>
                          </a:cxn>
                          <a:cxn ang="0">
                            <a:pos x="11" y="27"/>
                          </a:cxn>
                          <a:cxn ang="0">
                            <a:pos x="13" y="29"/>
                          </a:cxn>
                          <a:cxn ang="0">
                            <a:pos x="13" y="43"/>
                          </a:cxn>
                          <a:cxn ang="0">
                            <a:pos x="19" y="41"/>
                          </a:cxn>
                          <a:cxn ang="0">
                            <a:pos x="19" y="26"/>
                          </a:cxn>
                          <a:cxn ang="0">
                            <a:pos x="16" y="32"/>
                          </a:cxn>
                          <a:cxn ang="0">
                            <a:pos x="15" y="41"/>
                          </a:cxn>
                          <a:cxn ang="0">
                            <a:pos x="14" y="32"/>
                          </a:cxn>
                          <a:cxn ang="0">
                            <a:pos x="15" y="26"/>
                          </a:cxn>
                          <a:cxn ang="0">
                            <a:pos x="13" y="29"/>
                          </a:cxn>
                          <a:cxn ang="0">
                            <a:pos x="12" y="27"/>
                          </a:cxn>
                          <a:cxn ang="0">
                            <a:pos x="18" y="23"/>
                          </a:cxn>
                          <a:cxn ang="0">
                            <a:pos x="18" y="21"/>
                          </a:cxn>
                          <a:cxn ang="0">
                            <a:pos x="6" y="0"/>
                          </a:cxn>
                          <a:cxn ang="0">
                            <a:pos x="7" y="0"/>
                          </a:cxn>
                        </a:cxnLst>
                        <a:rect l="0" t="0" r="r" b="b"/>
                        <a:pathLst>
                          <a:path w="28" h="127">
                            <a:moveTo>
                              <a:pt x="7" y="0"/>
                            </a:moveTo>
                            <a:lnTo>
                              <a:pt x="24" y="21"/>
                            </a:lnTo>
                            <a:lnTo>
                              <a:pt x="24" y="52"/>
                            </a:lnTo>
                            <a:lnTo>
                              <a:pt x="27" y="52"/>
                            </a:lnTo>
                            <a:lnTo>
                              <a:pt x="27" y="56"/>
                            </a:lnTo>
                            <a:lnTo>
                              <a:pt x="24" y="56"/>
                            </a:lnTo>
                            <a:lnTo>
                              <a:pt x="24" y="59"/>
                            </a:lnTo>
                            <a:lnTo>
                              <a:pt x="24" y="67"/>
                            </a:lnTo>
                            <a:lnTo>
                              <a:pt x="24" y="77"/>
                            </a:lnTo>
                            <a:lnTo>
                              <a:pt x="23" y="83"/>
                            </a:lnTo>
                            <a:lnTo>
                              <a:pt x="23" y="89"/>
                            </a:lnTo>
                            <a:lnTo>
                              <a:pt x="22" y="96"/>
                            </a:lnTo>
                            <a:lnTo>
                              <a:pt x="21" y="101"/>
                            </a:lnTo>
                            <a:lnTo>
                              <a:pt x="19" y="109"/>
                            </a:lnTo>
                            <a:lnTo>
                              <a:pt x="15" y="115"/>
                            </a:lnTo>
                            <a:lnTo>
                              <a:pt x="14" y="118"/>
                            </a:lnTo>
                            <a:lnTo>
                              <a:pt x="12" y="120"/>
                            </a:lnTo>
                            <a:lnTo>
                              <a:pt x="9" y="123"/>
                            </a:lnTo>
                            <a:lnTo>
                              <a:pt x="7" y="123"/>
                            </a:lnTo>
                            <a:lnTo>
                              <a:pt x="2" y="126"/>
                            </a:lnTo>
                            <a:lnTo>
                              <a:pt x="0" y="119"/>
                            </a:lnTo>
                            <a:lnTo>
                              <a:pt x="5" y="118"/>
                            </a:lnTo>
                            <a:lnTo>
                              <a:pt x="7" y="115"/>
                            </a:lnTo>
                            <a:lnTo>
                              <a:pt x="10" y="112"/>
                            </a:lnTo>
                            <a:lnTo>
                              <a:pt x="12" y="111"/>
                            </a:lnTo>
                            <a:lnTo>
                              <a:pt x="14" y="107"/>
                            </a:lnTo>
                            <a:lnTo>
                              <a:pt x="14" y="100"/>
                            </a:lnTo>
                            <a:lnTo>
                              <a:pt x="16" y="94"/>
                            </a:lnTo>
                            <a:lnTo>
                              <a:pt x="17" y="88"/>
                            </a:lnTo>
                            <a:lnTo>
                              <a:pt x="18" y="82"/>
                            </a:lnTo>
                            <a:lnTo>
                              <a:pt x="19" y="75"/>
                            </a:lnTo>
                            <a:lnTo>
                              <a:pt x="19" y="68"/>
                            </a:lnTo>
                            <a:lnTo>
                              <a:pt x="20" y="63"/>
                            </a:lnTo>
                            <a:lnTo>
                              <a:pt x="20" y="59"/>
                            </a:lnTo>
                            <a:lnTo>
                              <a:pt x="20" y="56"/>
                            </a:lnTo>
                            <a:lnTo>
                              <a:pt x="17" y="56"/>
                            </a:lnTo>
                            <a:lnTo>
                              <a:pt x="17" y="52"/>
                            </a:lnTo>
                            <a:lnTo>
                              <a:pt x="20" y="52"/>
                            </a:lnTo>
                            <a:lnTo>
                              <a:pt x="20" y="43"/>
                            </a:lnTo>
                            <a:lnTo>
                              <a:pt x="11" y="45"/>
                            </a:lnTo>
                            <a:lnTo>
                              <a:pt x="11" y="27"/>
                            </a:lnTo>
                            <a:lnTo>
                              <a:pt x="13" y="29"/>
                            </a:lnTo>
                            <a:lnTo>
                              <a:pt x="13" y="43"/>
                            </a:lnTo>
                            <a:lnTo>
                              <a:pt x="19" y="41"/>
                            </a:lnTo>
                            <a:lnTo>
                              <a:pt x="19" y="26"/>
                            </a:lnTo>
                            <a:lnTo>
                              <a:pt x="16" y="32"/>
                            </a:lnTo>
                            <a:lnTo>
                              <a:pt x="15" y="41"/>
                            </a:lnTo>
                            <a:lnTo>
                              <a:pt x="14" y="32"/>
                            </a:lnTo>
                            <a:lnTo>
                              <a:pt x="15" y="26"/>
                            </a:lnTo>
                            <a:lnTo>
                              <a:pt x="13" y="29"/>
                            </a:lnTo>
                            <a:lnTo>
                              <a:pt x="12" y="27"/>
                            </a:lnTo>
                            <a:lnTo>
                              <a:pt x="18" y="23"/>
                            </a:lnTo>
                            <a:lnTo>
                              <a:pt x="18" y="21"/>
                            </a:lnTo>
                            <a:lnTo>
                              <a:pt x="6" y="0"/>
                            </a:lnTo>
                            <a:lnTo>
                              <a:pt x="7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62" name="Group 2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611"/>
                        <a:ext cx="83" cy="131"/>
                        <a:chOff x="1145" y="1611"/>
                        <a:chExt cx="83" cy="131"/>
                      </a:xfrm>
                    </p:grpSpPr>
                    <p:grpSp>
                      <p:nvGrpSpPr>
                        <p:cNvPr id="2266" name="Group 2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9" y="1611"/>
                          <a:ext cx="69" cy="131"/>
                          <a:chOff x="1159" y="1611"/>
                          <a:chExt cx="69" cy="131"/>
                        </a:xfrm>
                      </p:grpSpPr>
                      <p:sp>
                        <p:nvSpPr>
                          <p:cNvPr id="2274" name="Freeform 2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59" y="1611"/>
                            <a:ext cx="69" cy="13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8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30"/>
                              </a:cxn>
                              <a:cxn ang="0">
                                <a:pos x="68" y="130"/>
                              </a:cxn>
                              <a:cxn ang="0">
                                <a:pos x="68" y="0"/>
                              </a:cxn>
                            </a:cxnLst>
                            <a:rect l="0" t="0" r="r" b="b"/>
                            <a:pathLst>
                              <a:path w="69" h="131">
                                <a:moveTo>
                                  <a:pt x="68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30"/>
                                </a:lnTo>
                                <a:lnTo>
                                  <a:pt x="68" y="130"/>
                                </a:lnTo>
                                <a:lnTo>
                                  <a:pt x="68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75" name="Freeform 22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66" y="1625"/>
                            <a:ext cx="55" cy="10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3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02"/>
                              </a:cxn>
                              <a:cxn ang="0">
                                <a:pos x="54" y="102"/>
                              </a:cxn>
                              <a:cxn ang="0">
                                <a:pos x="53" y="0"/>
                              </a:cxn>
                            </a:cxnLst>
                            <a:rect l="0" t="0" r="r" b="b"/>
                            <a:pathLst>
                              <a:path w="55" h="103">
                                <a:moveTo>
                                  <a:pt x="53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02"/>
                                </a:lnTo>
                                <a:lnTo>
                                  <a:pt x="54" y="102"/>
                                </a:lnTo>
                                <a:lnTo>
                                  <a:pt x="53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76" name="Freeform 2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45" y="1611"/>
                          <a:ext cx="1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130"/>
                            </a:cxn>
                            <a:cxn ang="0">
                              <a:pos x="18" y="0"/>
                            </a:cxn>
                            <a:cxn ang="0">
                              <a:pos x="0" y="0"/>
                            </a:cxn>
                            <a:cxn ang="0">
                              <a:pos x="0" y="116"/>
                            </a:cxn>
                            <a:cxn ang="0">
                              <a:pos x="18" y="130"/>
                            </a:cxn>
                          </a:cxnLst>
                          <a:rect l="0" t="0" r="r" b="b"/>
                          <a:pathLst>
                            <a:path w="19" h="131">
                              <a:moveTo>
                                <a:pt x="18" y="130"/>
                              </a:moveTo>
                              <a:lnTo>
                                <a:pt x="18" y="0"/>
                              </a:lnTo>
                              <a:lnTo>
                                <a:pt x="0" y="0"/>
                              </a:lnTo>
                              <a:lnTo>
                                <a:pt x="0" y="116"/>
                              </a:lnTo>
                              <a:lnTo>
                                <a:pt x="18" y="13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270" name="Group 229"/>
                  <p:cNvGrpSpPr>
                    <a:grpSpLocks/>
                  </p:cNvGrpSpPr>
                  <p:nvPr/>
                </p:nvGrpSpPr>
                <p:grpSpPr bwMode="auto">
                  <a:xfrm>
                    <a:off x="1050" y="1516"/>
                    <a:ext cx="111" cy="226"/>
                    <a:chOff x="1050" y="1516"/>
                    <a:chExt cx="111" cy="226"/>
                  </a:xfrm>
                </p:grpSpPr>
                <p:grpSp>
                  <p:nvGrpSpPr>
                    <p:cNvPr id="2272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0" y="1516"/>
                      <a:ext cx="97" cy="104"/>
                      <a:chOff x="1050" y="1516"/>
                      <a:chExt cx="97" cy="104"/>
                    </a:xfrm>
                  </p:grpSpPr>
                  <p:grpSp>
                    <p:nvGrpSpPr>
                      <p:cNvPr id="2273" name="Group 2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50" y="1516"/>
                        <a:ext cx="97" cy="104"/>
                        <a:chOff x="1050" y="1516"/>
                        <a:chExt cx="97" cy="104"/>
                      </a:xfrm>
                    </p:grpSpPr>
                    <p:sp>
                      <p:nvSpPr>
                        <p:cNvPr id="2280" name="Freeform 2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50" y="1551"/>
                          <a:ext cx="97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6" y="0"/>
                            </a:cxn>
                            <a:cxn ang="0">
                              <a:pos x="81" y="17"/>
                            </a:cxn>
                            <a:cxn ang="0">
                              <a:pos x="0" y="17"/>
                            </a:cxn>
                            <a:cxn ang="0">
                              <a:pos x="14" y="0"/>
                            </a:cxn>
                            <a:cxn ang="0">
                              <a:pos x="96" y="0"/>
                            </a:cxn>
                          </a:cxnLst>
                          <a:rect l="0" t="0" r="r" b="b"/>
                          <a:pathLst>
                            <a:path w="97" h="18">
                              <a:moveTo>
                                <a:pt x="96" y="0"/>
                              </a:moveTo>
                              <a:lnTo>
                                <a:pt x="81" y="17"/>
                              </a:lnTo>
                              <a:lnTo>
                                <a:pt x="0" y="17"/>
                              </a:lnTo>
                              <a:lnTo>
                                <a:pt x="14" y="0"/>
                              </a:lnTo>
                              <a:lnTo>
                                <a:pt x="96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81" name="Freeform 2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50" y="1516"/>
                          <a:ext cx="19" cy="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0"/>
                            </a:cxn>
                            <a:cxn ang="0">
                              <a:pos x="18" y="34"/>
                            </a:cxn>
                            <a:cxn ang="0">
                              <a:pos x="0" y="40"/>
                            </a:cxn>
                            <a:cxn ang="0">
                              <a:pos x="0" y="8"/>
                            </a:cxn>
                            <a:cxn ang="0">
                              <a:pos x="18" y="0"/>
                            </a:cxn>
                          </a:cxnLst>
                          <a:rect l="0" t="0" r="r" b="b"/>
                          <a:pathLst>
                            <a:path w="19" h="41">
                              <a:moveTo>
                                <a:pt x="18" y="0"/>
                              </a:moveTo>
                              <a:lnTo>
                                <a:pt x="18" y="34"/>
                              </a:lnTo>
                              <a:lnTo>
                                <a:pt x="0" y="40"/>
                              </a:lnTo>
                              <a:lnTo>
                                <a:pt x="0" y="8"/>
                              </a:lnTo>
                              <a:lnTo>
                                <a:pt x="18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277" name="Group 2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0" y="1547"/>
                          <a:ext cx="57" cy="73"/>
                          <a:chOff x="1070" y="1547"/>
                          <a:chExt cx="57" cy="73"/>
                        </a:xfrm>
                      </p:grpSpPr>
                      <p:grpSp>
                        <p:nvGrpSpPr>
                          <p:cNvPr id="2278" name="Group 23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05" y="1547"/>
                            <a:ext cx="22" cy="73"/>
                            <a:chOff x="1105" y="1547"/>
                            <a:chExt cx="22" cy="73"/>
                          </a:xfrm>
                        </p:grpSpPr>
                        <p:sp>
                          <p:nvSpPr>
                            <p:cNvPr id="2284" name="Rectangle 23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08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85" name="Freeform 23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105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279" name="Group 23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070" y="1547"/>
                            <a:ext cx="24" cy="73"/>
                            <a:chOff x="1070" y="1547"/>
                            <a:chExt cx="24" cy="73"/>
                          </a:xfrm>
                        </p:grpSpPr>
                        <p:sp>
                          <p:nvSpPr>
                            <p:cNvPr id="2287" name="Rectangle 23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076" y="1547"/>
                              <a:ext cx="18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88" name="Freeform 2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070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89" name="Freeform 2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66" y="1516"/>
                          <a:ext cx="81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0" y="0"/>
                            </a:cxn>
                            <a:cxn ang="0">
                              <a:pos x="0" y="0"/>
                            </a:cxn>
                            <a:cxn ang="0">
                              <a:pos x="0" y="34"/>
                            </a:cxn>
                            <a:cxn ang="0">
                              <a:pos x="80" y="34"/>
                            </a:cxn>
                            <a:cxn ang="0">
                              <a:pos x="80" y="0"/>
                            </a:cxn>
                          </a:cxnLst>
                          <a:rect l="0" t="0" r="r" b="b"/>
                          <a:pathLst>
                            <a:path w="81" h="35">
                              <a:moveTo>
                                <a:pt x="80" y="0"/>
                              </a:moveTo>
                              <a:lnTo>
                                <a:pt x="0" y="0"/>
                              </a:lnTo>
                              <a:lnTo>
                                <a:pt x="0" y="34"/>
                              </a:lnTo>
                              <a:lnTo>
                                <a:pt x="80" y="34"/>
                              </a:lnTo>
                              <a:lnTo>
                                <a:pt x="8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82" name="Group 2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2" y="1521"/>
                        <a:ext cx="68" cy="27"/>
                        <a:chOff x="1072" y="1521"/>
                        <a:chExt cx="68" cy="27"/>
                      </a:xfrm>
                    </p:grpSpPr>
                    <p:sp>
                      <p:nvSpPr>
                        <p:cNvPr id="2291" name="Rectangle 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72" y="1525"/>
                          <a:ext cx="68" cy="20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92" name="Rectangle 2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76" y="1530"/>
                          <a:ext cx="61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93" name="Rectangle 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72" y="1521"/>
                          <a:ext cx="68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83" name="Group 2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8" y="1611"/>
                      <a:ext cx="103" cy="131"/>
                      <a:chOff x="1058" y="1611"/>
                      <a:chExt cx="103" cy="131"/>
                    </a:xfrm>
                  </p:grpSpPr>
                  <p:sp>
                    <p:nvSpPr>
                      <p:cNvPr id="2295" name="Freeform 2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2" y="1611"/>
                        <a:ext cx="29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0"/>
                          </a:cxn>
                          <a:cxn ang="0">
                            <a:pos x="25" y="21"/>
                          </a:cxn>
                          <a:cxn ang="0">
                            <a:pos x="25" y="52"/>
                          </a:cxn>
                          <a:cxn ang="0">
                            <a:pos x="28" y="52"/>
                          </a:cxn>
                          <a:cxn ang="0">
                            <a:pos x="28" y="56"/>
                          </a:cxn>
                          <a:cxn ang="0">
                            <a:pos x="25" y="56"/>
                          </a:cxn>
                          <a:cxn ang="0">
                            <a:pos x="25" y="59"/>
                          </a:cxn>
                          <a:cxn ang="0">
                            <a:pos x="25" y="67"/>
                          </a:cxn>
                          <a:cxn ang="0">
                            <a:pos x="24" y="77"/>
                          </a:cxn>
                          <a:cxn ang="0">
                            <a:pos x="23" y="83"/>
                          </a:cxn>
                          <a:cxn ang="0">
                            <a:pos x="23" y="89"/>
                          </a:cxn>
                          <a:cxn ang="0">
                            <a:pos x="22" y="96"/>
                          </a:cxn>
                          <a:cxn ang="0">
                            <a:pos x="21" y="101"/>
                          </a:cxn>
                          <a:cxn ang="0">
                            <a:pos x="19" y="109"/>
                          </a:cxn>
                          <a:cxn ang="0">
                            <a:pos x="16" y="115"/>
                          </a:cxn>
                          <a:cxn ang="0">
                            <a:pos x="14" y="118"/>
                          </a:cxn>
                          <a:cxn ang="0">
                            <a:pos x="12" y="120"/>
                          </a:cxn>
                          <a:cxn ang="0">
                            <a:pos x="9" y="123"/>
                          </a:cxn>
                          <a:cxn ang="0">
                            <a:pos x="7" y="123"/>
                          </a:cxn>
                          <a:cxn ang="0">
                            <a:pos x="3" y="126"/>
                          </a:cxn>
                          <a:cxn ang="0">
                            <a:pos x="0" y="119"/>
                          </a:cxn>
                          <a:cxn ang="0">
                            <a:pos x="5" y="118"/>
                          </a:cxn>
                          <a:cxn ang="0">
                            <a:pos x="7" y="115"/>
                          </a:cxn>
                          <a:cxn ang="0">
                            <a:pos x="10" y="112"/>
                          </a:cxn>
                          <a:cxn ang="0">
                            <a:pos x="12" y="111"/>
                          </a:cxn>
                          <a:cxn ang="0">
                            <a:pos x="14" y="107"/>
                          </a:cxn>
                          <a:cxn ang="0">
                            <a:pos x="15" y="100"/>
                          </a:cxn>
                          <a:cxn ang="0">
                            <a:pos x="16" y="94"/>
                          </a:cxn>
                          <a:cxn ang="0">
                            <a:pos x="18" y="88"/>
                          </a:cxn>
                          <a:cxn ang="0">
                            <a:pos x="18" y="82"/>
                          </a:cxn>
                          <a:cxn ang="0">
                            <a:pos x="19" y="75"/>
                          </a:cxn>
                          <a:cxn ang="0">
                            <a:pos x="20" y="68"/>
                          </a:cxn>
                          <a:cxn ang="0">
                            <a:pos x="20" y="63"/>
                          </a:cxn>
                          <a:cxn ang="0">
                            <a:pos x="20" y="59"/>
                          </a:cxn>
                          <a:cxn ang="0">
                            <a:pos x="20" y="56"/>
                          </a:cxn>
                          <a:cxn ang="0">
                            <a:pos x="18" y="56"/>
                          </a:cxn>
                          <a:cxn ang="0">
                            <a:pos x="18" y="52"/>
                          </a:cxn>
                          <a:cxn ang="0">
                            <a:pos x="20" y="52"/>
                          </a:cxn>
                          <a:cxn ang="0">
                            <a:pos x="20" y="43"/>
                          </a:cxn>
                          <a:cxn ang="0">
                            <a:pos x="12" y="45"/>
                          </a:cxn>
                          <a:cxn ang="0">
                            <a:pos x="12" y="27"/>
                          </a:cxn>
                          <a:cxn ang="0">
                            <a:pos x="13" y="29"/>
                          </a:cxn>
                          <a:cxn ang="0">
                            <a:pos x="13" y="43"/>
                          </a:cxn>
                          <a:cxn ang="0">
                            <a:pos x="20" y="41"/>
                          </a:cxn>
                          <a:cxn ang="0">
                            <a:pos x="20" y="26"/>
                          </a:cxn>
                          <a:cxn ang="0">
                            <a:pos x="16" y="32"/>
                          </a:cxn>
                          <a:cxn ang="0">
                            <a:pos x="15" y="41"/>
                          </a:cxn>
                          <a:cxn ang="0">
                            <a:pos x="14" y="32"/>
                          </a:cxn>
                          <a:cxn ang="0">
                            <a:pos x="16" y="26"/>
                          </a:cxn>
                          <a:cxn ang="0">
                            <a:pos x="13" y="29"/>
                          </a:cxn>
                          <a:cxn ang="0">
                            <a:pos x="12" y="27"/>
                          </a:cxn>
                          <a:cxn ang="0">
                            <a:pos x="18" y="23"/>
                          </a:cxn>
                          <a:cxn ang="0">
                            <a:pos x="19" y="21"/>
                          </a:cxn>
                          <a:cxn ang="0">
                            <a:pos x="6" y="0"/>
                          </a:cxn>
                          <a:cxn ang="0">
                            <a:pos x="7" y="0"/>
                          </a:cxn>
                        </a:cxnLst>
                        <a:rect l="0" t="0" r="r" b="b"/>
                        <a:pathLst>
                          <a:path w="29" h="127">
                            <a:moveTo>
                              <a:pt x="7" y="0"/>
                            </a:moveTo>
                            <a:lnTo>
                              <a:pt x="25" y="21"/>
                            </a:lnTo>
                            <a:lnTo>
                              <a:pt x="25" y="52"/>
                            </a:lnTo>
                            <a:lnTo>
                              <a:pt x="28" y="52"/>
                            </a:lnTo>
                            <a:lnTo>
                              <a:pt x="28" y="56"/>
                            </a:lnTo>
                            <a:lnTo>
                              <a:pt x="25" y="56"/>
                            </a:lnTo>
                            <a:lnTo>
                              <a:pt x="25" y="59"/>
                            </a:lnTo>
                            <a:lnTo>
                              <a:pt x="25" y="67"/>
                            </a:lnTo>
                            <a:lnTo>
                              <a:pt x="24" y="77"/>
                            </a:lnTo>
                            <a:lnTo>
                              <a:pt x="23" y="83"/>
                            </a:lnTo>
                            <a:lnTo>
                              <a:pt x="23" y="89"/>
                            </a:lnTo>
                            <a:lnTo>
                              <a:pt x="22" y="96"/>
                            </a:lnTo>
                            <a:lnTo>
                              <a:pt x="21" y="101"/>
                            </a:lnTo>
                            <a:lnTo>
                              <a:pt x="19" y="109"/>
                            </a:lnTo>
                            <a:lnTo>
                              <a:pt x="16" y="115"/>
                            </a:lnTo>
                            <a:lnTo>
                              <a:pt x="14" y="118"/>
                            </a:lnTo>
                            <a:lnTo>
                              <a:pt x="12" y="120"/>
                            </a:lnTo>
                            <a:lnTo>
                              <a:pt x="9" y="123"/>
                            </a:lnTo>
                            <a:lnTo>
                              <a:pt x="7" y="123"/>
                            </a:lnTo>
                            <a:lnTo>
                              <a:pt x="3" y="126"/>
                            </a:lnTo>
                            <a:lnTo>
                              <a:pt x="0" y="119"/>
                            </a:lnTo>
                            <a:lnTo>
                              <a:pt x="5" y="118"/>
                            </a:lnTo>
                            <a:lnTo>
                              <a:pt x="7" y="115"/>
                            </a:lnTo>
                            <a:lnTo>
                              <a:pt x="10" y="112"/>
                            </a:lnTo>
                            <a:lnTo>
                              <a:pt x="12" y="111"/>
                            </a:lnTo>
                            <a:lnTo>
                              <a:pt x="14" y="107"/>
                            </a:lnTo>
                            <a:lnTo>
                              <a:pt x="15" y="100"/>
                            </a:lnTo>
                            <a:lnTo>
                              <a:pt x="16" y="94"/>
                            </a:lnTo>
                            <a:lnTo>
                              <a:pt x="18" y="88"/>
                            </a:lnTo>
                            <a:lnTo>
                              <a:pt x="18" y="82"/>
                            </a:lnTo>
                            <a:lnTo>
                              <a:pt x="19" y="75"/>
                            </a:lnTo>
                            <a:lnTo>
                              <a:pt x="20" y="68"/>
                            </a:lnTo>
                            <a:lnTo>
                              <a:pt x="20" y="63"/>
                            </a:lnTo>
                            <a:lnTo>
                              <a:pt x="20" y="59"/>
                            </a:lnTo>
                            <a:lnTo>
                              <a:pt x="20" y="56"/>
                            </a:lnTo>
                            <a:lnTo>
                              <a:pt x="18" y="56"/>
                            </a:lnTo>
                            <a:lnTo>
                              <a:pt x="18" y="52"/>
                            </a:lnTo>
                            <a:lnTo>
                              <a:pt x="20" y="52"/>
                            </a:lnTo>
                            <a:lnTo>
                              <a:pt x="20" y="43"/>
                            </a:lnTo>
                            <a:lnTo>
                              <a:pt x="12" y="45"/>
                            </a:lnTo>
                            <a:lnTo>
                              <a:pt x="12" y="27"/>
                            </a:lnTo>
                            <a:lnTo>
                              <a:pt x="13" y="29"/>
                            </a:lnTo>
                            <a:lnTo>
                              <a:pt x="13" y="43"/>
                            </a:lnTo>
                            <a:lnTo>
                              <a:pt x="20" y="41"/>
                            </a:lnTo>
                            <a:lnTo>
                              <a:pt x="20" y="26"/>
                            </a:lnTo>
                            <a:lnTo>
                              <a:pt x="16" y="32"/>
                            </a:lnTo>
                            <a:lnTo>
                              <a:pt x="15" y="41"/>
                            </a:lnTo>
                            <a:lnTo>
                              <a:pt x="14" y="32"/>
                            </a:lnTo>
                            <a:lnTo>
                              <a:pt x="16" y="26"/>
                            </a:lnTo>
                            <a:lnTo>
                              <a:pt x="13" y="29"/>
                            </a:lnTo>
                            <a:lnTo>
                              <a:pt x="12" y="27"/>
                            </a:lnTo>
                            <a:lnTo>
                              <a:pt x="18" y="23"/>
                            </a:lnTo>
                            <a:lnTo>
                              <a:pt x="19" y="21"/>
                            </a:lnTo>
                            <a:lnTo>
                              <a:pt x="6" y="0"/>
                            </a:lnTo>
                            <a:lnTo>
                              <a:pt x="7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86" name="Group 2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58" y="1611"/>
                        <a:ext cx="83" cy="131"/>
                        <a:chOff x="1058" y="1611"/>
                        <a:chExt cx="83" cy="131"/>
                      </a:xfrm>
                    </p:grpSpPr>
                    <p:grpSp>
                      <p:nvGrpSpPr>
                        <p:cNvPr id="2290" name="Group 2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2" y="1611"/>
                          <a:ext cx="69" cy="131"/>
                          <a:chOff x="1072" y="1611"/>
                          <a:chExt cx="69" cy="131"/>
                        </a:xfrm>
                      </p:grpSpPr>
                      <p:sp>
                        <p:nvSpPr>
                          <p:cNvPr id="2298" name="Freeform 2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72" y="1611"/>
                            <a:ext cx="69" cy="13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8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30"/>
                              </a:cxn>
                              <a:cxn ang="0">
                                <a:pos x="68" y="130"/>
                              </a:cxn>
                              <a:cxn ang="0">
                                <a:pos x="68" y="0"/>
                              </a:cxn>
                            </a:cxnLst>
                            <a:rect l="0" t="0" r="r" b="b"/>
                            <a:pathLst>
                              <a:path w="69" h="131">
                                <a:moveTo>
                                  <a:pt x="68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30"/>
                                </a:lnTo>
                                <a:lnTo>
                                  <a:pt x="68" y="130"/>
                                </a:lnTo>
                                <a:lnTo>
                                  <a:pt x="68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99" name="Freeform 25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79" y="1625"/>
                            <a:ext cx="54" cy="10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3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02"/>
                              </a:cxn>
                              <a:cxn ang="0">
                                <a:pos x="53" y="102"/>
                              </a:cxn>
                              <a:cxn ang="0">
                                <a:pos x="53" y="0"/>
                              </a:cxn>
                            </a:cxnLst>
                            <a:rect l="0" t="0" r="r" b="b"/>
                            <a:pathLst>
                              <a:path w="54" h="103">
                                <a:moveTo>
                                  <a:pt x="53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02"/>
                                </a:lnTo>
                                <a:lnTo>
                                  <a:pt x="53" y="102"/>
                                </a:lnTo>
                                <a:lnTo>
                                  <a:pt x="53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300" name="Freeform 2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58" y="1611"/>
                          <a:ext cx="1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130"/>
                            </a:cxn>
                            <a:cxn ang="0">
                              <a:pos x="18" y="0"/>
                            </a:cxn>
                            <a:cxn ang="0">
                              <a:pos x="0" y="0"/>
                            </a:cxn>
                            <a:cxn ang="0">
                              <a:pos x="0" y="116"/>
                            </a:cxn>
                            <a:cxn ang="0">
                              <a:pos x="18" y="130"/>
                            </a:cxn>
                          </a:cxnLst>
                          <a:rect l="0" t="0" r="r" b="b"/>
                          <a:pathLst>
                            <a:path w="19" h="131">
                              <a:moveTo>
                                <a:pt x="18" y="130"/>
                              </a:moveTo>
                              <a:lnTo>
                                <a:pt x="18" y="0"/>
                              </a:lnTo>
                              <a:lnTo>
                                <a:pt x="0" y="0"/>
                              </a:lnTo>
                              <a:lnTo>
                                <a:pt x="0" y="116"/>
                              </a:lnTo>
                              <a:lnTo>
                                <a:pt x="18" y="13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2778" name="Rectangle 730"/>
            <p:cNvSpPr>
              <a:spLocks noChangeArrowheads="1"/>
            </p:cNvSpPr>
            <p:nvPr/>
          </p:nvSpPr>
          <p:spPr bwMode="auto">
            <a:xfrm>
              <a:off x="4910138" y="603250"/>
              <a:ext cx="2578100" cy="20955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7" name="Rectangle 729"/>
            <p:cNvSpPr>
              <a:spLocks noChangeArrowheads="1"/>
            </p:cNvSpPr>
            <p:nvPr/>
          </p:nvSpPr>
          <p:spPr bwMode="auto">
            <a:xfrm>
              <a:off x="1644650" y="590550"/>
              <a:ext cx="2381250" cy="21351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5" name="Rectangle 77"/>
            <p:cNvSpPr>
              <a:spLocks noChangeArrowheads="1"/>
            </p:cNvSpPr>
            <p:nvPr/>
          </p:nvSpPr>
          <p:spPr bwMode="auto">
            <a:xfrm>
              <a:off x="4887913" y="3586162"/>
              <a:ext cx="1411287" cy="10001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 flipV="1">
              <a:off x="1636713" y="3154362"/>
              <a:ext cx="5867400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1655763" y="3624262"/>
              <a:ext cx="2381250" cy="20701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4887913" y="3586162"/>
              <a:ext cx="2578100" cy="20955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 flipH="1">
              <a:off x="4468813" y="3636962"/>
              <a:ext cx="0" cy="20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Rectangle 21"/>
            <p:cNvSpPr>
              <a:spLocks noChangeArrowheads="1"/>
            </p:cNvSpPr>
            <p:nvPr/>
          </p:nvSpPr>
          <p:spPr bwMode="auto">
            <a:xfrm>
              <a:off x="5237163" y="351631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5856288" y="351631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3979863" y="3097212"/>
              <a:ext cx="8763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Text Box 25"/>
            <p:cNvSpPr txBox="1">
              <a:spLocks noChangeArrowheads="1"/>
            </p:cNvSpPr>
            <p:nvPr/>
          </p:nvSpPr>
          <p:spPr bwMode="auto">
            <a:xfrm>
              <a:off x="1989138" y="3240087"/>
              <a:ext cx="1057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charset="0"/>
                </a:rPr>
                <a:t>Roosevelt</a:t>
              </a:r>
              <a:endParaRPr lang="en-US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auto">
            <a:xfrm>
              <a:off x="4351338" y="4846637"/>
              <a:ext cx="228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4144963" y="4824412"/>
              <a:ext cx="6826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127" name="Rectangle 79"/>
            <p:cNvSpPr>
              <a:spLocks noChangeArrowheads="1"/>
            </p:cNvSpPr>
            <p:nvPr/>
          </p:nvSpPr>
          <p:spPr bwMode="auto">
            <a:xfrm>
              <a:off x="1698415" y="3624262"/>
              <a:ext cx="1511300" cy="90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3979863" y="3963987"/>
              <a:ext cx="1524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1828800" y="3581400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2827338" y="355441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Rectangle 19"/>
            <p:cNvSpPr>
              <a:spLocks noChangeArrowheads="1"/>
            </p:cNvSpPr>
            <p:nvPr/>
          </p:nvSpPr>
          <p:spPr bwMode="auto">
            <a:xfrm>
              <a:off x="4103688" y="2638425"/>
              <a:ext cx="508000" cy="1365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6" name="Rectangle 18"/>
            <p:cNvSpPr>
              <a:spLocks noChangeArrowheads="1"/>
            </p:cNvSpPr>
            <p:nvPr/>
          </p:nvSpPr>
          <p:spPr bwMode="auto">
            <a:xfrm>
              <a:off x="3530600" y="2660650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2651125" y="262096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" name="Text Box 84"/>
            <p:cNvSpPr txBox="1">
              <a:spLocks noChangeArrowheads="1"/>
            </p:cNvSpPr>
            <p:nvPr/>
          </p:nvSpPr>
          <p:spPr bwMode="auto">
            <a:xfrm>
              <a:off x="3429000" y="3657600"/>
              <a:ext cx="2555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C</a:t>
              </a:r>
              <a:endParaRPr lang="en-US" dirty="0"/>
            </a:p>
          </p:txBody>
        </p:sp>
        <p:sp>
          <p:nvSpPr>
            <p:cNvPr id="2133" name="Text Box 85"/>
            <p:cNvSpPr txBox="1">
              <a:spLocks noChangeArrowheads="1"/>
            </p:cNvSpPr>
            <p:nvPr/>
          </p:nvSpPr>
          <p:spPr bwMode="auto">
            <a:xfrm>
              <a:off x="4833938" y="3536950"/>
              <a:ext cx="2555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charset="0"/>
                </a:rPr>
                <a:t>D</a:t>
              </a:r>
              <a:endParaRPr lang="en-US"/>
            </a:p>
          </p:txBody>
        </p:sp>
        <p:sp>
          <p:nvSpPr>
            <p:cNvPr id="2143" name="Text Box 95"/>
            <p:cNvSpPr txBox="1">
              <a:spLocks noChangeArrowheads="1"/>
            </p:cNvSpPr>
            <p:nvPr/>
          </p:nvSpPr>
          <p:spPr bwMode="auto">
            <a:xfrm>
              <a:off x="6986588" y="5075237"/>
              <a:ext cx="30480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chemeClr val="bg1"/>
                  </a:solidFill>
                  <a:latin typeface="Comic Sans MS" pitchFamily="66" charset="0"/>
                </a:rPr>
                <a:t>x</a:t>
              </a:r>
              <a:endParaRPr lang="en-US"/>
            </a:p>
          </p:txBody>
        </p:sp>
        <p:sp>
          <p:nvSpPr>
            <p:cNvPr id="2128" name="Rectangle 80"/>
            <p:cNvSpPr>
              <a:spLocks noChangeArrowheads="1"/>
            </p:cNvSpPr>
            <p:nvPr/>
          </p:nvSpPr>
          <p:spPr bwMode="auto">
            <a:xfrm>
              <a:off x="4895850" y="1555976"/>
              <a:ext cx="1001713" cy="1131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" name="Text Box 83"/>
            <p:cNvSpPr txBox="1">
              <a:spLocks noChangeArrowheads="1"/>
            </p:cNvSpPr>
            <p:nvPr/>
          </p:nvSpPr>
          <p:spPr bwMode="auto">
            <a:xfrm>
              <a:off x="4930775" y="1549400"/>
              <a:ext cx="255588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charset="0"/>
                </a:rPr>
                <a:t>B</a:t>
              </a:r>
              <a:endParaRPr lang="en-US"/>
            </a:p>
          </p:txBody>
        </p:sp>
        <p:grpSp>
          <p:nvGrpSpPr>
            <p:cNvPr id="2302" name="Group 412"/>
            <p:cNvGrpSpPr>
              <a:grpSpLocks/>
            </p:cNvGrpSpPr>
            <p:nvPr/>
          </p:nvGrpSpPr>
          <p:grpSpPr bwMode="auto">
            <a:xfrm rot="10800000">
              <a:off x="2114111" y="3859212"/>
              <a:ext cx="709613" cy="323850"/>
              <a:chOff x="216" y="216"/>
              <a:chExt cx="911" cy="500"/>
            </a:xfrm>
          </p:grpSpPr>
          <p:sp>
            <p:nvSpPr>
              <p:cNvPr id="2461" name="Freeform 413"/>
              <p:cNvSpPr>
                <a:spLocks/>
              </p:cNvSpPr>
              <p:nvPr/>
            </p:nvSpPr>
            <p:spPr bwMode="auto">
              <a:xfrm>
                <a:off x="275" y="695"/>
                <a:ext cx="79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"/>
                  </a:cxn>
                  <a:cxn ang="0">
                    <a:pos x="793" y="20"/>
                  </a:cxn>
                  <a:cxn ang="0">
                    <a:pos x="793" y="0"/>
                  </a:cxn>
                  <a:cxn ang="0">
                    <a:pos x="0" y="0"/>
                  </a:cxn>
                </a:cxnLst>
                <a:rect l="0" t="0" r="r" b="b"/>
                <a:pathLst>
                  <a:path w="794" h="21">
                    <a:moveTo>
                      <a:pt x="0" y="0"/>
                    </a:moveTo>
                    <a:lnTo>
                      <a:pt x="0" y="20"/>
                    </a:lnTo>
                    <a:lnTo>
                      <a:pt x="793" y="20"/>
                    </a:lnTo>
                    <a:lnTo>
                      <a:pt x="79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33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" name="Freeform 414"/>
              <p:cNvSpPr>
                <a:spLocks/>
              </p:cNvSpPr>
              <p:nvPr/>
            </p:nvSpPr>
            <p:spPr bwMode="auto">
              <a:xfrm>
                <a:off x="275" y="637"/>
                <a:ext cx="794" cy="60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38" y="0"/>
                  </a:cxn>
                  <a:cxn ang="0">
                    <a:pos x="793" y="59"/>
                  </a:cxn>
                  <a:cxn ang="0">
                    <a:pos x="0" y="59"/>
                  </a:cxn>
                  <a:cxn ang="0">
                    <a:pos x="53" y="0"/>
                  </a:cxn>
                </a:cxnLst>
                <a:rect l="0" t="0" r="r" b="b"/>
                <a:pathLst>
                  <a:path w="794" h="60">
                    <a:moveTo>
                      <a:pt x="53" y="0"/>
                    </a:moveTo>
                    <a:lnTo>
                      <a:pt x="738" y="0"/>
                    </a:lnTo>
                    <a:lnTo>
                      <a:pt x="793" y="59"/>
                    </a:lnTo>
                    <a:lnTo>
                      <a:pt x="0" y="5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33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" name="Rectangle 415"/>
              <p:cNvSpPr>
                <a:spLocks noChangeArrowheads="1"/>
              </p:cNvSpPr>
              <p:nvPr/>
            </p:nvSpPr>
            <p:spPr bwMode="auto">
              <a:xfrm>
                <a:off x="221" y="216"/>
                <a:ext cx="903" cy="30"/>
              </a:xfrm>
              <a:prstGeom prst="rect">
                <a:avLst/>
              </a:prstGeom>
              <a:solidFill>
                <a:srgbClr val="FF6633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" name="Freeform 416"/>
              <p:cNvSpPr>
                <a:spLocks/>
              </p:cNvSpPr>
              <p:nvPr/>
            </p:nvSpPr>
            <p:spPr bwMode="auto">
              <a:xfrm>
                <a:off x="216" y="257"/>
                <a:ext cx="911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" y="0"/>
                  </a:cxn>
                  <a:cxn ang="0">
                    <a:pos x="757" y="185"/>
                  </a:cxn>
                  <a:cxn ang="0">
                    <a:pos x="151" y="185"/>
                  </a:cxn>
                  <a:cxn ang="0">
                    <a:pos x="0" y="0"/>
                  </a:cxn>
                </a:cxnLst>
                <a:rect l="0" t="0" r="r" b="b"/>
                <a:pathLst>
                  <a:path w="911" h="186">
                    <a:moveTo>
                      <a:pt x="0" y="0"/>
                    </a:moveTo>
                    <a:lnTo>
                      <a:pt x="910" y="0"/>
                    </a:lnTo>
                    <a:lnTo>
                      <a:pt x="757" y="185"/>
                    </a:lnTo>
                    <a:lnTo>
                      <a:pt x="151" y="18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33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03" name="Group 417"/>
              <p:cNvGrpSpPr>
                <a:grpSpLocks/>
              </p:cNvGrpSpPr>
              <p:nvPr/>
            </p:nvGrpSpPr>
            <p:grpSpPr bwMode="auto">
              <a:xfrm>
                <a:off x="373" y="369"/>
                <a:ext cx="600" cy="230"/>
                <a:chOff x="685" y="1429"/>
                <a:chExt cx="600" cy="230"/>
              </a:xfrm>
            </p:grpSpPr>
            <p:sp>
              <p:nvSpPr>
                <p:cNvPr id="2466" name="Rectangle 418"/>
                <p:cNvSpPr>
                  <a:spLocks noChangeArrowheads="1"/>
                </p:cNvSpPr>
                <p:nvPr/>
              </p:nvSpPr>
              <p:spPr bwMode="auto">
                <a:xfrm>
                  <a:off x="685" y="1429"/>
                  <a:ext cx="599" cy="226"/>
                </a:xfrm>
                <a:prstGeom prst="rect">
                  <a:avLst/>
                </a:prstGeom>
                <a:solidFill>
                  <a:srgbClr val="5891FB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7" name="Line 419"/>
                <p:cNvSpPr>
                  <a:spLocks noChangeShapeType="1"/>
                </p:cNvSpPr>
                <p:nvPr/>
              </p:nvSpPr>
              <p:spPr bwMode="auto">
                <a:xfrm>
                  <a:off x="689" y="1466"/>
                  <a:ext cx="59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" name="Line 420"/>
                <p:cNvSpPr>
                  <a:spLocks noChangeShapeType="1"/>
                </p:cNvSpPr>
                <p:nvPr/>
              </p:nvSpPr>
              <p:spPr bwMode="auto">
                <a:xfrm>
                  <a:off x="803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9" name="Line 421"/>
                <p:cNvSpPr>
                  <a:spLocks noChangeShapeType="1"/>
                </p:cNvSpPr>
                <p:nvPr/>
              </p:nvSpPr>
              <p:spPr bwMode="auto">
                <a:xfrm>
                  <a:off x="924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0" name="Line 422"/>
                <p:cNvSpPr>
                  <a:spLocks noChangeShapeType="1"/>
                </p:cNvSpPr>
                <p:nvPr/>
              </p:nvSpPr>
              <p:spPr bwMode="auto">
                <a:xfrm>
                  <a:off x="1047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1" name="Line 423"/>
                <p:cNvSpPr>
                  <a:spLocks noChangeShapeType="1"/>
                </p:cNvSpPr>
                <p:nvPr/>
              </p:nvSpPr>
              <p:spPr bwMode="auto">
                <a:xfrm>
                  <a:off x="1167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" name="Group 424"/>
              <p:cNvGrpSpPr>
                <a:grpSpLocks/>
              </p:cNvGrpSpPr>
              <p:nvPr/>
            </p:nvGrpSpPr>
            <p:grpSpPr bwMode="auto">
              <a:xfrm>
                <a:off x="317" y="455"/>
                <a:ext cx="288" cy="223"/>
                <a:chOff x="629" y="1515"/>
                <a:chExt cx="288" cy="223"/>
              </a:xfrm>
            </p:grpSpPr>
            <p:grpSp>
              <p:nvGrpSpPr>
                <p:cNvPr id="2433" name="Group 425"/>
                <p:cNvGrpSpPr>
                  <a:grpSpLocks/>
                </p:cNvGrpSpPr>
                <p:nvPr/>
              </p:nvGrpSpPr>
              <p:grpSpPr bwMode="auto">
                <a:xfrm>
                  <a:off x="629" y="1515"/>
                  <a:ext cx="114" cy="223"/>
                  <a:chOff x="629" y="1515"/>
                  <a:chExt cx="114" cy="223"/>
                </a:xfrm>
              </p:grpSpPr>
              <p:grpSp>
                <p:nvGrpSpPr>
                  <p:cNvPr id="2434" name="Group 426"/>
                  <p:cNvGrpSpPr>
                    <a:grpSpLocks/>
                  </p:cNvGrpSpPr>
                  <p:nvPr/>
                </p:nvGrpSpPr>
                <p:grpSpPr bwMode="auto">
                  <a:xfrm>
                    <a:off x="641" y="1515"/>
                    <a:ext cx="102" cy="102"/>
                    <a:chOff x="641" y="1515"/>
                    <a:chExt cx="102" cy="102"/>
                  </a:xfrm>
                </p:grpSpPr>
                <p:grpSp>
                  <p:nvGrpSpPr>
                    <p:cNvPr id="2435" name="Group 4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1" y="1515"/>
                      <a:ext cx="102" cy="102"/>
                      <a:chOff x="641" y="1515"/>
                      <a:chExt cx="102" cy="102"/>
                    </a:xfrm>
                  </p:grpSpPr>
                  <p:sp>
                    <p:nvSpPr>
                      <p:cNvPr id="2476" name="Freeform 4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41" y="1548"/>
                        <a:ext cx="98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" y="17"/>
                          </a:cxn>
                          <a:cxn ang="0">
                            <a:pos x="97" y="17"/>
                          </a:cxn>
                          <a:cxn ang="0">
                            <a:pos x="82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98" h="18">
                            <a:moveTo>
                              <a:pt x="0" y="0"/>
                            </a:moveTo>
                            <a:lnTo>
                              <a:pt x="14" y="17"/>
                            </a:lnTo>
                            <a:lnTo>
                              <a:pt x="97" y="17"/>
                            </a:lnTo>
                            <a:lnTo>
                              <a:pt x="82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7" name="Freeform 4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4" y="1515"/>
                        <a:ext cx="19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3"/>
                          </a:cxn>
                          <a:cxn ang="0">
                            <a:pos x="18" y="39"/>
                          </a:cxn>
                          <a:cxn ang="0">
                            <a:pos x="18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9" h="40">
                            <a:moveTo>
                              <a:pt x="0" y="0"/>
                            </a:moveTo>
                            <a:lnTo>
                              <a:pt x="0" y="33"/>
                            </a:lnTo>
                            <a:lnTo>
                              <a:pt x="18" y="39"/>
                            </a:lnTo>
                            <a:lnTo>
                              <a:pt x="18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36" name="Group 4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6" y="1545"/>
                        <a:ext cx="63" cy="72"/>
                        <a:chOff x="666" y="1545"/>
                        <a:chExt cx="63" cy="72"/>
                      </a:xfrm>
                    </p:grpSpPr>
                    <p:grpSp>
                      <p:nvGrpSpPr>
                        <p:cNvPr id="2437" name="Group 4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6" y="1545"/>
                          <a:ext cx="31" cy="72"/>
                          <a:chOff x="666" y="1545"/>
                          <a:chExt cx="31" cy="72"/>
                        </a:xfrm>
                      </p:grpSpPr>
                      <p:sp>
                        <p:nvSpPr>
                          <p:cNvPr id="2480" name="Rectangle 4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6" y="1545"/>
                            <a:ext cx="19" cy="68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81" name="Freeform 4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9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3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3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38" name="Group 4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00" y="1545"/>
                          <a:ext cx="29" cy="72"/>
                          <a:chOff x="700" y="1545"/>
                          <a:chExt cx="29" cy="72"/>
                        </a:xfrm>
                      </p:grpSpPr>
                      <p:sp>
                        <p:nvSpPr>
                          <p:cNvPr id="2483" name="Rectangle 4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1545"/>
                            <a:ext cx="19" cy="69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84" name="Freeform 43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11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4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4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485" name="Freeform 4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41" y="1515"/>
                        <a:ext cx="83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2" y="0"/>
                          </a:cxn>
                          <a:cxn ang="0">
                            <a:pos x="82" y="34"/>
                          </a:cxn>
                          <a:cxn ang="0">
                            <a:pos x="0" y="3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3" h="35">
                            <a:moveTo>
                              <a:pt x="0" y="0"/>
                            </a:moveTo>
                            <a:lnTo>
                              <a:pt x="82" y="0"/>
                            </a:lnTo>
                            <a:lnTo>
                              <a:pt x="82" y="34"/>
                            </a:lnTo>
                            <a:lnTo>
                              <a:pt x="0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39" name="Group 4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9" y="1518"/>
                      <a:ext cx="66" cy="28"/>
                      <a:chOff x="649" y="1518"/>
                      <a:chExt cx="66" cy="28"/>
                    </a:xfrm>
                  </p:grpSpPr>
                  <p:sp>
                    <p:nvSpPr>
                      <p:cNvPr id="2487" name="Rectangle 4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9" y="1521"/>
                        <a:ext cx="66" cy="21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8" name="Rectangle 4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1" y="1528"/>
                        <a:ext cx="61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9" name="Rectangle 4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9" y="1518"/>
                        <a:ext cx="66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40" name="Group 442"/>
                  <p:cNvGrpSpPr>
                    <a:grpSpLocks/>
                  </p:cNvGrpSpPr>
                  <p:nvPr/>
                </p:nvGrpSpPr>
                <p:grpSpPr bwMode="auto">
                  <a:xfrm>
                    <a:off x="629" y="1610"/>
                    <a:ext cx="105" cy="128"/>
                    <a:chOff x="629" y="1610"/>
                    <a:chExt cx="105" cy="128"/>
                  </a:xfrm>
                </p:grpSpPr>
                <p:sp>
                  <p:nvSpPr>
                    <p:cNvPr id="2491" name="Freeform 443"/>
                    <p:cNvSpPr>
                      <a:spLocks/>
                    </p:cNvSpPr>
                    <p:nvPr/>
                  </p:nvSpPr>
                  <p:spPr bwMode="auto">
                    <a:xfrm>
                      <a:off x="629" y="1610"/>
                      <a:ext cx="28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0"/>
                        </a:cxn>
                        <a:cxn ang="0">
                          <a:pos x="2" y="21"/>
                        </a:cxn>
                        <a:cxn ang="0">
                          <a:pos x="2" y="52"/>
                        </a:cxn>
                        <a:cxn ang="0">
                          <a:pos x="0" y="52"/>
                        </a:cxn>
                        <a:cxn ang="0">
                          <a:pos x="0" y="56"/>
                        </a:cxn>
                        <a:cxn ang="0">
                          <a:pos x="2" y="56"/>
                        </a:cxn>
                        <a:cxn ang="0">
                          <a:pos x="2" y="59"/>
                        </a:cxn>
                        <a:cxn ang="0">
                          <a:pos x="2" y="67"/>
                        </a:cxn>
                        <a:cxn ang="0">
                          <a:pos x="3" y="77"/>
                        </a:cxn>
                        <a:cxn ang="0">
                          <a:pos x="4" y="83"/>
                        </a:cxn>
                        <a:cxn ang="0">
                          <a:pos x="4" y="89"/>
                        </a:cxn>
                        <a:cxn ang="0">
                          <a:pos x="5" y="96"/>
                        </a:cxn>
                        <a:cxn ang="0">
                          <a:pos x="6" y="101"/>
                        </a:cxn>
                        <a:cxn ang="0">
                          <a:pos x="8" y="108"/>
                        </a:cxn>
                        <a:cxn ang="0">
                          <a:pos x="11" y="115"/>
                        </a:cxn>
                        <a:cxn ang="0">
                          <a:pos x="13" y="118"/>
                        </a:cxn>
                        <a:cxn ang="0">
                          <a:pos x="16" y="120"/>
                        </a:cxn>
                        <a:cxn ang="0">
                          <a:pos x="18" y="123"/>
                        </a:cxn>
                        <a:cxn ang="0">
                          <a:pos x="21" y="123"/>
                        </a:cxn>
                        <a:cxn ang="0">
                          <a:pos x="24" y="126"/>
                        </a:cxn>
                        <a:cxn ang="0">
                          <a:pos x="27" y="119"/>
                        </a:cxn>
                        <a:cxn ang="0">
                          <a:pos x="21" y="118"/>
                        </a:cxn>
                        <a:cxn ang="0">
                          <a:pos x="19" y="115"/>
                        </a:cxn>
                        <a:cxn ang="0">
                          <a:pos x="16" y="112"/>
                        </a:cxn>
                        <a:cxn ang="0">
                          <a:pos x="15" y="111"/>
                        </a:cxn>
                        <a:cxn ang="0">
                          <a:pos x="13" y="107"/>
                        </a:cxn>
                        <a:cxn ang="0">
                          <a:pos x="11" y="100"/>
                        </a:cxn>
                        <a:cxn ang="0">
                          <a:pos x="10" y="94"/>
                        </a:cxn>
                        <a:cxn ang="0">
                          <a:pos x="9" y="88"/>
                        </a:cxn>
                        <a:cxn ang="0">
                          <a:pos x="8" y="82"/>
                        </a:cxn>
                        <a:cxn ang="0">
                          <a:pos x="8" y="75"/>
                        </a:cxn>
                        <a:cxn ang="0">
                          <a:pos x="7" y="68"/>
                        </a:cxn>
                        <a:cxn ang="0">
                          <a:pos x="6" y="63"/>
                        </a:cxn>
                        <a:cxn ang="0">
                          <a:pos x="6" y="59"/>
                        </a:cxn>
                        <a:cxn ang="0">
                          <a:pos x="6" y="56"/>
                        </a:cxn>
                        <a:cxn ang="0">
                          <a:pos x="9" y="56"/>
                        </a:cxn>
                        <a:cxn ang="0">
                          <a:pos x="9" y="52"/>
                        </a:cxn>
                        <a:cxn ang="0">
                          <a:pos x="6" y="52"/>
                        </a:cxn>
                        <a:cxn ang="0">
                          <a:pos x="6" y="43"/>
                        </a:cxn>
                        <a:cxn ang="0">
                          <a:pos x="16" y="44"/>
                        </a:cxn>
                        <a:cxn ang="0">
                          <a:pos x="16" y="27"/>
                        </a:cxn>
                        <a:cxn ang="0">
                          <a:pos x="15" y="29"/>
                        </a:cxn>
                        <a:cxn ang="0">
                          <a:pos x="15" y="43"/>
                        </a:cxn>
                        <a:cxn ang="0">
                          <a:pos x="7" y="41"/>
                        </a:cxn>
                        <a:cxn ang="0">
                          <a:pos x="7" y="26"/>
                        </a:cxn>
                        <a:cxn ang="0">
                          <a:pos x="10" y="32"/>
                        </a:cxn>
                        <a:cxn ang="0">
                          <a:pos x="11" y="41"/>
                        </a:cxn>
                        <a:cxn ang="0">
                          <a:pos x="12" y="30"/>
                        </a:cxn>
                        <a:cxn ang="0">
                          <a:pos x="11" y="26"/>
                        </a:cxn>
                        <a:cxn ang="0">
                          <a:pos x="15" y="29"/>
                        </a:cxn>
                        <a:cxn ang="0">
                          <a:pos x="16" y="27"/>
                        </a:cxn>
                        <a:cxn ang="0">
                          <a:pos x="8" y="23"/>
                        </a:cxn>
                        <a:cxn ang="0">
                          <a:pos x="8" y="21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28" h="127">
                          <a:moveTo>
                            <a:pt x="21" y="0"/>
                          </a:moveTo>
                          <a:lnTo>
                            <a:pt x="2" y="21"/>
                          </a:lnTo>
                          <a:lnTo>
                            <a:pt x="2" y="52"/>
                          </a:lnTo>
                          <a:lnTo>
                            <a:pt x="0" y="52"/>
                          </a:lnTo>
                          <a:lnTo>
                            <a:pt x="0" y="56"/>
                          </a:lnTo>
                          <a:lnTo>
                            <a:pt x="2" y="56"/>
                          </a:lnTo>
                          <a:lnTo>
                            <a:pt x="2" y="59"/>
                          </a:lnTo>
                          <a:lnTo>
                            <a:pt x="2" y="67"/>
                          </a:lnTo>
                          <a:lnTo>
                            <a:pt x="3" y="77"/>
                          </a:lnTo>
                          <a:lnTo>
                            <a:pt x="4" y="83"/>
                          </a:lnTo>
                          <a:lnTo>
                            <a:pt x="4" y="89"/>
                          </a:lnTo>
                          <a:lnTo>
                            <a:pt x="5" y="96"/>
                          </a:lnTo>
                          <a:lnTo>
                            <a:pt x="6" y="101"/>
                          </a:lnTo>
                          <a:lnTo>
                            <a:pt x="8" y="108"/>
                          </a:lnTo>
                          <a:lnTo>
                            <a:pt x="11" y="115"/>
                          </a:lnTo>
                          <a:lnTo>
                            <a:pt x="13" y="118"/>
                          </a:lnTo>
                          <a:lnTo>
                            <a:pt x="16" y="120"/>
                          </a:lnTo>
                          <a:lnTo>
                            <a:pt x="18" y="123"/>
                          </a:lnTo>
                          <a:lnTo>
                            <a:pt x="21" y="123"/>
                          </a:lnTo>
                          <a:lnTo>
                            <a:pt x="24" y="126"/>
                          </a:lnTo>
                          <a:lnTo>
                            <a:pt x="27" y="119"/>
                          </a:lnTo>
                          <a:lnTo>
                            <a:pt x="21" y="118"/>
                          </a:lnTo>
                          <a:lnTo>
                            <a:pt x="19" y="115"/>
                          </a:lnTo>
                          <a:lnTo>
                            <a:pt x="16" y="112"/>
                          </a:lnTo>
                          <a:lnTo>
                            <a:pt x="15" y="111"/>
                          </a:lnTo>
                          <a:lnTo>
                            <a:pt x="13" y="107"/>
                          </a:lnTo>
                          <a:lnTo>
                            <a:pt x="11" y="100"/>
                          </a:lnTo>
                          <a:lnTo>
                            <a:pt x="10" y="94"/>
                          </a:lnTo>
                          <a:lnTo>
                            <a:pt x="9" y="88"/>
                          </a:lnTo>
                          <a:lnTo>
                            <a:pt x="8" y="82"/>
                          </a:lnTo>
                          <a:lnTo>
                            <a:pt x="8" y="75"/>
                          </a:lnTo>
                          <a:lnTo>
                            <a:pt x="7" y="68"/>
                          </a:lnTo>
                          <a:lnTo>
                            <a:pt x="6" y="63"/>
                          </a:lnTo>
                          <a:lnTo>
                            <a:pt x="6" y="59"/>
                          </a:lnTo>
                          <a:lnTo>
                            <a:pt x="6" y="56"/>
                          </a:lnTo>
                          <a:lnTo>
                            <a:pt x="9" y="56"/>
                          </a:lnTo>
                          <a:lnTo>
                            <a:pt x="9" y="52"/>
                          </a:lnTo>
                          <a:lnTo>
                            <a:pt x="6" y="52"/>
                          </a:lnTo>
                          <a:lnTo>
                            <a:pt x="6" y="43"/>
                          </a:lnTo>
                          <a:lnTo>
                            <a:pt x="16" y="44"/>
                          </a:lnTo>
                          <a:lnTo>
                            <a:pt x="16" y="27"/>
                          </a:lnTo>
                          <a:lnTo>
                            <a:pt x="15" y="29"/>
                          </a:lnTo>
                          <a:lnTo>
                            <a:pt x="15" y="43"/>
                          </a:lnTo>
                          <a:lnTo>
                            <a:pt x="7" y="41"/>
                          </a:lnTo>
                          <a:lnTo>
                            <a:pt x="7" y="26"/>
                          </a:lnTo>
                          <a:lnTo>
                            <a:pt x="10" y="32"/>
                          </a:lnTo>
                          <a:lnTo>
                            <a:pt x="11" y="41"/>
                          </a:lnTo>
                          <a:lnTo>
                            <a:pt x="12" y="30"/>
                          </a:lnTo>
                          <a:lnTo>
                            <a:pt x="11" y="26"/>
                          </a:lnTo>
                          <a:lnTo>
                            <a:pt x="15" y="29"/>
                          </a:lnTo>
                          <a:lnTo>
                            <a:pt x="16" y="27"/>
                          </a:lnTo>
                          <a:lnTo>
                            <a:pt x="8" y="23"/>
                          </a:lnTo>
                          <a:lnTo>
                            <a:pt x="8" y="21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41" name="Group 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9" y="1610"/>
                      <a:ext cx="85" cy="128"/>
                      <a:chOff x="649" y="1610"/>
                      <a:chExt cx="85" cy="128"/>
                    </a:xfrm>
                  </p:grpSpPr>
                  <p:grpSp>
                    <p:nvGrpSpPr>
                      <p:cNvPr id="2442" name="Group 4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9" y="1610"/>
                        <a:ext cx="69" cy="128"/>
                        <a:chOff x="649" y="1610"/>
                        <a:chExt cx="69" cy="128"/>
                      </a:xfrm>
                    </p:grpSpPr>
                    <p:sp>
                      <p:nvSpPr>
                        <p:cNvPr id="2494" name="Freeform 4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49" y="1610"/>
                          <a:ext cx="6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68" y="0"/>
                            </a:cxn>
                            <a:cxn ang="0">
                              <a:pos x="68" y="127"/>
                            </a:cxn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9" h="128">
                              <a:moveTo>
                                <a:pt x="0" y="0"/>
                              </a:moveTo>
                              <a:lnTo>
                                <a:pt x="68" y="0"/>
                              </a:lnTo>
                              <a:lnTo>
                                <a:pt x="68" y="127"/>
                              </a:lnTo>
                              <a:lnTo>
                                <a:pt x="0" y="12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95" name="Freeform 4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5" y="1623"/>
                          <a:ext cx="54" cy="1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3" y="0"/>
                            </a:cxn>
                            <a:cxn ang="0">
                              <a:pos x="53" y="101"/>
                            </a:cxn>
                            <a:cxn ang="0">
                              <a:pos x="0" y="101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4" h="102">
                              <a:moveTo>
                                <a:pt x="0" y="0"/>
                              </a:moveTo>
                              <a:lnTo>
                                <a:pt x="53" y="0"/>
                              </a:lnTo>
                              <a:lnTo>
                                <a:pt x="53" y="101"/>
                              </a:lnTo>
                              <a:lnTo>
                                <a:pt x="0" y="10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496" name="Freeform 4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6" y="1610"/>
                        <a:ext cx="18" cy="1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7"/>
                          </a:cxn>
                          <a:cxn ang="0">
                            <a:pos x="0" y="0"/>
                          </a:cxn>
                          <a:cxn ang="0">
                            <a:pos x="17" y="0"/>
                          </a:cxn>
                          <a:cxn ang="0">
                            <a:pos x="17" y="113"/>
                          </a:cxn>
                          <a:cxn ang="0">
                            <a:pos x="0" y="127"/>
                          </a:cxn>
                        </a:cxnLst>
                        <a:rect l="0" t="0" r="r" b="b"/>
                        <a:pathLst>
                          <a:path w="18" h="128">
                            <a:moveTo>
                              <a:pt x="0" y="127"/>
                            </a:moveTo>
                            <a:lnTo>
                              <a:pt x="0" y="0"/>
                            </a:lnTo>
                            <a:lnTo>
                              <a:pt x="17" y="0"/>
                            </a:lnTo>
                            <a:lnTo>
                              <a:pt x="17" y="113"/>
                            </a:lnTo>
                            <a:lnTo>
                              <a:pt x="0" y="127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443" name="Group 449"/>
                <p:cNvGrpSpPr>
                  <a:grpSpLocks/>
                </p:cNvGrpSpPr>
                <p:nvPr/>
              </p:nvGrpSpPr>
              <p:grpSpPr bwMode="auto">
                <a:xfrm>
                  <a:off x="716" y="1515"/>
                  <a:ext cx="113" cy="223"/>
                  <a:chOff x="716" y="1515"/>
                  <a:chExt cx="113" cy="223"/>
                </a:xfrm>
              </p:grpSpPr>
              <p:grpSp>
                <p:nvGrpSpPr>
                  <p:cNvPr id="2444" name="Group 450"/>
                  <p:cNvGrpSpPr>
                    <a:grpSpLocks/>
                  </p:cNvGrpSpPr>
                  <p:nvPr/>
                </p:nvGrpSpPr>
                <p:grpSpPr bwMode="auto">
                  <a:xfrm>
                    <a:off x="729" y="1515"/>
                    <a:ext cx="100" cy="102"/>
                    <a:chOff x="729" y="1515"/>
                    <a:chExt cx="100" cy="102"/>
                  </a:xfrm>
                </p:grpSpPr>
                <p:grpSp>
                  <p:nvGrpSpPr>
                    <p:cNvPr id="2445" name="Group 4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9" y="1515"/>
                      <a:ext cx="100" cy="102"/>
                      <a:chOff x="729" y="1515"/>
                      <a:chExt cx="100" cy="102"/>
                    </a:xfrm>
                  </p:grpSpPr>
                  <p:sp>
                    <p:nvSpPr>
                      <p:cNvPr id="2500" name="Freeform 4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9" y="1548"/>
                        <a:ext cx="96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3" y="17"/>
                          </a:cxn>
                          <a:cxn ang="0">
                            <a:pos x="95" y="17"/>
                          </a:cxn>
                          <a:cxn ang="0">
                            <a:pos x="8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96" h="18">
                            <a:moveTo>
                              <a:pt x="0" y="0"/>
                            </a:moveTo>
                            <a:lnTo>
                              <a:pt x="13" y="17"/>
                            </a:lnTo>
                            <a:lnTo>
                              <a:pt x="95" y="17"/>
                            </a:lnTo>
                            <a:lnTo>
                              <a:pt x="8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01" name="Freeform 4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1" y="1515"/>
                        <a:ext cx="18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3"/>
                          </a:cxn>
                          <a:cxn ang="0">
                            <a:pos x="17" y="39"/>
                          </a:cxn>
                          <a:cxn ang="0">
                            <a:pos x="17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8" h="40">
                            <a:moveTo>
                              <a:pt x="0" y="0"/>
                            </a:moveTo>
                            <a:lnTo>
                              <a:pt x="0" y="33"/>
                            </a:lnTo>
                            <a:lnTo>
                              <a:pt x="17" y="39"/>
                            </a:lnTo>
                            <a:lnTo>
                              <a:pt x="17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46" name="Group 4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54" y="1545"/>
                        <a:ext cx="65" cy="72"/>
                        <a:chOff x="754" y="1545"/>
                        <a:chExt cx="65" cy="72"/>
                      </a:xfrm>
                    </p:grpSpPr>
                    <p:grpSp>
                      <p:nvGrpSpPr>
                        <p:cNvPr id="2447" name="Group 4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54" y="1545"/>
                          <a:ext cx="30" cy="72"/>
                          <a:chOff x="754" y="1545"/>
                          <a:chExt cx="30" cy="72"/>
                        </a:xfrm>
                      </p:grpSpPr>
                      <p:sp>
                        <p:nvSpPr>
                          <p:cNvPr id="2504" name="Rectangle 4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54" y="1545"/>
                            <a:ext cx="19" cy="68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05" name="Freeform 45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66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3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3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48" name="Group 45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88" y="1545"/>
                          <a:ext cx="31" cy="72"/>
                          <a:chOff x="788" y="1545"/>
                          <a:chExt cx="31" cy="72"/>
                        </a:xfrm>
                      </p:grpSpPr>
                      <p:sp>
                        <p:nvSpPr>
                          <p:cNvPr id="2507" name="Rectangle 4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88" y="1545"/>
                            <a:ext cx="19" cy="69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08" name="Freeform 46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01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4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4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09" name="Freeform 4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9" y="1515"/>
                        <a:ext cx="83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2" y="0"/>
                          </a:cxn>
                          <a:cxn ang="0">
                            <a:pos x="82" y="34"/>
                          </a:cxn>
                          <a:cxn ang="0">
                            <a:pos x="0" y="3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3" h="35">
                            <a:moveTo>
                              <a:pt x="0" y="0"/>
                            </a:moveTo>
                            <a:lnTo>
                              <a:pt x="82" y="0"/>
                            </a:lnTo>
                            <a:lnTo>
                              <a:pt x="82" y="34"/>
                            </a:lnTo>
                            <a:lnTo>
                              <a:pt x="0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49" name="Group 4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7" y="1518"/>
                      <a:ext cx="66" cy="28"/>
                      <a:chOff x="737" y="1518"/>
                      <a:chExt cx="66" cy="28"/>
                    </a:xfrm>
                  </p:grpSpPr>
                  <p:sp>
                    <p:nvSpPr>
                      <p:cNvPr id="2511" name="Rectangle 4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7" y="1521"/>
                        <a:ext cx="66" cy="21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2" name="Rectangle 4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9" y="1528"/>
                        <a:ext cx="62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3" name="Rectangle 4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7" y="1518"/>
                        <a:ext cx="66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50" name="Group 466"/>
                  <p:cNvGrpSpPr>
                    <a:grpSpLocks/>
                  </p:cNvGrpSpPr>
                  <p:nvPr/>
                </p:nvGrpSpPr>
                <p:grpSpPr bwMode="auto">
                  <a:xfrm>
                    <a:off x="716" y="1610"/>
                    <a:ext cx="106" cy="128"/>
                    <a:chOff x="716" y="1610"/>
                    <a:chExt cx="106" cy="128"/>
                  </a:xfrm>
                </p:grpSpPr>
                <p:sp>
                  <p:nvSpPr>
                    <p:cNvPr id="2515" name="Freeform 467"/>
                    <p:cNvSpPr>
                      <a:spLocks/>
                    </p:cNvSpPr>
                    <p:nvPr/>
                  </p:nvSpPr>
                  <p:spPr bwMode="auto">
                    <a:xfrm>
                      <a:off x="716" y="1610"/>
                      <a:ext cx="30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0"/>
                        </a:cxn>
                        <a:cxn ang="0">
                          <a:pos x="2" y="21"/>
                        </a:cxn>
                        <a:cxn ang="0">
                          <a:pos x="2" y="52"/>
                        </a:cxn>
                        <a:cxn ang="0">
                          <a:pos x="0" y="52"/>
                        </a:cxn>
                        <a:cxn ang="0">
                          <a:pos x="0" y="56"/>
                        </a:cxn>
                        <a:cxn ang="0">
                          <a:pos x="2" y="56"/>
                        </a:cxn>
                        <a:cxn ang="0">
                          <a:pos x="2" y="59"/>
                        </a:cxn>
                        <a:cxn ang="0">
                          <a:pos x="2" y="67"/>
                        </a:cxn>
                        <a:cxn ang="0">
                          <a:pos x="2" y="77"/>
                        </a:cxn>
                        <a:cxn ang="0">
                          <a:pos x="3" y="83"/>
                        </a:cxn>
                        <a:cxn ang="0">
                          <a:pos x="5" y="89"/>
                        </a:cxn>
                        <a:cxn ang="0">
                          <a:pos x="5" y="96"/>
                        </a:cxn>
                        <a:cxn ang="0">
                          <a:pos x="6" y="101"/>
                        </a:cxn>
                        <a:cxn ang="0">
                          <a:pos x="8" y="108"/>
                        </a:cxn>
                        <a:cxn ang="0">
                          <a:pos x="12" y="115"/>
                        </a:cxn>
                        <a:cxn ang="0">
                          <a:pos x="15" y="118"/>
                        </a:cxn>
                        <a:cxn ang="0">
                          <a:pos x="15" y="120"/>
                        </a:cxn>
                        <a:cxn ang="0">
                          <a:pos x="18" y="123"/>
                        </a:cxn>
                        <a:cxn ang="0">
                          <a:pos x="21" y="123"/>
                        </a:cxn>
                        <a:cxn ang="0">
                          <a:pos x="25" y="126"/>
                        </a:cxn>
                        <a:cxn ang="0">
                          <a:pos x="29" y="119"/>
                        </a:cxn>
                        <a:cxn ang="0">
                          <a:pos x="23" y="118"/>
                        </a:cxn>
                        <a:cxn ang="0">
                          <a:pos x="20" y="115"/>
                        </a:cxn>
                        <a:cxn ang="0">
                          <a:pos x="17" y="112"/>
                        </a:cxn>
                        <a:cxn ang="0">
                          <a:pos x="15" y="111"/>
                        </a:cxn>
                        <a:cxn ang="0">
                          <a:pos x="15" y="107"/>
                        </a:cxn>
                        <a:cxn ang="0">
                          <a:pos x="13" y="100"/>
                        </a:cxn>
                        <a:cxn ang="0">
                          <a:pos x="10" y="94"/>
                        </a:cxn>
                        <a:cxn ang="0">
                          <a:pos x="10" y="88"/>
                        </a:cxn>
                        <a:cxn ang="0">
                          <a:pos x="9" y="82"/>
                        </a:cxn>
                        <a:cxn ang="0">
                          <a:pos x="8" y="75"/>
                        </a:cxn>
                        <a:cxn ang="0">
                          <a:pos x="8" y="68"/>
                        </a:cxn>
                        <a:cxn ang="0">
                          <a:pos x="7" y="63"/>
                        </a:cxn>
                        <a:cxn ang="0">
                          <a:pos x="7" y="59"/>
                        </a:cxn>
                        <a:cxn ang="0">
                          <a:pos x="7" y="56"/>
                        </a:cxn>
                        <a:cxn ang="0">
                          <a:pos x="10" y="56"/>
                        </a:cxn>
                        <a:cxn ang="0">
                          <a:pos x="10" y="52"/>
                        </a:cxn>
                        <a:cxn ang="0">
                          <a:pos x="7" y="52"/>
                        </a:cxn>
                        <a:cxn ang="0">
                          <a:pos x="7" y="43"/>
                        </a:cxn>
                        <a:cxn ang="0">
                          <a:pos x="16" y="44"/>
                        </a:cxn>
                        <a:cxn ang="0">
                          <a:pos x="16" y="27"/>
                        </a:cxn>
                        <a:cxn ang="0">
                          <a:pos x="15" y="29"/>
                        </a:cxn>
                        <a:cxn ang="0">
                          <a:pos x="15" y="43"/>
                        </a:cxn>
                        <a:cxn ang="0">
                          <a:pos x="8" y="41"/>
                        </a:cxn>
                        <a:cxn ang="0">
                          <a:pos x="8" y="26"/>
                        </a:cxn>
                        <a:cxn ang="0">
                          <a:pos x="10" y="32"/>
                        </a:cxn>
                        <a:cxn ang="0">
                          <a:pos x="12" y="41"/>
                        </a:cxn>
                        <a:cxn ang="0">
                          <a:pos x="13" y="30"/>
                        </a:cxn>
                        <a:cxn ang="0">
                          <a:pos x="12" y="26"/>
                        </a:cxn>
                        <a:cxn ang="0">
                          <a:pos x="15" y="29"/>
                        </a:cxn>
                        <a:cxn ang="0">
                          <a:pos x="15" y="27"/>
                        </a:cxn>
                        <a:cxn ang="0">
                          <a:pos x="9" y="23"/>
                        </a:cxn>
                        <a:cxn ang="0">
                          <a:pos x="9" y="21"/>
                        </a:cxn>
                        <a:cxn ang="0">
                          <a:pos x="22" y="0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30" h="127">
                          <a:moveTo>
                            <a:pt x="21" y="0"/>
                          </a:moveTo>
                          <a:lnTo>
                            <a:pt x="2" y="21"/>
                          </a:lnTo>
                          <a:lnTo>
                            <a:pt x="2" y="52"/>
                          </a:lnTo>
                          <a:lnTo>
                            <a:pt x="0" y="52"/>
                          </a:lnTo>
                          <a:lnTo>
                            <a:pt x="0" y="56"/>
                          </a:lnTo>
                          <a:lnTo>
                            <a:pt x="2" y="56"/>
                          </a:lnTo>
                          <a:lnTo>
                            <a:pt x="2" y="59"/>
                          </a:lnTo>
                          <a:lnTo>
                            <a:pt x="2" y="67"/>
                          </a:lnTo>
                          <a:lnTo>
                            <a:pt x="2" y="77"/>
                          </a:lnTo>
                          <a:lnTo>
                            <a:pt x="3" y="83"/>
                          </a:lnTo>
                          <a:lnTo>
                            <a:pt x="5" y="89"/>
                          </a:lnTo>
                          <a:lnTo>
                            <a:pt x="5" y="96"/>
                          </a:lnTo>
                          <a:lnTo>
                            <a:pt x="6" y="101"/>
                          </a:lnTo>
                          <a:lnTo>
                            <a:pt x="8" y="108"/>
                          </a:lnTo>
                          <a:lnTo>
                            <a:pt x="12" y="115"/>
                          </a:lnTo>
                          <a:lnTo>
                            <a:pt x="15" y="118"/>
                          </a:lnTo>
                          <a:lnTo>
                            <a:pt x="15" y="120"/>
                          </a:lnTo>
                          <a:lnTo>
                            <a:pt x="18" y="123"/>
                          </a:lnTo>
                          <a:lnTo>
                            <a:pt x="21" y="123"/>
                          </a:lnTo>
                          <a:lnTo>
                            <a:pt x="25" y="126"/>
                          </a:lnTo>
                          <a:lnTo>
                            <a:pt x="29" y="119"/>
                          </a:lnTo>
                          <a:lnTo>
                            <a:pt x="23" y="118"/>
                          </a:lnTo>
                          <a:lnTo>
                            <a:pt x="20" y="115"/>
                          </a:lnTo>
                          <a:lnTo>
                            <a:pt x="17" y="112"/>
                          </a:lnTo>
                          <a:lnTo>
                            <a:pt x="15" y="111"/>
                          </a:lnTo>
                          <a:lnTo>
                            <a:pt x="15" y="107"/>
                          </a:lnTo>
                          <a:lnTo>
                            <a:pt x="13" y="100"/>
                          </a:lnTo>
                          <a:lnTo>
                            <a:pt x="10" y="94"/>
                          </a:lnTo>
                          <a:lnTo>
                            <a:pt x="10" y="88"/>
                          </a:lnTo>
                          <a:lnTo>
                            <a:pt x="9" y="82"/>
                          </a:lnTo>
                          <a:lnTo>
                            <a:pt x="8" y="75"/>
                          </a:lnTo>
                          <a:lnTo>
                            <a:pt x="8" y="68"/>
                          </a:lnTo>
                          <a:lnTo>
                            <a:pt x="7" y="63"/>
                          </a:lnTo>
                          <a:lnTo>
                            <a:pt x="7" y="59"/>
                          </a:lnTo>
                          <a:lnTo>
                            <a:pt x="7" y="56"/>
                          </a:lnTo>
                          <a:lnTo>
                            <a:pt x="10" y="56"/>
                          </a:lnTo>
                          <a:lnTo>
                            <a:pt x="10" y="52"/>
                          </a:lnTo>
                          <a:lnTo>
                            <a:pt x="7" y="52"/>
                          </a:lnTo>
                          <a:lnTo>
                            <a:pt x="7" y="43"/>
                          </a:lnTo>
                          <a:lnTo>
                            <a:pt x="16" y="44"/>
                          </a:lnTo>
                          <a:lnTo>
                            <a:pt x="16" y="27"/>
                          </a:lnTo>
                          <a:lnTo>
                            <a:pt x="15" y="29"/>
                          </a:lnTo>
                          <a:lnTo>
                            <a:pt x="15" y="43"/>
                          </a:lnTo>
                          <a:lnTo>
                            <a:pt x="8" y="41"/>
                          </a:lnTo>
                          <a:lnTo>
                            <a:pt x="8" y="26"/>
                          </a:lnTo>
                          <a:lnTo>
                            <a:pt x="10" y="32"/>
                          </a:lnTo>
                          <a:lnTo>
                            <a:pt x="12" y="41"/>
                          </a:lnTo>
                          <a:lnTo>
                            <a:pt x="13" y="30"/>
                          </a:lnTo>
                          <a:lnTo>
                            <a:pt x="12" y="26"/>
                          </a:lnTo>
                          <a:lnTo>
                            <a:pt x="15" y="29"/>
                          </a:lnTo>
                          <a:lnTo>
                            <a:pt x="15" y="27"/>
                          </a:lnTo>
                          <a:lnTo>
                            <a:pt x="9" y="23"/>
                          </a:lnTo>
                          <a:lnTo>
                            <a:pt x="9" y="21"/>
                          </a:lnTo>
                          <a:lnTo>
                            <a:pt x="22" y="0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1" name="Group 4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7" y="1610"/>
                      <a:ext cx="85" cy="128"/>
                      <a:chOff x="737" y="1610"/>
                      <a:chExt cx="85" cy="128"/>
                    </a:xfrm>
                  </p:grpSpPr>
                  <p:grpSp>
                    <p:nvGrpSpPr>
                      <p:cNvPr id="2452" name="Group 4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7" y="1610"/>
                        <a:ext cx="67" cy="128"/>
                        <a:chOff x="737" y="1610"/>
                        <a:chExt cx="67" cy="128"/>
                      </a:xfrm>
                    </p:grpSpPr>
                    <p:sp>
                      <p:nvSpPr>
                        <p:cNvPr id="2518" name="Freeform 4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37" y="1610"/>
                          <a:ext cx="67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66" y="0"/>
                            </a:cxn>
                            <a:cxn ang="0">
                              <a:pos x="66" y="127"/>
                            </a:cxn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7" h="128">
                              <a:moveTo>
                                <a:pt x="0" y="0"/>
                              </a:moveTo>
                              <a:lnTo>
                                <a:pt x="66" y="0"/>
                              </a:lnTo>
                              <a:lnTo>
                                <a:pt x="66" y="127"/>
                              </a:lnTo>
                              <a:lnTo>
                                <a:pt x="0" y="12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19" name="Freeform 4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43" y="1623"/>
                          <a:ext cx="55" cy="1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4" y="0"/>
                            </a:cxn>
                            <a:cxn ang="0">
                              <a:pos x="54" y="101"/>
                            </a:cxn>
                            <a:cxn ang="0">
                              <a:pos x="0" y="101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5" h="102">
                              <a:moveTo>
                                <a:pt x="0" y="0"/>
                              </a:moveTo>
                              <a:lnTo>
                                <a:pt x="54" y="0"/>
                              </a:lnTo>
                              <a:lnTo>
                                <a:pt x="54" y="101"/>
                              </a:lnTo>
                              <a:lnTo>
                                <a:pt x="0" y="10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20" name="Freeform 4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3" y="1610"/>
                        <a:ext cx="19" cy="1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7"/>
                          </a:cxn>
                          <a:cxn ang="0">
                            <a:pos x="0" y="0"/>
                          </a:cxn>
                          <a:cxn ang="0">
                            <a:pos x="18" y="0"/>
                          </a:cxn>
                          <a:cxn ang="0">
                            <a:pos x="18" y="113"/>
                          </a:cxn>
                          <a:cxn ang="0">
                            <a:pos x="0" y="127"/>
                          </a:cxn>
                        </a:cxnLst>
                        <a:rect l="0" t="0" r="r" b="b"/>
                        <a:pathLst>
                          <a:path w="19" h="128">
                            <a:moveTo>
                              <a:pt x="0" y="127"/>
                            </a:moveTo>
                            <a:lnTo>
                              <a:pt x="0" y="0"/>
                            </a:lnTo>
                            <a:lnTo>
                              <a:pt x="18" y="0"/>
                            </a:lnTo>
                            <a:lnTo>
                              <a:pt x="18" y="113"/>
                            </a:lnTo>
                            <a:lnTo>
                              <a:pt x="0" y="127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453" name="Group 473"/>
                <p:cNvGrpSpPr>
                  <a:grpSpLocks/>
                </p:cNvGrpSpPr>
                <p:nvPr/>
              </p:nvGrpSpPr>
              <p:grpSpPr bwMode="auto">
                <a:xfrm>
                  <a:off x="803" y="1515"/>
                  <a:ext cx="114" cy="223"/>
                  <a:chOff x="803" y="1515"/>
                  <a:chExt cx="114" cy="223"/>
                </a:xfrm>
              </p:grpSpPr>
              <p:grpSp>
                <p:nvGrpSpPr>
                  <p:cNvPr id="2454" name="Group 474"/>
                  <p:cNvGrpSpPr>
                    <a:grpSpLocks/>
                  </p:cNvGrpSpPr>
                  <p:nvPr/>
                </p:nvGrpSpPr>
                <p:grpSpPr bwMode="auto">
                  <a:xfrm>
                    <a:off x="817" y="1515"/>
                    <a:ext cx="100" cy="102"/>
                    <a:chOff x="817" y="1515"/>
                    <a:chExt cx="100" cy="102"/>
                  </a:xfrm>
                </p:grpSpPr>
                <p:grpSp>
                  <p:nvGrpSpPr>
                    <p:cNvPr id="2455" name="Group 4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7" y="1515"/>
                      <a:ext cx="100" cy="102"/>
                      <a:chOff x="817" y="1515"/>
                      <a:chExt cx="100" cy="102"/>
                    </a:xfrm>
                  </p:grpSpPr>
                  <p:sp>
                    <p:nvSpPr>
                      <p:cNvPr id="2524" name="Freeform 4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7" y="1548"/>
                        <a:ext cx="97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" y="17"/>
                          </a:cxn>
                          <a:cxn ang="0">
                            <a:pos x="96" y="17"/>
                          </a:cxn>
                          <a:cxn ang="0">
                            <a:pos x="8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97" h="18">
                            <a:moveTo>
                              <a:pt x="0" y="0"/>
                            </a:moveTo>
                            <a:lnTo>
                              <a:pt x="14" y="17"/>
                            </a:lnTo>
                            <a:lnTo>
                              <a:pt x="96" y="17"/>
                            </a:lnTo>
                            <a:lnTo>
                              <a:pt x="8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25" name="Freeform 4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8" y="1515"/>
                        <a:ext cx="19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3"/>
                          </a:cxn>
                          <a:cxn ang="0">
                            <a:pos x="18" y="39"/>
                          </a:cxn>
                          <a:cxn ang="0">
                            <a:pos x="18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9" h="40">
                            <a:moveTo>
                              <a:pt x="0" y="0"/>
                            </a:moveTo>
                            <a:lnTo>
                              <a:pt x="0" y="33"/>
                            </a:lnTo>
                            <a:lnTo>
                              <a:pt x="18" y="39"/>
                            </a:lnTo>
                            <a:lnTo>
                              <a:pt x="18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56" name="Group 4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41" y="1545"/>
                        <a:ext cx="64" cy="72"/>
                        <a:chOff x="841" y="1545"/>
                        <a:chExt cx="64" cy="72"/>
                      </a:xfrm>
                    </p:grpSpPr>
                    <p:grpSp>
                      <p:nvGrpSpPr>
                        <p:cNvPr id="2457" name="Group 47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41" y="1545"/>
                          <a:ext cx="32" cy="72"/>
                          <a:chOff x="841" y="1545"/>
                          <a:chExt cx="32" cy="72"/>
                        </a:xfrm>
                      </p:grpSpPr>
                      <p:sp>
                        <p:nvSpPr>
                          <p:cNvPr id="2528" name="Rectangle 4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1" y="1545"/>
                            <a:ext cx="19" cy="68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29" name="Freeform 48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55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3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3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58" name="Group 4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75" y="1545"/>
                          <a:ext cx="30" cy="72"/>
                          <a:chOff x="875" y="1545"/>
                          <a:chExt cx="30" cy="72"/>
                        </a:xfrm>
                      </p:grpSpPr>
                      <p:sp>
                        <p:nvSpPr>
                          <p:cNvPr id="2531" name="Rectangle 4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75" y="1545"/>
                            <a:ext cx="19" cy="69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32" name="Freeform 4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87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4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4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33" name="Freeform 4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7" y="1515"/>
                        <a:ext cx="81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0" y="0"/>
                          </a:cxn>
                          <a:cxn ang="0">
                            <a:pos x="80" y="34"/>
                          </a:cxn>
                          <a:cxn ang="0">
                            <a:pos x="0" y="3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1" h="35">
                            <a:moveTo>
                              <a:pt x="0" y="0"/>
                            </a:moveTo>
                            <a:lnTo>
                              <a:pt x="80" y="0"/>
                            </a:lnTo>
                            <a:lnTo>
                              <a:pt x="80" y="34"/>
                            </a:lnTo>
                            <a:lnTo>
                              <a:pt x="0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59" name="Group 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3" y="1518"/>
                      <a:ext cx="68" cy="28"/>
                      <a:chOff x="823" y="1518"/>
                      <a:chExt cx="68" cy="28"/>
                    </a:xfrm>
                  </p:grpSpPr>
                  <p:sp>
                    <p:nvSpPr>
                      <p:cNvPr id="2535" name="Rectangle 4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3" y="1521"/>
                        <a:ext cx="68" cy="21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36" name="Rectangle 4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5" y="1528"/>
                        <a:ext cx="62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37" name="Rectangle 4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3" y="1518"/>
                        <a:ext cx="68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60" name="Group 490"/>
                  <p:cNvGrpSpPr>
                    <a:grpSpLocks/>
                  </p:cNvGrpSpPr>
                  <p:nvPr/>
                </p:nvGrpSpPr>
                <p:grpSpPr bwMode="auto">
                  <a:xfrm>
                    <a:off x="803" y="1610"/>
                    <a:ext cx="107" cy="128"/>
                    <a:chOff x="803" y="1610"/>
                    <a:chExt cx="107" cy="128"/>
                  </a:xfrm>
                </p:grpSpPr>
                <p:sp>
                  <p:nvSpPr>
                    <p:cNvPr id="2539" name="Freeform 491"/>
                    <p:cNvSpPr>
                      <a:spLocks/>
                    </p:cNvSpPr>
                    <p:nvPr/>
                  </p:nvSpPr>
                  <p:spPr bwMode="auto">
                    <a:xfrm>
                      <a:off x="803" y="1610"/>
                      <a:ext cx="28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0"/>
                        </a:cxn>
                        <a:cxn ang="0">
                          <a:pos x="2" y="21"/>
                        </a:cxn>
                        <a:cxn ang="0">
                          <a:pos x="2" y="52"/>
                        </a:cxn>
                        <a:cxn ang="0">
                          <a:pos x="0" y="52"/>
                        </a:cxn>
                        <a:cxn ang="0">
                          <a:pos x="0" y="56"/>
                        </a:cxn>
                        <a:cxn ang="0">
                          <a:pos x="2" y="56"/>
                        </a:cxn>
                        <a:cxn ang="0">
                          <a:pos x="2" y="59"/>
                        </a:cxn>
                        <a:cxn ang="0">
                          <a:pos x="2" y="67"/>
                        </a:cxn>
                        <a:cxn ang="0">
                          <a:pos x="3" y="77"/>
                        </a:cxn>
                        <a:cxn ang="0">
                          <a:pos x="4" y="83"/>
                        </a:cxn>
                        <a:cxn ang="0">
                          <a:pos x="4" y="89"/>
                        </a:cxn>
                        <a:cxn ang="0">
                          <a:pos x="5" y="96"/>
                        </a:cxn>
                        <a:cxn ang="0">
                          <a:pos x="6" y="101"/>
                        </a:cxn>
                        <a:cxn ang="0">
                          <a:pos x="8" y="108"/>
                        </a:cxn>
                        <a:cxn ang="0">
                          <a:pos x="11" y="115"/>
                        </a:cxn>
                        <a:cxn ang="0">
                          <a:pos x="13" y="118"/>
                        </a:cxn>
                        <a:cxn ang="0">
                          <a:pos x="15" y="120"/>
                        </a:cxn>
                        <a:cxn ang="0">
                          <a:pos x="18" y="123"/>
                        </a:cxn>
                        <a:cxn ang="0">
                          <a:pos x="20" y="123"/>
                        </a:cxn>
                        <a:cxn ang="0">
                          <a:pos x="24" y="126"/>
                        </a:cxn>
                        <a:cxn ang="0">
                          <a:pos x="27" y="119"/>
                        </a:cxn>
                        <a:cxn ang="0">
                          <a:pos x="21" y="118"/>
                        </a:cxn>
                        <a:cxn ang="0">
                          <a:pos x="19" y="115"/>
                        </a:cxn>
                        <a:cxn ang="0">
                          <a:pos x="16" y="112"/>
                        </a:cxn>
                        <a:cxn ang="0">
                          <a:pos x="15" y="111"/>
                        </a:cxn>
                        <a:cxn ang="0">
                          <a:pos x="13" y="107"/>
                        </a:cxn>
                        <a:cxn ang="0">
                          <a:pos x="12" y="100"/>
                        </a:cxn>
                        <a:cxn ang="0">
                          <a:pos x="11" y="94"/>
                        </a:cxn>
                        <a:cxn ang="0">
                          <a:pos x="9" y="88"/>
                        </a:cxn>
                        <a:cxn ang="0">
                          <a:pos x="9" y="82"/>
                        </a:cxn>
                        <a:cxn ang="0">
                          <a:pos x="8" y="75"/>
                        </a:cxn>
                        <a:cxn ang="0">
                          <a:pos x="7" y="68"/>
                        </a:cxn>
                        <a:cxn ang="0">
                          <a:pos x="7" y="63"/>
                        </a:cxn>
                        <a:cxn ang="0">
                          <a:pos x="7" y="59"/>
                        </a:cxn>
                        <a:cxn ang="0">
                          <a:pos x="7" y="56"/>
                        </a:cxn>
                        <a:cxn ang="0">
                          <a:pos x="9" y="56"/>
                        </a:cxn>
                        <a:cxn ang="0">
                          <a:pos x="9" y="52"/>
                        </a:cxn>
                        <a:cxn ang="0">
                          <a:pos x="7" y="52"/>
                        </a:cxn>
                        <a:cxn ang="0">
                          <a:pos x="7" y="43"/>
                        </a:cxn>
                        <a:cxn ang="0">
                          <a:pos x="15" y="44"/>
                        </a:cxn>
                        <a:cxn ang="0">
                          <a:pos x="15" y="27"/>
                        </a:cxn>
                        <a:cxn ang="0">
                          <a:pos x="14" y="29"/>
                        </a:cxn>
                        <a:cxn ang="0">
                          <a:pos x="14" y="43"/>
                        </a:cxn>
                        <a:cxn ang="0">
                          <a:pos x="7" y="41"/>
                        </a:cxn>
                        <a:cxn ang="0">
                          <a:pos x="7" y="26"/>
                        </a:cxn>
                        <a:cxn ang="0">
                          <a:pos x="11" y="32"/>
                        </a:cxn>
                        <a:cxn ang="0">
                          <a:pos x="12" y="41"/>
                        </a:cxn>
                        <a:cxn ang="0">
                          <a:pos x="12" y="30"/>
                        </a:cxn>
                        <a:cxn ang="0">
                          <a:pos x="11" y="26"/>
                        </a:cxn>
                        <a:cxn ang="0">
                          <a:pos x="14" y="29"/>
                        </a:cxn>
                        <a:cxn ang="0">
                          <a:pos x="15" y="27"/>
                        </a:cxn>
                        <a:cxn ang="0">
                          <a:pos x="9" y="23"/>
                        </a:cxn>
                        <a:cxn ang="0">
                          <a:pos x="8" y="21"/>
                        </a:cxn>
                        <a:cxn ang="0">
                          <a:pos x="21" y="0"/>
                        </a:cxn>
                        <a:cxn ang="0">
                          <a:pos x="20" y="0"/>
                        </a:cxn>
                      </a:cxnLst>
                      <a:rect l="0" t="0" r="r" b="b"/>
                      <a:pathLst>
                        <a:path w="28" h="127">
                          <a:moveTo>
                            <a:pt x="20" y="0"/>
                          </a:moveTo>
                          <a:lnTo>
                            <a:pt x="2" y="21"/>
                          </a:lnTo>
                          <a:lnTo>
                            <a:pt x="2" y="52"/>
                          </a:lnTo>
                          <a:lnTo>
                            <a:pt x="0" y="52"/>
                          </a:lnTo>
                          <a:lnTo>
                            <a:pt x="0" y="56"/>
                          </a:lnTo>
                          <a:lnTo>
                            <a:pt x="2" y="56"/>
                          </a:lnTo>
                          <a:lnTo>
                            <a:pt x="2" y="59"/>
                          </a:lnTo>
                          <a:lnTo>
                            <a:pt x="2" y="67"/>
                          </a:lnTo>
                          <a:lnTo>
                            <a:pt x="3" y="77"/>
                          </a:lnTo>
                          <a:lnTo>
                            <a:pt x="4" y="83"/>
                          </a:lnTo>
                          <a:lnTo>
                            <a:pt x="4" y="89"/>
                          </a:lnTo>
                          <a:lnTo>
                            <a:pt x="5" y="96"/>
                          </a:lnTo>
                          <a:lnTo>
                            <a:pt x="6" y="101"/>
                          </a:lnTo>
                          <a:lnTo>
                            <a:pt x="8" y="108"/>
                          </a:lnTo>
                          <a:lnTo>
                            <a:pt x="11" y="115"/>
                          </a:lnTo>
                          <a:lnTo>
                            <a:pt x="13" y="118"/>
                          </a:lnTo>
                          <a:lnTo>
                            <a:pt x="15" y="120"/>
                          </a:lnTo>
                          <a:lnTo>
                            <a:pt x="18" y="123"/>
                          </a:lnTo>
                          <a:lnTo>
                            <a:pt x="20" y="123"/>
                          </a:lnTo>
                          <a:lnTo>
                            <a:pt x="24" y="126"/>
                          </a:lnTo>
                          <a:lnTo>
                            <a:pt x="27" y="119"/>
                          </a:lnTo>
                          <a:lnTo>
                            <a:pt x="21" y="118"/>
                          </a:lnTo>
                          <a:lnTo>
                            <a:pt x="19" y="115"/>
                          </a:lnTo>
                          <a:lnTo>
                            <a:pt x="16" y="112"/>
                          </a:lnTo>
                          <a:lnTo>
                            <a:pt x="15" y="111"/>
                          </a:lnTo>
                          <a:lnTo>
                            <a:pt x="13" y="107"/>
                          </a:lnTo>
                          <a:lnTo>
                            <a:pt x="12" y="100"/>
                          </a:lnTo>
                          <a:lnTo>
                            <a:pt x="11" y="94"/>
                          </a:lnTo>
                          <a:lnTo>
                            <a:pt x="9" y="88"/>
                          </a:lnTo>
                          <a:lnTo>
                            <a:pt x="9" y="82"/>
                          </a:lnTo>
                          <a:lnTo>
                            <a:pt x="8" y="75"/>
                          </a:lnTo>
                          <a:lnTo>
                            <a:pt x="7" y="68"/>
                          </a:lnTo>
                          <a:lnTo>
                            <a:pt x="7" y="63"/>
                          </a:lnTo>
                          <a:lnTo>
                            <a:pt x="7" y="59"/>
                          </a:lnTo>
                          <a:lnTo>
                            <a:pt x="7" y="56"/>
                          </a:lnTo>
                          <a:lnTo>
                            <a:pt x="9" y="56"/>
                          </a:lnTo>
                          <a:lnTo>
                            <a:pt x="9" y="52"/>
                          </a:lnTo>
                          <a:lnTo>
                            <a:pt x="7" y="52"/>
                          </a:lnTo>
                          <a:lnTo>
                            <a:pt x="7" y="43"/>
                          </a:lnTo>
                          <a:lnTo>
                            <a:pt x="15" y="44"/>
                          </a:lnTo>
                          <a:lnTo>
                            <a:pt x="15" y="27"/>
                          </a:lnTo>
                          <a:lnTo>
                            <a:pt x="14" y="29"/>
                          </a:lnTo>
                          <a:lnTo>
                            <a:pt x="14" y="43"/>
                          </a:lnTo>
                          <a:lnTo>
                            <a:pt x="7" y="41"/>
                          </a:lnTo>
                          <a:lnTo>
                            <a:pt x="7" y="26"/>
                          </a:lnTo>
                          <a:lnTo>
                            <a:pt x="11" y="32"/>
                          </a:lnTo>
                          <a:lnTo>
                            <a:pt x="12" y="41"/>
                          </a:lnTo>
                          <a:lnTo>
                            <a:pt x="12" y="30"/>
                          </a:lnTo>
                          <a:lnTo>
                            <a:pt x="11" y="26"/>
                          </a:lnTo>
                          <a:lnTo>
                            <a:pt x="14" y="29"/>
                          </a:lnTo>
                          <a:lnTo>
                            <a:pt x="15" y="27"/>
                          </a:lnTo>
                          <a:lnTo>
                            <a:pt x="9" y="23"/>
                          </a:lnTo>
                          <a:lnTo>
                            <a:pt x="8" y="21"/>
                          </a:lnTo>
                          <a:lnTo>
                            <a:pt x="21" y="0"/>
                          </a:lnTo>
                          <a:lnTo>
                            <a:pt x="2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65" name="Group 4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3" y="1610"/>
                      <a:ext cx="87" cy="128"/>
                      <a:chOff x="823" y="1610"/>
                      <a:chExt cx="87" cy="128"/>
                    </a:xfrm>
                  </p:grpSpPr>
                  <p:grpSp>
                    <p:nvGrpSpPr>
                      <p:cNvPr id="2472" name="Group 4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1610"/>
                        <a:ext cx="69" cy="128"/>
                        <a:chOff x="823" y="1610"/>
                        <a:chExt cx="69" cy="128"/>
                      </a:xfrm>
                    </p:grpSpPr>
                    <p:sp>
                      <p:nvSpPr>
                        <p:cNvPr id="2542" name="Freeform 4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3" y="1610"/>
                          <a:ext cx="6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68" y="0"/>
                            </a:cxn>
                            <a:cxn ang="0">
                              <a:pos x="68" y="127"/>
                            </a:cxn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9" h="128">
                              <a:moveTo>
                                <a:pt x="0" y="0"/>
                              </a:moveTo>
                              <a:lnTo>
                                <a:pt x="68" y="0"/>
                              </a:lnTo>
                              <a:lnTo>
                                <a:pt x="68" y="127"/>
                              </a:lnTo>
                              <a:lnTo>
                                <a:pt x="0" y="12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43" name="Freeform 4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9" y="1623"/>
                          <a:ext cx="56" cy="1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5" y="0"/>
                            </a:cxn>
                            <a:cxn ang="0">
                              <a:pos x="55" y="101"/>
                            </a:cxn>
                            <a:cxn ang="0">
                              <a:pos x="0" y="101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6" h="102">
                              <a:moveTo>
                                <a:pt x="0" y="0"/>
                              </a:moveTo>
                              <a:lnTo>
                                <a:pt x="55" y="0"/>
                              </a:lnTo>
                              <a:lnTo>
                                <a:pt x="55" y="101"/>
                              </a:lnTo>
                              <a:lnTo>
                                <a:pt x="0" y="10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44" name="Freeform 4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1" y="1610"/>
                        <a:ext cx="19" cy="1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7"/>
                          </a:cxn>
                          <a:cxn ang="0">
                            <a:pos x="0" y="0"/>
                          </a:cxn>
                          <a:cxn ang="0">
                            <a:pos x="18" y="0"/>
                          </a:cxn>
                          <a:cxn ang="0">
                            <a:pos x="18" y="113"/>
                          </a:cxn>
                          <a:cxn ang="0">
                            <a:pos x="0" y="127"/>
                          </a:cxn>
                        </a:cxnLst>
                        <a:rect l="0" t="0" r="r" b="b"/>
                        <a:pathLst>
                          <a:path w="19" h="128">
                            <a:moveTo>
                              <a:pt x="0" y="127"/>
                            </a:moveTo>
                            <a:lnTo>
                              <a:pt x="0" y="0"/>
                            </a:lnTo>
                            <a:lnTo>
                              <a:pt x="18" y="0"/>
                            </a:lnTo>
                            <a:lnTo>
                              <a:pt x="18" y="113"/>
                            </a:lnTo>
                            <a:lnTo>
                              <a:pt x="0" y="127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473" name="Group 497"/>
              <p:cNvGrpSpPr>
                <a:grpSpLocks/>
              </p:cNvGrpSpPr>
              <p:nvPr/>
            </p:nvGrpSpPr>
            <p:grpSpPr bwMode="auto">
              <a:xfrm>
                <a:off x="738" y="456"/>
                <a:ext cx="285" cy="226"/>
                <a:chOff x="1050" y="1516"/>
                <a:chExt cx="285" cy="226"/>
              </a:xfrm>
            </p:grpSpPr>
            <p:grpSp>
              <p:nvGrpSpPr>
                <p:cNvPr id="2474" name="Group 498"/>
                <p:cNvGrpSpPr>
                  <a:grpSpLocks/>
                </p:cNvGrpSpPr>
                <p:nvPr/>
              </p:nvGrpSpPr>
              <p:grpSpPr bwMode="auto">
                <a:xfrm>
                  <a:off x="1225" y="1516"/>
                  <a:ext cx="110" cy="226"/>
                  <a:chOff x="1225" y="1516"/>
                  <a:chExt cx="110" cy="226"/>
                </a:xfrm>
              </p:grpSpPr>
              <p:grpSp>
                <p:nvGrpSpPr>
                  <p:cNvPr id="2475" name="Group 499"/>
                  <p:cNvGrpSpPr>
                    <a:grpSpLocks/>
                  </p:cNvGrpSpPr>
                  <p:nvPr/>
                </p:nvGrpSpPr>
                <p:grpSpPr bwMode="auto">
                  <a:xfrm>
                    <a:off x="1225" y="1516"/>
                    <a:ext cx="98" cy="104"/>
                    <a:chOff x="1225" y="1516"/>
                    <a:chExt cx="98" cy="104"/>
                  </a:xfrm>
                </p:grpSpPr>
                <p:grpSp>
                  <p:nvGrpSpPr>
                    <p:cNvPr id="2478" name="Group 5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5" y="1516"/>
                      <a:ext cx="98" cy="104"/>
                      <a:chOff x="1225" y="1516"/>
                      <a:chExt cx="98" cy="104"/>
                    </a:xfrm>
                  </p:grpSpPr>
                  <p:sp>
                    <p:nvSpPr>
                      <p:cNvPr id="2549" name="Freeform 5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5" y="1551"/>
                        <a:ext cx="98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7" y="0"/>
                          </a:cxn>
                          <a:cxn ang="0">
                            <a:pos x="82" y="17"/>
                          </a:cxn>
                          <a:cxn ang="0">
                            <a:pos x="0" y="17"/>
                          </a:cxn>
                          <a:cxn ang="0">
                            <a:pos x="14" y="0"/>
                          </a:cxn>
                          <a:cxn ang="0">
                            <a:pos x="97" y="0"/>
                          </a:cxn>
                        </a:cxnLst>
                        <a:rect l="0" t="0" r="r" b="b"/>
                        <a:pathLst>
                          <a:path w="98" h="18">
                            <a:moveTo>
                              <a:pt x="97" y="0"/>
                            </a:moveTo>
                            <a:lnTo>
                              <a:pt x="82" y="17"/>
                            </a:lnTo>
                            <a:lnTo>
                              <a:pt x="0" y="17"/>
                            </a:lnTo>
                            <a:lnTo>
                              <a:pt x="14" y="0"/>
                            </a:lnTo>
                            <a:lnTo>
                              <a:pt x="97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0" name="Freeform 5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5" y="1516"/>
                        <a:ext cx="19" cy="4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0"/>
                          </a:cxn>
                          <a:cxn ang="0">
                            <a:pos x="18" y="34"/>
                          </a:cxn>
                          <a:cxn ang="0">
                            <a:pos x="0" y="40"/>
                          </a:cxn>
                          <a:cxn ang="0">
                            <a:pos x="0" y="8"/>
                          </a:cxn>
                          <a:cxn ang="0">
                            <a:pos x="18" y="0"/>
                          </a:cxn>
                        </a:cxnLst>
                        <a:rect l="0" t="0" r="r" b="b"/>
                        <a:pathLst>
                          <a:path w="19" h="41">
                            <a:moveTo>
                              <a:pt x="18" y="0"/>
                            </a:moveTo>
                            <a:lnTo>
                              <a:pt x="18" y="34"/>
                            </a:lnTo>
                            <a:lnTo>
                              <a:pt x="0" y="40"/>
                            </a:lnTo>
                            <a:lnTo>
                              <a:pt x="0" y="8"/>
                            </a:lnTo>
                            <a:lnTo>
                              <a:pt x="18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79" name="Group 5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5" y="1547"/>
                        <a:ext cx="58" cy="73"/>
                        <a:chOff x="1245" y="1547"/>
                        <a:chExt cx="58" cy="73"/>
                      </a:xfrm>
                    </p:grpSpPr>
                    <p:grpSp>
                      <p:nvGrpSpPr>
                        <p:cNvPr id="2482" name="Group 50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78" y="1547"/>
                          <a:ext cx="25" cy="73"/>
                          <a:chOff x="1278" y="1547"/>
                          <a:chExt cx="25" cy="73"/>
                        </a:xfrm>
                      </p:grpSpPr>
                      <p:sp>
                        <p:nvSpPr>
                          <p:cNvPr id="2553" name="Rectangle 5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4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54" name="Freeform 5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78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86" name="Group 5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5" y="1547"/>
                          <a:ext cx="24" cy="73"/>
                          <a:chOff x="1245" y="1547"/>
                          <a:chExt cx="24" cy="73"/>
                        </a:xfrm>
                      </p:grpSpPr>
                      <p:sp>
                        <p:nvSpPr>
                          <p:cNvPr id="2556" name="Rectangle 5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50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57" name="Freeform 50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5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58" name="Freeform 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40" y="1516"/>
                        <a:ext cx="83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2" y="0"/>
                          </a:cxn>
                          <a:cxn ang="0">
                            <a:pos x="0" y="0"/>
                          </a:cxn>
                          <a:cxn ang="0">
                            <a:pos x="0" y="34"/>
                          </a:cxn>
                          <a:cxn ang="0">
                            <a:pos x="82" y="34"/>
                          </a:cxn>
                          <a:cxn ang="0">
                            <a:pos x="82" y="0"/>
                          </a:cxn>
                        </a:cxnLst>
                        <a:rect l="0" t="0" r="r" b="b"/>
                        <a:pathLst>
                          <a:path w="83" h="35">
                            <a:moveTo>
                              <a:pt x="82" y="0"/>
                            </a:moveTo>
                            <a:lnTo>
                              <a:pt x="0" y="0"/>
                            </a:lnTo>
                            <a:lnTo>
                              <a:pt x="0" y="34"/>
                            </a:lnTo>
                            <a:lnTo>
                              <a:pt x="82" y="34"/>
                            </a:lnTo>
                            <a:lnTo>
                              <a:pt x="82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90" name="Group 5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48" y="1521"/>
                      <a:ext cx="68" cy="27"/>
                      <a:chOff x="1248" y="1521"/>
                      <a:chExt cx="68" cy="27"/>
                    </a:xfrm>
                  </p:grpSpPr>
                  <p:sp>
                    <p:nvSpPr>
                      <p:cNvPr id="2560" name="Rectangle 5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8" y="1525"/>
                        <a:ext cx="67" cy="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1" name="Rectangle 5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9" y="1530"/>
                        <a:ext cx="64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2" name="Rectangle 5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8" y="1521"/>
                        <a:ext cx="68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92" name="Group 515"/>
                  <p:cNvGrpSpPr>
                    <a:grpSpLocks/>
                  </p:cNvGrpSpPr>
                  <p:nvPr/>
                </p:nvGrpSpPr>
                <p:grpSpPr bwMode="auto">
                  <a:xfrm>
                    <a:off x="1233" y="1611"/>
                    <a:ext cx="102" cy="131"/>
                    <a:chOff x="1233" y="1611"/>
                    <a:chExt cx="102" cy="131"/>
                  </a:xfrm>
                </p:grpSpPr>
                <p:sp>
                  <p:nvSpPr>
                    <p:cNvPr id="2564" name="Freeform 516"/>
                    <p:cNvSpPr>
                      <a:spLocks/>
                    </p:cNvSpPr>
                    <p:nvPr/>
                  </p:nvSpPr>
                  <p:spPr bwMode="auto">
                    <a:xfrm>
                      <a:off x="1309" y="1611"/>
                      <a:ext cx="26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0"/>
                        </a:cxn>
                        <a:cxn ang="0">
                          <a:pos x="22" y="21"/>
                        </a:cxn>
                        <a:cxn ang="0">
                          <a:pos x="22" y="52"/>
                        </a:cxn>
                        <a:cxn ang="0">
                          <a:pos x="25" y="52"/>
                        </a:cxn>
                        <a:cxn ang="0">
                          <a:pos x="25" y="56"/>
                        </a:cxn>
                        <a:cxn ang="0">
                          <a:pos x="22" y="56"/>
                        </a:cxn>
                        <a:cxn ang="0">
                          <a:pos x="22" y="59"/>
                        </a:cxn>
                        <a:cxn ang="0">
                          <a:pos x="22" y="67"/>
                        </a:cxn>
                        <a:cxn ang="0">
                          <a:pos x="21" y="77"/>
                        </a:cxn>
                        <a:cxn ang="0">
                          <a:pos x="21" y="83"/>
                        </a:cxn>
                        <a:cxn ang="0">
                          <a:pos x="21" y="89"/>
                        </a:cxn>
                        <a:cxn ang="0">
                          <a:pos x="20" y="96"/>
                        </a:cxn>
                        <a:cxn ang="0">
                          <a:pos x="19" y="101"/>
                        </a:cxn>
                        <a:cxn ang="0">
                          <a:pos x="17" y="109"/>
                        </a:cxn>
                        <a:cxn ang="0">
                          <a:pos x="14" y="115"/>
                        </a:cxn>
                        <a:cxn ang="0">
                          <a:pos x="13" y="118"/>
                        </a:cxn>
                        <a:cxn ang="0">
                          <a:pos x="10" y="120"/>
                        </a:cxn>
                        <a:cxn ang="0">
                          <a:pos x="7" y="123"/>
                        </a:cxn>
                        <a:cxn ang="0">
                          <a:pos x="5" y="123"/>
                        </a:cxn>
                        <a:cxn ang="0">
                          <a:pos x="2" y="126"/>
                        </a:cxn>
                        <a:cxn ang="0">
                          <a:pos x="0" y="119"/>
                        </a:cxn>
                        <a:cxn ang="0">
                          <a:pos x="5" y="118"/>
                        </a:cxn>
                        <a:cxn ang="0">
                          <a:pos x="7" y="115"/>
                        </a:cxn>
                        <a:cxn ang="0">
                          <a:pos x="9" y="112"/>
                        </a:cxn>
                        <a:cxn ang="0">
                          <a:pos x="11" y="111"/>
                        </a:cxn>
                        <a:cxn ang="0">
                          <a:pos x="13" y="107"/>
                        </a:cxn>
                        <a:cxn ang="0">
                          <a:pos x="13" y="100"/>
                        </a:cxn>
                        <a:cxn ang="0">
                          <a:pos x="15" y="94"/>
                        </a:cxn>
                        <a:cxn ang="0">
                          <a:pos x="15" y="88"/>
                        </a:cxn>
                        <a:cxn ang="0">
                          <a:pos x="17" y="82"/>
                        </a:cxn>
                        <a:cxn ang="0">
                          <a:pos x="17" y="75"/>
                        </a:cxn>
                        <a:cxn ang="0">
                          <a:pos x="18" y="68"/>
                        </a:cxn>
                        <a:cxn ang="0">
                          <a:pos x="18" y="63"/>
                        </a:cxn>
                        <a:cxn ang="0">
                          <a:pos x="18" y="59"/>
                        </a:cxn>
                        <a:cxn ang="0">
                          <a:pos x="18" y="56"/>
                        </a:cxn>
                        <a:cxn ang="0">
                          <a:pos x="15" y="56"/>
                        </a:cxn>
                        <a:cxn ang="0">
                          <a:pos x="15" y="52"/>
                        </a:cxn>
                        <a:cxn ang="0">
                          <a:pos x="18" y="52"/>
                        </a:cxn>
                        <a:cxn ang="0">
                          <a:pos x="18" y="43"/>
                        </a:cxn>
                        <a:cxn ang="0">
                          <a:pos x="10" y="45"/>
                        </a:cxn>
                        <a:cxn ang="0">
                          <a:pos x="10" y="27"/>
                        </a:cxn>
                        <a:cxn ang="0">
                          <a:pos x="11" y="29"/>
                        </a:cxn>
                        <a:cxn ang="0">
                          <a:pos x="11" y="43"/>
                        </a:cxn>
                        <a:cxn ang="0">
                          <a:pos x="18" y="41"/>
                        </a:cxn>
                        <a:cxn ang="0">
                          <a:pos x="18" y="26"/>
                        </a:cxn>
                        <a:cxn ang="0">
                          <a:pos x="15" y="32"/>
                        </a:cxn>
                        <a:cxn ang="0">
                          <a:pos x="13" y="41"/>
                        </a:cxn>
                        <a:cxn ang="0">
                          <a:pos x="13" y="32"/>
                        </a:cxn>
                        <a:cxn ang="0">
                          <a:pos x="14" y="26"/>
                        </a:cxn>
                        <a:cxn ang="0">
                          <a:pos x="11" y="29"/>
                        </a:cxn>
                        <a:cxn ang="0">
                          <a:pos x="10" y="27"/>
                        </a:cxn>
                        <a:cxn ang="0">
                          <a:pos x="17" y="23"/>
                        </a:cxn>
                        <a:cxn ang="0">
                          <a:pos x="17" y="21"/>
                        </a:cxn>
                        <a:cxn ang="0">
                          <a:pos x="5" y="0"/>
                        </a:cxn>
                      </a:cxnLst>
                      <a:rect l="0" t="0" r="r" b="b"/>
                      <a:pathLst>
                        <a:path w="26" h="127">
                          <a:moveTo>
                            <a:pt x="5" y="0"/>
                          </a:moveTo>
                          <a:lnTo>
                            <a:pt x="22" y="21"/>
                          </a:lnTo>
                          <a:lnTo>
                            <a:pt x="22" y="52"/>
                          </a:lnTo>
                          <a:lnTo>
                            <a:pt x="25" y="52"/>
                          </a:lnTo>
                          <a:lnTo>
                            <a:pt x="25" y="56"/>
                          </a:lnTo>
                          <a:lnTo>
                            <a:pt x="22" y="56"/>
                          </a:lnTo>
                          <a:lnTo>
                            <a:pt x="22" y="59"/>
                          </a:lnTo>
                          <a:lnTo>
                            <a:pt x="22" y="67"/>
                          </a:lnTo>
                          <a:lnTo>
                            <a:pt x="21" y="77"/>
                          </a:lnTo>
                          <a:lnTo>
                            <a:pt x="21" y="83"/>
                          </a:lnTo>
                          <a:lnTo>
                            <a:pt x="21" y="89"/>
                          </a:lnTo>
                          <a:lnTo>
                            <a:pt x="20" y="96"/>
                          </a:lnTo>
                          <a:lnTo>
                            <a:pt x="19" y="101"/>
                          </a:lnTo>
                          <a:lnTo>
                            <a:pt x="17" y="109"/>
                          </a:lnTo>
                          <a:lnTo>
                            <a:pt x="14" y="115"/>
                          </a:lnTo>
                          <a:lnTo>
                            <a:pt x="13" y="118"/>
                          </a:lnTo>
                          <a:lnTo>
                            <a:pt x="10" y="120"/>
                          </a:lnTo>
                          <a:lnTo>
                            <a:pt x="7" y="123"/>
                          </a:lnTo>
                          <a:lnTo>
                            <a:pt x="5" y="123"/>
                          </a:lnTo>
                          <a:lnTo>
                            <a:pt x="2" y="126"/>
                          </a:lnTo>
                          <a:lnTo>
                            <a:pt x="0" y="119"/>
                          </a:lnTo>
                          <a:lnTo>
                            <a:pt x="5" y="118"/>
                          </a:lnTo>
                          <a:lnTo>
                            <a:pt x="7" y="115"/>
                          </a:lnTo>
                          <a:lnTo>
                            <a:pt x="9" y="112"/>
                          </a:lnTo>
                          <a:lnTo>
                            <a:pt x="11" y="111"/>
                          </a:lnTo>
                          <a:lnTo>
                            <a:pt x="13" y="107"/>
                          </a:lnTo>
                          <a:lnTo>
                            <a:pt x="13" y="100"/>
                          </a:lnTo>
                          <a:lnTo>
                            <a:pt x="15" y="94"/>
                          </a:lnTo>
                          <a:lnTo>
                            <a:pt x="15" y="88"/>
                          </a:lnTo>
                          <a:lnTo>
                            <a:pt x="17" y="82"/>
                          </a:lnTo>
                          <a:lnTo>
                            <a:pt x="17" y="75"/>
                          </a:lnTo>
                          <a:lnTo>
                            <a:pt x="18" y="68"/>
                          </a:lnTo>
                          <a:lnTo>
                            <a:pt x="18" y="63"/>
                          </a:lnTo>
                          <a:lnTo>
                            <a:pt x="18" y="59"/>
                          </a:lnTo>
                          <a:lnTo>
                            <a:pt x="18" y="56"/>
                          </a:lnTo>
                          <a:lnTo>
                            <a:pt x="15" y="56"/>
                          </a:lnTo>
                          <a:lnTo>
                            <a:pt x="15" y="52"/>
                          </a:lnTo>
                          <a:lnTo>
                            <a:pt x="18" y="52"/>
                          </a:lnTo>
                          <a:lnTo>
                            <a:pt x="18" y="43"/>
                          </a:lnTo>
                          <a:lnTo>
                            <a:pt x="10" y="45"/>
                          </a:lnTo>
                          <a:lnTo>
                            <a:pt x="10" y="27"/>
                          </a:lnTo>
                          <a:lnTo>
                            <a:pt x="11" y="29"/>
                          </a:lnTo>
                          <a:lnTo>
                            <a:pt x="11" y="43"/>
                          </a:lnTo>
                          <a:lnTo>
                            <a:pt x="18" y="41"/>
                          </a:lnTo>
                          <a:lnTo>
                            <a:pt x="18" y="26"/>
                          </a:lnTo>
                          <a:lnTo>
                            <a:pt x="15" y="32"/>
                          </a:lnTo>
                          <a:lnTo>
                            <a:pt x="13" y="41"/>
                          </a:lnTo>
                          <a:lnTo>
                            <a:pt x="13" y="32"/>
                          </a:lnTo>
                          <a:lnTo>
                            <a:pt x="14" y="26"/>
                          </a:lnTo>
                          <a:lnTo>
                            <a:pt x="11" y="29"/>
                          </a:lnTo>
                          <a:lnTo>
                            <a:pt x="10" y="27"/>
                          </a:lnTo>
                          <a:lnTo>
                            <a:pt x="17" y="23"/>
                          </a:lnTo>
                          <a:lnTo>
                            <a:pt x="17" y="21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93" name="Group 5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33" y="1611"/>
                      <a:ext cx="83" cy="131"/>
                      <a:chOff x="1233" y="1611"/>
                      <a:chExt cx="83" cy="131"/>
                    </a:xfrm>
                  </p:grpSpPr>
                  <p:grpSp>
                    <p:nvGrpSpPr>
                      <p:cNvPr id="2497" name="Group 5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6" y="1611"/>
                        <a:ext cx="70" cy="131"/>
                        <a:chOff x="1246" y="1611"/>
                        <a:chExt cx="70" cy="131"/>
                      </a:xfrm>
                    </p:grpSpPr>
                    <p:sp>
                      <p:nvSpPr>
                        <p:cNvPr id="2567" name="Freeform 5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46" y="1611"/>
                          <a:ext cx="70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9" y="0"/>
                            </a:cxn>
                            <a:cxn ang="0">
                              <a:pos x="0" y="0"/>
                            </a:cxn>
                            <a:cxn ang="0">
                              <a:pos x="0" y="130"/>
                            </a:cxn>
                            <a:cxn ang="0">
                              <a:pos x="69" y="130"/>
                            </a:cxn>
                            <a:cxn ang="0">
                              <a:pos x="69" y="0"/>
                            </a:cxn>
                          </a:cxnLst>
                          <a:rect l="0" t="0" r="r" b="b"/>
                          <a:pathLst>
                            <a:path w="70" h="131">
                              <a:moveTo>
                                <a:pt x="69" y="0"/>
                              </a:moveTo>
                              <a:lnTo>
                                <a:pt x="0" y="0"/>
                              </a:lnTo>
                              <a:lnTo>
                                <a:pt x="0" y="130"/>
                              </a:lnTo>
                              <a:lnTo>
                                <a:pt x="69" y="130"/>
                              </a:lnTo>
                              <a:lnTo>
                                <a:pt x="69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68" name="Freeform 5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56" y="1625"/>
                          <a:ext cx="53" cy="10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" y="0"/>
                            </a:cxn>
                            <a:cxn ang="0">
                              <a:pos x="0" y="0"/>
                            </a:cxn>
                            <a:cxn ang="0">
                              <a:pos x="0" y="102"/>
                            </a:cxn>
                            <a:cxn ang="0">
                              <a:pos x="52" y="102"/>
                            </a:cxn>
                            <a:cxn ang="0">
                              <a:pos x="52" y="0"/>
                            </a:cxn>
                          </a:cxnLst>
                          <a:rect l="0" t="0" r="r" b="b"/>
                          <a:pathLst>
                            <a:path w="53" h="103">
                              <a:moveTo>
                                <a:pt x="52" y="0"/>
                              </a:moveTo>
                              <a:lnTo>
                                <a:pt x="0" y="0"/>
                              </a:lnTo>
                              <a:lnTo>
                                <a:pt x="0" y="102"/>
                              </a:lnTo>
                              <a:lnTo>
                                <a:pt x="52" y="102"/>
                              </a:lnTo>
                              <a:lnTo>
                                <a:pt x="52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69" name="Freeform 5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3" y="1611"/>
                        <a:ext cx="18" cy="1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130"/>
                          </a:cxn>
                          <a:cxn ang="0">
                            <a:pos x="17" y="0"/>
                          </a:cxn>
                          <a:cxn ang="0">
                            <a:pos x="0" y="0"/>
                          </a:cxn>
                          <a:cxn ang="0">
                            <a:pos x="0" y="116"/>
                          </a:cxn>
                          <a:cxn ang="0">
                            <a:pos x="17" y="130"/>
                          </a:cxn>
                        </a:cxnLst>
                        <a:rect l="0" t="0" r="r" b="b"/>
                        <a:pathLst>
                          <a:path w="18" h="131">
                            <a:moveTo>
                              <a:pt x="17" y="130"/>
                            </a:moveTo>
                            <a:lnTo>
                              <a:pt x="17" y="0"/>
                            </a:lnTo>
                            <a:lnTo>
                              <a:pt x="0" y="0"/>
                            </a:lnTo>
                            <a:lnTo>
                              <a:pt x="0" y="116"/>
                            </a:lnTo>
                            <a:lnTo>
                              <a:pt x="17" y="13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498" name="Group 522"/>
                <p:cNvGrpSpPr>
                  <a:grpSpLocks/>
                </p:cNvGrpSpPr>
                <p:nvPr/>
              </p:nvGrpSpPr>
              <p:grpSpPr bwMode="auto">
                <a:xfrm>
                  <a:off x="1139" y="1516"/>
                  <a:ext cx="109" cy="226"/>
                  <a:chOff x="1139" y="1516"/>
                  <a:chExt cx="109" cy="226"/>
                </a:xfrm>
              </p:grpSpPr>
              <p:grpSp>
                <p:nvGrpSpPr>
                  <p:cNvPr id="2499" name="Group 523"/>
                  <p:cNvGrpSpPr>
                    <a:grpSpLocks/>
                  </p:cNvGrpSpPr>
                  <p:nvPr/>
                </p:nvGrpSpPr>
                <p:grpSpPr bwMode="auto">
                  <a:xfrm>
                    <a:off x="1139" y="1516"/>
                    <a:ext cx="95" cy="104"/>
                    <a:chOff x="1139" y="1516"/>
                    <a:chExt cx="95" cy="104"/>
                  </a:xfrm>
                </p:grpSpPr>
                <p:grpSp>
                  <p:nvGrpSpPr>
                    <p:cNvPr id="2502" name="Group 5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39" y="1516"/>
                      <a:ext cx="95" cy="104"/>
                      <a:chOff x="1139" y="1516"/>
                      <a:chExt cx="95" cy="104"/>
                    </a:xfrm>
                  </p:grpSpPr>
                  <p:sp>
                    <p:nvSpPr>
                      <p:cNvPr id="2573" name="Freeform 5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9" y="1551"/>
                        <a:ext cx="95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4" y="0"/>
                          </a:cxn>
                          <a:cxn ang="0">
                            <a:pos x="80" y="17"/>
                          </a:cxn>
                          <a:cxn ang="0">
                            <a:pos x="0" y="17"/>
                          </a:cxn>
                          <a:cxn ang="0">
                            <a:pos x="13" y="0"/>
                          </a:cxn>
                          <a:cxn ang="0">
                            <a:pos x="94" y="0"/>
                          </a:cxn>
                        </a:cxnLst>
                        <a:rect l="0" t="0" r="r" b="b"/>
                        <a:pathLst>
                          <a:path w="95" h="18">
                            <a:moveTo>
                              <a:pt x="94" y="0"/>
                            </a:moveTo>
                            <a:lnTo>
                              <a:pt x="80" y="17"/>
                            </a:lnTo>
                            <a:lnTo>
                              <a:pt x="0" y="17"/>
                            </a:lnTo>
                            <a:lnTo>
                              <a:pt x="13" y="0"/>
                            </a:lnTo>
                            <a:lnTo>
                              <a:pt x="94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74" name="Freeform 5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9" y="1516"/>
                        <a:ext cx="18" cy="4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0"/>
                          </a:cxn>
                          <a:cxn ang="0">
                            <a:pos x="17" y="34"/>
                          </a:cxn>
                          <a:cxn ang="0">
                            <a:pos x="0" y="40"/>
                          </a:cxn>
                          <a:cxn ang="0">
                            <a:pos x="0" y="8"/>
                          </a:cxn>
                          <a:cxn ang="0">
                            <a:pos x="17" y="0"/>
                          </a:cxn>
                        </a:cxnLst>
                        <a:rect l="0" t="0" r="r" b="b"/>
                        <a:pathLst>
                          <a:path w="18" h="41">
                            <a:moveTo>
                              <a:pt x="17" y="0"/>
                            </a:moveTo>
                            <a:lnTo>
                              <a:pt x="17" y="34"/>
                            </a:lnTo>
                            <a:lnTo>
                              <a:pt x="0" y="40"/>
                            </a:lnTo>
                            <a:lnTo>
                              <a:pt x="0" y="8"/>
                            </a:lnTo>
                            <a:lnTo>
                              <a:pt x="17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503" name="Group 5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9" y="1547"/>
                        <a:ext cx="56" cy="73"/>
                        <a:chOff x="1159" y="1547"/>
                        <a:chExt cx="56" cy="73"/>
                      </a:xfrm>
                    </p:grpSpPr>
                    <p:grpSp>
                      <p:nvGrpSpPr>
                        <p:cNvPr id="2506" name="Group 5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91" y="1547"/>
                          <a:ext cx="24" cy="73"/>
                          <a:chOff x="1191" y="1547"/>
                          <a:chExt cx="24" cy="73"/>
                        </a:xfrm>
                      </p:grpSpPr>
                      <p:sp>
                        <p:nvSpPr>
                          <p:cNvPr id="2577" name="Rectangle 5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96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78" name="Freeform 5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91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510" name="Group 5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9" y="1547"/>
                          <a:ext cx="24" cy="73"/>
                          <a:chOff x="1159" y="1547"/>
                          <a:chExt cx="24" cy="73"/>
                        </a:xfrm>
                      </p:grpSpPr>
                      <p:sp>
                        <p:nvSpPr>
                          <p:cNvPr id="2580" name="Rectangle 5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4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81" name="Freeform 5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59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82" name="Freeform 5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54" y="1516"/>
                        <a:ext cx="80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9" y="0"/>
                          </a:cxn>
                          <a:cxn ang="0">
                            <a:pos x="0" y="0"/>
                          </a:cxn>
                          <a:cxn ang="0">
                            <a:pos x="0" y="34"/>
                          </a:cxn>
                          <a:cxn ang="0">
                            <a:pos x="79" y="34"/>
                          </a:cxn>
                          <a:cxn ang="0">
                            <a:pos x="79" y="0"/>
                          </a:cxn>
                        </a:cxnLst>
                        <a:rect l="0" t="0" r="r" b="b"/>
                        <a:pathLst>
                          <a:path w="80" h="35">
                            <a:moveTo>
                              <a:pt x="79" y="0"/>
                            </a:moveTo>
                            <a:lnTo>
                              <a:pt x="0" y="0"/>
                            </a:lnTo>
                            <a:lnTo>
                              <a:pt x="0" y="34"/>
                            </a:lnTo>
                            <a:lnTo>
                              <a:pt x="79" y="34"/>
                            </a:lnTo>
                            <a:lnTo>
                              <a:pt x="79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14" name="Group 5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60" y="1521"/>
                      <a:ext cx="66" cy="27"/>
                      <a:chOff x="1160" y="1521"/>
                      <a:chExt cx="66" cy="27"/>
                    </a:xfrm>
                  </p:grpSpPr>
                  <p:sp>
                    <p:nvSpPr>
                      <p:cNvPr id="2584" name="Rectangle 5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60" y="1525"/>
                        <a:ext cx="66" cy="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85" name="Rectangle 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63" y="1530"/>
                        <a:ext cx="61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86" name="Rectangle 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60" y="1521"/>
                        <a:ext cx="66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16" name="Group 539"/>
                  <p:cNvGrpSpPr>
                    <a:grpSpLocks/>
                  </p:cNvGrpSpPr>
                  <p:nvPr/>
                </p:nvGrpSpPr>
                <p:grpSpPr bwMode="auto">
                  <a:xfrm>
                    <a:off x="1145" y="1611"/>
                    <a:ext cx="103" cy="131"/>
                    <a:chOff x="1145" y="1611"/>
                    <a:chExt cx="103" cy="131"/>
                  </a:xfrm>
                </p:grpSpPr>
                <p:sp>
                  <p:nvSpPr>
                    <p:cNvPr id="2588" name="Freeform 540"/>
                    <p:cNvSpPr>
                      <a:spLocks/>
                    </p:cNvSpPr>
                    <p:nvPr/>
                  </p:nvSpPr>
                  <p:spPr bwMode="auto">
                    <a:xfrm>
                      <a:off x="1220" y="1611"/>
                      <a:ext cx="28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24" y="21"/>
                        </a:cxn>
                        <a:cxn ang="0">
                          <a:pos x="24" y="52"/>
                        </a:cxn>
                        <a:cxn ang="0">
                          <a:pos x="27" y="52"/>
                        </a:cxn>
                        <a:cxn ang="0">
                          <a:pos x="27" y="56"/>
                        </a:cxn>
                        <a:cxn ang="0">
                          <a:pos x="24" y="56"/>
                        </a:cxn>
                        <a:cxn ang="0">
                          <a:pos x="24" y="59"/>
                        </a:cxn>
                        <a:cxn ang="0">
                          <a:pos x="24" y="67"/>
                        </a:cxn>
                        <a:cxn ang="0">
                          <a:pos x="24" y="77"/>
                        </a:cxn>
                        <a:cxn ang="0">
                          <a:pos x="23" y="83"/>
                        </a:cxn>
                        <a:cxn ang="0">
                          <a:pos x="23" y="89"/>
                        </a:cxn>
                        <a:cxn ang="0">
                          <a:pos x="22" y="96"/>
                        </a:cxn>
                        <a:cxn ang="0">
                          <a:pos x="21" y="101"/>
                        </a:cxn>
                        <a:cxn ang="0">
                          <a:pos x="19" y="109"/>
                        </a:cxn>
                        <a:cxn ang="0">
                          <a:pos x="15" y="115"/>
                        </a:cxn>
                        <a:cxn ang="0">
                          <a:pos x="14" y="118"/>
                        </a:cxn>
                        <a:cxn ang="0">
                          <a:pos x="12" y="120"/>
                        </a:cxn>
                        <a:cxn ang="0">
                          <a:pos x="9" y="123"/>
                        </a:cxn>
                        <a:cxn ang="0">
                          <a:pos x="7" y="123"/>
                        </a:cxn>
                        <a:cxn ang="0">
                          <a:pos x="2" y="126"/>
                        </a:cxn>
                        <a:cxn ang="0">
                          <a:pos x="0" y="119"/>
                        </a:cxn>
                        <a:cxn ang="0">
                          <a:pos x="5" y="118"/>
                        </a:cxn>
                        <a:cxn ang="0">
                          <a:pos x="7" y="115"/>
                        </a:cxn>
                        <a:cxn ang="0">
                          <a:pos x="10" y="112"/>
                        </a:cxn>
                        <a:cxn ang="0">
                          <a:pos x="12" y="111"/>
                        </a:cxn>
                        <a:cxn ang="0">
                          <a:pos x="14" y="107"/>
                        </a:cxn>
                        <a:cxn ang="0">
                          <a:pos x="14" y="100"/>
                        </a:cxn>
                        <a:cxn ang="0">
                          <a:pos x="16" y="94"/>
                        </a:cxn>
                        <a:cxn ang="0">
                          <a:pos x="17" y="88"/>
                        </a:cxn>
                        <a:cxn ang="0">
                          <a:pos x="18" y="82"/>
                        </a:cxn>
                        <a:cxn ang="0">
                          <a:pos x="19" y="75"/>
                        </a:cxn>
                        <a:cxn ang="0">
                          <a:pos x="19" y="68"/>
                        </a:cxn>
                        <a:cxn ang="0">
                          <a:pos x="20" y="63"/>
                        </a:cxn>
                        <a:cxn ang="0">
                          <a:pos x="20" y="59"/>
                        </a:cxn>
                        <a:cxn ang="0">
                          <a:pos x="20" y="56"/>
                        </a:cxn>
                        <a:cxn ang="0">
                          <a:pos x="17" y="56"/>
                        </a:cxn>
                        <a:cxn ang="0">
                          <a:pos x="17" y="52"/>
                        </a:cxn>
                        <a:cxn ang="0">
                          <a:pos x="20" y="52"/>
                        </a:cxn>
                        <a:cxn ang="0">
                          <a:pos x="20" y="43"/>
                        </a:cxn>
                        <a:cxn ang="0">
                          <a:pos x="11" y="45"/>
                        </a:cxn>
                        <a:cxn ang="0">
                          <a:pos x="11" y="27"/>
                        </a:cxn>
                        <a:cxn ang="0">
                          <a:pos x="13" y="29"/>
                        </a:cxn>
                        <a:cxn ang="0">
                          <a:pos x="13" y="43"/>
                        </a:cxn>
                        <a:cxn ang="0">
                          <a:pos x="19" y="41"/>
                        </a:cxn>
                        <a:cxn ang="0">
                          <a:pos x="19" y="26"/>
                        </a:cxn>
                        <a:cxn ang="0">
                          <a:pos x="16" y="32"/>
                        </a:cxn>
                        <a:cxn ang="0">
                          <a:pos x="15" y="41"/>
                        </a:cxn>
                        <a:cxn ang="0">
                          <a:pos x="14" y="32"/>
                        </a:cxn>
                        <a:cxn ang="0">
                          <a:pos x="15" y="26"/>
                        </a:cxn>
                        <a:cxn ang="0">
                          <a:pos x="13" y="29"/>
                        </a:cxn>
                        <a:cxn ang="0">
                          <a:pos x="12" y="27"/>
                        </a:cxn>
                        <a:cxn ang="0">
                          <a:pos x="18" y="23"/>
                        </a:cxn>
                        <a:cxn ang="0">
                          <a:pos x="18" y="21"/>
                        </a:cxn>
                        <a:cxn ang="0">
                          <a:pos x="6" y="0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28" h="127">
                          <a:moveTo>
                            <a:pt x="7" y="0"/>
                          </a:moveTo>
                          <a:lnTo>
                            <a:pt x="24" y="21"/>
                          </a:lnTo>
                          <a:lnTo>
                            <a:pt x="24" y="52"/>
                          </a:lnTo>
                          <a:lnTo>
                            <a:pt x="27" y="52"/>
                          </a:lnTo>
                          <a:lnTo>
                            <a:pt x="27" y="56"/>
                          </a:lnTo>
                          <a:lnTo>
                            <a:pt x="24" y="56"/>
                          </a:lnTo>
                          <a:lnTo>
                            <a:pt x="24" y="59"/>
                          </a:lnTo>
                          <a:lnTo>
                            <a:pt x="24" y="67"/>
                          </a:lnTo>
                          <a:lnTo>
                            <a:pt x="24" y="77"/>
                          </a:lnTo>
                          <a:lnTo>
                            <a:pt x="23" y="83"/>
                          </a:lnTo>
                          <a:lnTo>
                            <a:pt x="23" y="89"/>
                          </a:lnTo>
                          <a:lnTo>
                            <a:pt x="22" y="96"/>
                          </a:lnTo>
                          <a:lnTo>
                            <a:pt x="21" y="101"/>
                          </a:lnTo>
                          <a:lnTo>
                            <a:pt x="19" y="109"/>
                          </a:lnTo>
                          <a:lnTo>
                            <a:pt x="15" y="115"/>
                          </a:lnTo>
                          <a:lnTo>
                            <a:pt x="14" y="118"/>
                          </a:lnTo>
                          <a:lnTo>
                            <a:pt x="12" y="120"/>
                          </a:lnTo>
                          <a:lnTo>
                            <a:pt x="9" y="123"/>
                          </a:lnTo>
                          <a:lnTo>
                            <a:pt x="7" y="123"/>
                          </a:lnTo>
                          <a:lnTo>
                            <a:pt x="2" y="126"/>
                          </a:lnTo>
                          <a:lnTo>
                            <a:pt x="0" y="119"/>
                          </a:lnTo>
                          <a:lnTo>
                            <a:pt x="5" y="118"/>
                          </a:lnTo>
                          <a:lnTo>
                            <a:pt x="7" y="115"/>
                          </a:lnTo>
                          <a:lnTo>
                            <a:pt x="10" y="112"/>
                          </a:lnTo>
                          <a:lnTo>
                            <a:pt x="12" y="111"/>
                          </a:lnTo>
                          <a:lnTo>
                            <a:pt x="14" y="107"/>
                          </a:lnTo>
                          <a:lnTo>
                            <a:pt x="14" y="100"/>
                          </a:lnTo>
                          <a:lnTo>
                            <a:pt x="16" y="94"/>
                          </a:lnTo>
                          <a:lnTo>
                            <a:pt x="17" y="88"/>
                          </a:lnTo>
                          <a:lnTo>
                            <a:pt x="18" y="82"/>
                          </a:lnTo>
                          <a:lnTo>
                            <a:pt x="19" y="75"/>
                          </a:lnTo>
                          <a:lnTo>
                            <a:pt x="19" y="68"/>
                          </a:lnTo>
                          <a:lnTo>
                            <a:pt x="20" y="63"/>
                          </a:lnTo>
                          <a:lnTo>
                            <a:pt x="20" y="59"/>
                          </a:lnTo>
                          <a:lnTo>
                            <a:pt x="20" y="56"/>
                          </a:lnTo>
                          <a:lnTo>
                            <a:pt x="17" y="56"/>
                          </a:lnTo>
                          <a:lnTo>
                            <a:pt x="17" y="52"/>
                          </a:lnTo>
                          <a:lnTo>
                            <a:pt x="20" y="52"/>
                          </a:lnTo>
                          <a:lnTo>
                            <a:pt x="20" y="43"/>
                          </a:lnTo>
                          <a:lnTo>
                            <a:pt x="11" y="45"/>
                          </a:lnTo>
                          <a:lnTo>
                            <a:pt x="11" y="27"/>
                          </a:lnTo>
                          <a:lnTo>
                            <a:pt x="13" y="29"/>
                          </a:lnTo>
                          <a:lnTo>
                            <a:pt x="13" y="43"/>
                          </a:lnTo>
                          <a:lnTo>
                            <a:pt x="19" y="41"/>
                          </a:lnTo>
                          <a:lnTo>
                            <a:pt x="19" y="26"/>
                          </a:lnTo>
                          <a:lnTo>
                            <a:pt x="16" y="32"/>
                          </a:lnTo>
                          <a:lnTo>
                            <a:pt x="15" y="41"/>
                          </a:lnTo>
                          <a:lnTo>
                            <a:pt x="14" y="32"/>
                          </a:lnTo>
                          <a:lnTo>
                            <a:pt x="15" y="26"/>
                          </a:lnTo>
                          <a:lnTo>
                            <a:pt x="13" y="29"/>
                          </a:lnTo>
                          <a:lnTo>
                            <a:pt x="12" y="27"/>
                          </a:lnTo>
                          <a:lnTo>
                            <a:pt x="18" y="23"/>
                          </a:lnTo>
                          <a:lnTo>
                            <a:pt x="18" y="21"/>
                          </a:lnTo>
                          <a:lnTo>
                            <a:pt x="6" y="0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17" name="Group 5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45" y="1611"/>
                      <a:ext cx="83" cy="131"/>
                      <a:chOff x="1145" y="1611"/>
                      <a:chExt cx="83" cy="131"/>
                    </a:xfrm>
                  </p:grpSpPr>
                  <p:grpSp>
                    <p:nvGrpSpPr>
                      <p:cNvPr id="2521" name="Group 5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9" y="1611"/>
                        <a:ext cx="69" cy="131"/>
                        <a:chOff x="1159" y="1611"/>
                        <a:chExt cx="69" cy="131"/>
                      </a:xfrm>
                    </p:grpSpPr>
                    <p:sp>
                      <p:nvSpPr>
                        <p:cNvPr id="2591" name="Freeform 5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59" y="1611"/>
                          <a:ext cx="6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8" y="0"/>
                            </a:cxn>
                            <a:cxn ang="0">
                              <a:pos x="0" y="0"/>
                            </a:cxn>
                            <a:cxn ang="0">
                              <a:pos x="0" y="130"/>
                            </a:cxn>
                            <a:cxn ang="0">
                              <a:pos x="68" y="130"/>
                            </a:cxn>
                            <a:cxn ang="0">
                              <a:pos x="68" y="0"/>
                            </a:cxn>
                          </a:cxnLst>
                          <a:rect l="0" t="0" r="r" b="b"/>
                          <a:pathLst>
                            <a:path w="69" h="131">
                              <a:moveTo>
                                <a:pt x="68" y="0"/>
                              </a:moveTo>
                              <a:lnTo>
                                <a:pt x="0" y="0"/>
                              </a:lnTo>
                              <a:lnTo>
                                <a:pt x="0" y="130"/>
                              </a:lnTo>
                              <a:lnTo>
                                <a:pt x="68" y="130"/>
                              </a:lnTo>
                              <a:lnTo>
                                <a:pt x="68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92" name="Freeform 5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66" y="1625"/>
                          <a:ext cx="55" cy="10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3" y="0"/>
                            </a:cxn>
                            <a:cxn ang="0">
                              <a:pos x="0" y="0"/>
                            </a:cxn>
                            <a:cxn ang="0">
                              <a:pos x="0" y="102"/>
                            </a:cxn>
                            <a:cxn ang="0">
                              <a:pos x="54" y="102"/>
                            </a:cxn>
                            <a:cxn ang="0">
                              <a:pos x="53" y="0"/>
                            </a:cxn>
                          </a:cxnLst>
                          <a:rect l="0" t="0" r="r" b="b"/>
                          <a:pathLst>
                            <a:path w="55" h="103">
                              <a:moveTo>
                                <a:pt x="53" y="0"/>
                              </a:moveTo>
                              <a:lnTo>
                                <a:pt x="0" y="0"/>
                              </a:lnTo>
                              <a:lnTo>
                                <a:pt x="0" y="102"/>
                              </a:lnTo>
                              <a:lnTo>
                                <a:pt x="54" y="102"/>
                              </a:lnTo>
                              <a:lnTo>
                                <a:pt x="53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93" name="Freeform 5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45" y="1611"/>
                        <a:ext cx="19" cy="1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30"/>
                          </a:cxn>
                          <a:cxn ang="0">
                            <a:pos x="18" y="0"/>
                          </a:cxn>
                          <a:cxn ang="0">
                            <a:pos x="0" y="0"/>
                          </a:cxn>
                          <a:cxn ang="0">
                            <a:pos x="0" y="116"/>
                          </a:cxn>
                          <a:cxn ang="0">
                            <a:pos x="18" y="130"/>
                          </a:cxn>
                        </a:cxnLst>
                        <a:rect l="0" t="0" r="r" b="b"/>
                        <a:pathLst>
                          <a:path w="19" h="131">
                            <a:moveTo>
                              <a:pt x="18" y="130"/>
                            </a:moveTo>
                            <a:lnTo>
                              <a:pt x="18" y="0"/>
                            </a:lnTo>
                            <a:lnTo>
                              <a:pt x="0" y="0"/>
                            </a:lnTo>
                            <a:lnTo>
                              <a:pt x="0" y="116"/>
                            </a:lnTo>
                            <a:lnTo>
                              <a:pt x="18" y="13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522" name="Group 546"/>
                <p:cNvGrpSpPr>
                  <a:grpSpLocks/>
                </p:cNvGrpSpPr>
                <p:nvPr/>
              </p:nvGrpSpPr>
              <p:grpSpPr bwMode="auto">
                <a:xfrm>
                  <a:off x="1050" y="1516"/>
                  <a:ext cx="165" cy="226"/>
                  <a:chOff x="1050" y="1516"/>
                  <a:chExt cx="165" cy="226"/>
                </a:xfrm>
              </p:grpSpPr>
              <p:grpSp>
                <p:nvGrpSpPr>
                  <p:cNvPr id="2523" name="Group 547"/>
                  <p:cNvGrpSpPr>
                    <a:grpSpLocks/>
                  </p:cNvGrpSpPr>
                  <p:nvPr/>
                </p:nvGrpSpPr>
                <p:grpSpPr bwMode="auto">
                  <a:xfrm>
                    <a:off x="1050" y="1516"/>
                    <a:ext cx="165" cy="104"/>
                    <a:chOff x="1050" y="1516"/>
                    <a:chExt cx="165" cy="104"/>
                  </a:xfrm>
                </p:grpSpPr>
                <p:grpSp>
                  <p:nvGrpSpPr>
                    <p:cNvPr id="2526" name="Group 5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0" y="1516"/>
                      <a:ext cx="97" cy="104"/>
                      <a:chOff x="1050" y="1516"/>
                      <a:chExt cx="97" cy="104"/>
                    </a:xfrm>
                  </p:grpSpPr>
                  <p:sp>
                    <p:nvSpPr>
                      <p:cNvPr id="2597" name="Freeform 5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0" y="1551"/>
                        <a:ext cx="97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6" y="0"/>
                          </a:cxn>
                          <a:cxn ang="0">
                            <a:pos x="81" y="17"/>
                          </a:cxn>
                          <a:cxn ang="0">
                            <a:pos x="0" y="17"/>
                          </a:cxn>
                          <a:cxn ang="0">
                            <a:pos x="14" y="0"/>
                          </a:cxn>
                          <a:cxn ang="0">
                            <a:pos x="96" y="0"/>
                          </a:cxn>
                        </a:cxnLst>
                        <a:rect l="0" t="0" r="r" b="b"/>
                        <a:pathLst>
                          <a:path w="97" h="18">
                            <a:moveTo>
                              <a:pt x="96" y="0"/>
                            </a:moveTo>
                            <a:lnTo>
                              <a:pt x="81" y="17"/>
                            </a:lnTo>
                            <a:lnTo>
                              <a:pt x="0" y="17"/>
                            </a:lnTo>
                            <a:lnTo>
                              <a:pt x="14" y="0"/>
                            </a:lnTo>
                            <a:lnTo>
                              <a:pt x="96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8" name="Freeform 5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0" y="1516"/>
                        <a:ext cx="19" cy="4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0"/>
                          </a:cxn>
                          <a:cxn ang="0">
                            <a:pos x="18" y="34"/>
                          </a:cxn>
                          <a:cxn ang="0">
                            <a:pos x="0" y="40"/>
                          </a:cxn>
                          <a:cxn ang="0">
                            <a:pos x="0" y="8"/>
                          </a:cxn>
                          <a:cxn ang="0">
                            <a:pos x="18" y="0"/>
                          </a:cxn>
                        </a:cxnLst>
                        <a:rect l="0" t="0" r="r" b="b"/>
                        <a:pathLst>
                          <a:path w="19" h="41">
                            <a:moveTo>
                              <a:pt x="18" y="0"/>
                            </a:moveTo>
                            <a:lnTo>
                              <a:pt x="18" y="34"/>
                            </a:lnTo>
                            <a:lnTo>
                              <a:pt x="0" y="40"/>
                            </a:lnTo>
                            <a:lnTo>
                              <a:pt x="0" y="8"/>
                            </a:lnTo>
                            <a:lnTo>
                              <a:pt x="18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527" name="Group 5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0" y="1547"/>
                        <a:ext cx="57" cy="73"/>
                        <a:chOff x="1070" y="1547"/>
                        <a:chExt cx="57" cy="73"/>
                      </a:xfrm>
                    </p:grpSpPr>
                    <p:grpSp>
                      <p:nvGrpSpPr>
                        <p:cNvPr id="2530" name="Group 5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05" y="1547"/>
                          <a:ext cx="22" cy="73"/>
                          <a:chOff x="1105" y="1547"/>
                          <a:chExt cx="22" cy="73"/>
                        </a:xfrm>
                      </p:grpSpPr>
                      <p:sp>
                        <p:nvSpPr>
                          <p:cNvPr id="2601" name="Rectangle 5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8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602" name="Freeform 55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05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534" name="Group 5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0" y="1547"/>
                          <a:ext cx="24" cy="73"/>
                          <a:chOff x="1070" y="1547"/>
                          <a:chExt cx="24" cy="73"/>
                        </a:xfrm>
                      </p:grpSpPr>
                      <p:sp>
                        <p:nvSpPr>
                          <p:cNvPr id="2604" name="Rectangle 5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76" y="1547"/>
                            <a:ext cx="18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605" name="Freeform 55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70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606" name="Freeform 5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66" y="1516"/>
                        <a:ext cx="81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0" y="0"/>
                          </a:cxn>
                          <a:cxn ang="0">
                            <a:pos x="0" y="0"/>
                          </a:cxn>
                          <a:cxn ang="0">
                            <a:pos x="0" y="34"/>
                          </a:cxn>
                          <a:cxn ang="0">
                            <a:pos x="80" y="34"/>
                          </a:cxn>
                          <a:cxn ang="0">
                            <a:pos x="80" y="0"/>
                          </a:cxn>
                        </a:cxnLst>
                        <a:rect l="0" t="0" r="r" b="b"/>
                        <a:pathLst>
                          <a:path w="81" h="35">
                            <a:moveTo>
                              <a:pt x="80" y="0"/>
                            </a:moveTo>
                            <a:lnTo>
                              <a:pt x="0" y="0"/>
                            </a:lnTo>
                            <a:lnTo>
                              <a:pt x="0" y="34"/>
                            </a:lnTo>
                            <a:lnTo>
                              <a:pt x="80" y="34"/>
                            </a:lnTo>
                            <a:lnTo>
                              <a:pt x="8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38" name="Group 5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72" y="1521"/>
                      <a:ext cx="143" cy="27"/>
                      <a:chOff x="1072" y="1521"/>
                      <a:chExt cx="143" cy="27"/>
                    </a:xfrm>
                  </p:grpSpPr>
                  <p:sp>
                    <p:nvSpPr>
                      <p:cNvPr id="2608" name="Rectangle 5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72" y="1525"/>
                        <a:ext cx="68" cy="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09" name="Rectangle 5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76" y="1530"/>
                        <a:ext cx="61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0" name="Rectangle 5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47" y="1521"/>
                        <a:ext cx="68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40" name="Group 563"/>
                  <p:cNvGrpSpPr>
                    <a:grpSpLocks/>
                  </p:cNvGrpSpPr>
                  <p:nvPr/>
                </p:nvGrpSpPr>
                <p:grpSpPr bwMode="auto">
                  <a:xfrm>
                    <a:off x="1058" y="1611"/>
                    <a:ext cx="103" cy="131"/>
                    <a:chOff x="1058" y="1611"/>
                    <a:chExt cx="103" cy="131"/>
                  </a:xfrm>
                </p:grpSpPr>
                <p:sp>
                  <p:nvSpPr>
                    <p:cNvPr id="2612" name="Freeform 564"/>
                    <p:cNvSpPr>
                      <a:spLocks/>
                    </p:cNvSpPr>
                    <p:nvPr/>
                  </p:nvSpPr>
                  <p:spPr bwMode="auto">
                    <a:xfrm>
                      <a:off x="1132" y="1611"/>
                      <a:ext cx="29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25" y="21"/>
                        </a:cxn>
                        <a:cxn ang="0">
                          <a:pos x="25" y="52"/>
                        </a:cxn>
                        <a:cxn ang="0">
                          <a:pos x="28" y="52"/>
                        </a:cxn>
                        <a:cxn ang="0">
                          <a:pos x="28" y="56"/>
                        </a:cxn>
                        <a:cxn ang="0">
                          <a:pos x="25" y="56"/>
                        </a:cxn>
                        <a:cxn ang="0">
                          <a:pos x="25" y="59"/>
                        </a:cxn>
                        <a:cxn ang="0">
                          <a:pos x="25" y="67"/>
                        </a:cxn>
                        <a:cxn ang="0">
                          <a:pos x="24" y="77"/>
                        </a:cxn>
                        <a:cxn ang="0">
                          <a:pos x="23" y="83"/>
                        </a:cxn>
                        <a:cxn ang="0">
                          <a:pos x="23" y="89"/>
                        </a:cxn>
                        <a:cxn ang="0">
                          <a:pos x="22" y="96"/>
                        </a:cxn>
                        <a:cxn ang="0">
                          <a:pos x="21" y="101"/>
                        </a:cxn>
                        <a:cxn ang="0">
                          <a:pos x="19" y="109"/>
                        </a:cxn>
                        <a:cxn ang="0">
                          <a:pos x="16" y="115"/>
                        </a:cxn>
                        <a:cxn ang="0">
                          <a:pos x="14" y="118"/>
                        </a:cxn>
                        <a:cxn ang="0">
                          <a:pos x="12" y="120"/>
                        </a:cxn>
                        <a:cxn ang="0">
                          <a:pos x="9" y="123"/>
                        </a:cxn>
                        <a:cxn ang="0">
                          <a:pos x="7" y="123"/>
                        </a:cxn>
                        <a:cxn ang="0">
                          <a:pos x="3" y="126"/>
                        </a:cxn>
                        <a:cxn ang="0">
                          <a:pos x="0" y="119"/>
                        </a:cxn>
                        <a:cxn ang="0">
                          <a:pos x="5" y="118"/>
                        </a:cxn>
                        <a:cxn ang="0">
                          <a:pos x="7" y="115"/>
                        </a:cxn>
                        <a:cxn ang="0">
                          <a:pos x="10" y="112"/>
                        </a:cxn>
                        <a:cxn ang="0">
                          <a:pos x="12" y="111"/>
                        </a:cxn>
                        <a:cxn ang="0">
                          <a:pos x="14" y="107"/>
                        </a:cxn>
                        <a:cxn ang="0">
                          <a:pos x="15" y="100"/>
                        </a:cxn>
                        <a:cxn ang="0">
                          <a:pos x="16" y="94"/>
                        </a:cxn>
                        <a:cxn ang="0">
                          <a:pos x="18" y="88"/>
                        </a:cxn>
                        <a:cxn ang="0">
                          <a:pos x="18" y="82"/>
                        </a:cxn>
                        <a:cxn ang="0">
                          <a:pos x="19" y="75"/>
                        </a:cxn>
                        <a:cxn ang="0">
                          <a:pos x="20" y="68"/>
                        </a:cxn>
                        <a:cxn ang="0">
                          <a:pos x="20" y="63"/>
                        </a:cxn>
                        <a:cxn ang="0">
                          <a:pos x="20" y="59"/>
                        </a:cxn>
                        <a:cxn ang="0">
                          <a:pos x="20" y="56"/>
                        </a:cxn>
                        <a:cxn ang="0">
                          <a:pos x="18" y="56"/>
                        </a:cxn>
                        <a:cxn ang="0">
                          <a:pos x="18" y="52"/>
                        </a:cxn>
                        <a:cxn ang="0">
                          <a:pos x="20" y="52"/>
                        </a:cxn>
                        <a:cxn ang="0">
                          <a:pos x="20" y="43"/>
                        </a:cxn>
                        <a:cxn ang="0">
                          <a:pos x="12" y="45"/>
                        </a:cxn>
                        <a:cxn ang="0">
                          <a:pos x="12" y="27"/>
                        </a:cxn>
                        <a:cxn ang="0">
                          <a:pos x="13" y="29"/>
                        </a:cxn>
                        <a:cxn ang="0">
                          <a:pos x="13" y="43"/>
                        </a:cxn>
                        <a:cxn ang="0">
                          <a:pos x="20" y="41"/>
                        </a:cxn>
                        <a:cxn ang="0">
                          <a:pos x="20" y="26"/>
                        </a:cxn>
                        <a:cxn ang="0">
                          <a:pos x="16" y="32"/>
                        </a:cxn>
                        <a:cxn ang="0">
                          <a:pos x="15" y="41"/>
                        </a:cxn>
                        <a:cxn ang="0">
                          <a:pos x="14" y="32"/>
                        </a:cxn>
                        <a:cxn ang="0">
                          <a:pos x="16" y="26"/>
                        </a:cxn>
                        <a:cxn ang="0">
                          <a:pos x="13" y="29"/>
                        </a:cxn>
                        <a:cxn ang="0">
                          <a:pos x="12" y="27"/>
                        </a:cxn>
                        <a:cxn ang="0">
                          <a:pos x="18" y="23"/>
                        </a:cxn>
                        <a:cxn ang="0">
                          <a:pos x="19" y="21"/>
                        </a:cxn>
                        <a:cxn ang="0">
                          <a:pos x="6" y="0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29" h="127">
                          <a:moveTo>
                            <a:pt x="7" y="0"/>
                          </a:moveTo>
                          <a:lnTo>
                            <a:pt x="25" y="21"/>
                          </a:lnTo>
                          <a:lnTo>
                            <a:pt x="25" y="52"/>
                          </a:lnTo>
                          <a:lnTo>
                            <a:pt x="28" y="52"/>
                          </a:lnTo>
                          <a:lnTo>
                            <a:pt x="28" y="56"/>
                          </a:lnTo>
                          <a:lnTo>
                            <a:pt x="25" y="56"/>
                          </a:lnTo>
                          <a:lnTo>
                            <a:pt x="25" y="59"/>
                          </a:lnTo>
                          <a:lnTo>
                            <a:pt x="25" y="67"/>
                          </a:lnTo>
                          <a:lnTo>
                            <a:pt x="24" y="77"/>
                          </a:lnTo>
                          <a:lnTo>
                            <a:pt x="23" y="83"/>
                          </a:lnTo>
                          <a:lnTo>
                            <a:pt x="23" y="89"/>
                          </a:lnTo>
                          <a:lnTo>
                            <a:pt x="22" y="96"/>
                          </a:lnTo>
                          <a:lnTo>
                            <a:pt x="21" y="101"/>
                          </a:lnTo>
                          <a:lnTo>
                            <a:pt x="19" y="109"/>
                          </a:lnTo>
                          <a:lnTo>
                            <a:pt x="16" y="115"/>
                          </a:lnTo>
                          <a:lnTo>
                            <a:pt x="14" y="118"/>
                          </a:lnTo>
                          <a:lnTo>
                            <a:pt x="12" y="120"/>
                          </a:lnTo>
                          <a:lnTo>
                            <a:pt x="9" y="123"/>
                          </a:lnTo>
                          <a:lnTo>
                            <a:pt x="7" y="123"/>
                          </a:lnTo>
                          <a:lnTo>
                            <a:pt x="3" y="126"/>
                          </a:lnTo>
                          <a:lnTo>
                            <a:pt x="0" y="119"/>
                          </a:lnTo>
                          <a:lnTo>
                            <a:pt x="5" y="118"/>
                          </a:lnTo>
                          <a:lnTo>
                            <a:pt x="7" y="115"/>
                          </a:lnTo>
                          <a:lnTo>
                            <a:pt x="10" y="112"/>
                          </a:lnTo>
                          <a:lnTo>
                            <a:pt x="12" y="111"/>
                          </a:lnTo>
                          <a:lnTo>
                            <a:pt x="14" y="107"/>
                          </a:lnTo>
                          <a:lnTo>
                            <a:pt x="15" y="100"/>
                          </a:lnTo>
                          <a:lnTo>
                            <a:pt x="16" y="94"/>
                          </a:lnTo>
                          <a:lnTo>
                            <a:pt x="18" y="88"/>
                          </a:lnTo>
                          <a:lnTo>
                            <a:pt x="18" y="82"/>
                          </a:lnTo>
                          <a:lnTo>
                            <a:pt x="19" y="75"/>
                          </a:lnTo>
                          <a:lnTo>
                            <a:pt x="20" y="68"/>
                          </a:lnTo>
                          <a:lnTo>
                            <a:pt x="20" y="63"/>
                          </a:lnTo>
                          <a:lnTo>
                            <a:pt x="20" y="59"/>
                          </a:lnTo>
                          <a:lnTo>
                            <a:pt x="20" y="56"/>
                          </a:lnTo>
                          <a:lnTo>
                            <a:pt x="18" y="56"/>
                          </a:lnTo>
                          <a:lnTo>
                            <a:pt x="18" y="52"/>
                          </a:lnTo>
                          <a:lnTo>
                            <a:pt x="20" y="52"/>
                          </a:lnTo>
                          <a:lnTo>
                            <a:pt x="20" y="43"/>
                          </a:lnTo>
                          <a:lnTo>
                            <a:pt x="12" y="45"/>
                          </a:lnTo>
                          <a:lnTo>
                            <a:pt x="12" y="27"/>
                          </a:lnTo>
                          <a:lnTo>
                            <a:pt x="13" y="29"/>
                          </a:lnTo>
                          <a:lnTo>
                            <a:pt x="13" y="43"/>
                          </a:lnTo>
                          <a:lnTo>
                            <a:pt x="20" y="41"/>
                          </a:lnTo>
                          <a:lnTo>
                            <a:pt x="20" y="26"/>
                          </a:lnTo>
                          <a:lnTo>
                            <a:pt x="16" y="32"/>
                          </a:lnTo>
                          <a:lnTo>
                            <a:pt x="15" y="41"/>
                          </a:lnTo>
                          <a:lnTo>
                            <a:pt x="14" y="32"/>
                          </a:lnTo>
                          <a:lnTo>
                            <a:pt x="16" y="26"/>
                          </a:lnTo>
                          <a:lnTo>
                            <a:pt x="13" y="29"/>
                          </a:lnTo>
                          <a:lnTo>
                            <a:pt x="12" y="27"/>
                          </a:lnTo>
                          <a:lnTo>
                            <a:pt x="18" y="23"/>
                          </a:lnTo>
                          <a:lnTo>
                            <a:pt x="19" y="21"/>
                          </a:lnTo>
                          <a:lnTo>
                            <a:pt x="6" y="0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41" name="Group 5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8" y="1611"/>
                      <a:ext cx="83" cy="131"/>
                      <a:chOff x="1058" y="1611"/>
                      <a:chExt cx="83" cy="131"/>
                    </a:xfrm>
                  </p:grpSpPr>
                  <p:grpSp>
                    <p:nvGrpSpPr>
                      <p:cNvPr id="2545" name="Group 5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2" y="1611"/>
                        <a:ext cx="69" cy="131"/>
                        <a:chOff x="1072" y="1611"/>
                        <a:chExt cx="69" cy="131"/>
                      </a:xfrm>
                    </p:grpSpPr>
                    <p:sp>
                      <p:nvSpPr>
                        <p:cNvPr id="2615" name="Freeform 5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72" y="1611"/>
                          <a:ext cx="6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8" y="0"/>
                            </a:cxn>
                            <a:cxn ang="0">
                              <a:pos x="0" y="0"/>
                            </a:cxn>
                            <a:cxn ang="0">
                              <a:pos x="0" y="130"/>
                            </a:cxn>
                            <a:cxn ang="0">
                              <a:pos x="68" y="130"/>
                            </a:cxn>
                            <a:cxn ang="0">
                              <a:pos x="68" y="0"/>
                            </a:cxn>
                          </a:cxnLst>
                          <a:rect l="0" t="0" r="r" b="b"/>
                          <a:pathLst>
                            <a:path w="69" h="131">
                              <a:moveTo>
                                <a:pt x="68" y="0"/>
                              </a:moveTo>
                              <a:lnTo>
                                <a:pt x="0" y="0"/>
                              </a:lnTo>
                              <a:lnTo>
                                <a:pt x="0" y="130"/>
                              </a:lnTo>
                              <a:lnTo>
                                <a:pt x="68" y="130"/>
                              </a:lnTo>
                              <a:lnTo>
                                <a:pt x="68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16" name="Freeform 5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79" y="1625"/>
                          <a:ext cx="54" cy="10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3" y="0"/>
                            </a:cxn>
                            <a:cxn ang="0">
                              <a:pos x="0" y="0"/>
                            </a:cxn>
                            <a:cxn ang="0">
                              <a:pos x="0" y="102"/>
                            </a:cxn>
                            <a:cxn ang="0">
                              <a:pos x="53" y="102"/>
                            </a:cxn>
                            <a:cxn ang="0">
                              <a:pos x="53" y="0"/>
                            </a:cxn>
                          </a:cxnLst>
                          <a:rect l="0" t="0" r="r" b="b"/>
                          <a:pathLst>
                            <a:path w="54" h="103">
                              <a:moveTo>
                                <a:pt x="53" y="0"/>
                              </a:moveTo>
                              <a:lnTo>
                                <a:pt x="0" y="0"/>
                              </a:lnTo>
                              <a:lnTo>
                                <a:pt x="0" y="102"/>
                              </a:lnTo>
                              <a:lnTo>
                                <a:pt x="53" y="102"/>
                              </a:lnTo>
                              <a:lnTo>
                                <a:pt x="53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17" name="Freeform 5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8" y="1611"/>
                        <a:ext cx="19" cy="1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30"/>
                          </a:cxn>
                          <a:cxn ang="0">
                            <a:pos x="18" y="0"/>
                          </a:cxn>
                          <a:cxn ang="0">
                            <a:pos x="0" y="0"/>
                          </a:cxn>
                          <a:cxn ang="0">
                            <a:pos x="0" y="116"/>
                          </a:cxn>
                          <a:cxn ang="0">
                            <a:pos x="18" y="130"/>
                          </a:cxn>
                        </a:cxnLst>
                        <a:rect l="0" t="0" r="r" b="b"/>
                        <a:pathLst>
                          <a:path w="19" h="131">
                            <a:moveTo>
                              <a:pt x="18" y="130"/>
                            </a:moveTo>
                            <a:lnTo>
                              <a:pt x="18" y="0"/>
                            </a:lnTo>
                            <a:lnTo>
                              <a:pt x="0" y="0"/>
                            </a:lnTo>
                            <a:lnTo>
                              <a:pt x="0" y="116"/>
                            </a:lnTo>
                            <a:lnTo>
                              <a:pt x="18" y="13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2779" name="Line 731"/>
            <p:cNvSpPr>
              <a:spLocks noChangeShapeType="1"/>
            </p:cNvSpPr>
            <p:nvPr/>
          </p:nvSpPr>
          <p:spPr bwMode="auto">
            <a:xfrm flipH="1">
              <a:off x="4522788" y="703262"/>
              <a:ext cx="0" cy="20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" name="Rectangle 732"/>
            <p:cNvSpPr>
              <a:spLocks noChangeArrowheads="1"/>
            </p:cNvSpPr>
            <p:nvPr/>
          </p:nvSpPr>
          <p:spPr bwMode="auto">
            <a:xfrm>
              <a:off x="4749800" y="1662112"/>
              <a:ext cx="244475" cy="892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1" name="Rectangle 733"/>
            <p:cNvSpPr>
              <a:spLocks noChangeArrowheads="1"/>
            </p:cNvSpPr>
            <p:nvPr/>
          </p:nvSpPr>
          <p:spPr bwMode="auto">
            <a:xfrm>
              <a:off x="5011738" y="2600325"/>
              <a:ext cx="3429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" name="Text Box 737"/>
            <p:cNvSpPr txBox="1">
              <a:spLocks noChangeArrowheads="1"/>
            </p:cNvSpPr>
            <p:nvPr/>
          </p:nvSpPr>
          <p:spPr bwMode="auto">
            <a:xfrm>
              <a:off x="4159877" y="692600"/>
              <a:ext cx="851861" cy="596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10 - 15</a:t>
              </a:r>
            </a:p>
            <a:p>
              <a:endParaRPr lang="en-US" dirty="0"/>
            </a:p>
          </p:txBody>
        </p:sp>
        <p:sp>
          <p:nvSpPr>
            <p:cNvPr id="2790" name="Rectangle 742"/>
            <p:cNvSpPr>
              <a:spLocks noChangeArrowheads="1"/>
            </p:cNvSpPr>
            <p:nvPr/>
          </p:nvSpPr>
          <p:spPr bwMode="auto">
            <a:xfrm>
              <a:off x="5514975" y="1673225"/>
              <a:ext cx="296863" cy="736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" name="Line 745"/>
            <p:cNvSpPr>
              <a:spLocks noChangeShapeType="1"/>
            </p:cNvSpPr>
            <p:nvPr/>
          </p:nvSpPr>
          <p:spPr bwMode="auto">
            <a:xfrm>
              <a:off x="3051175" y="3398837"/>
              <a:ext cx="706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4" name="Line 746"/>
            <p:cNvSpPr>
              <a:spLocks noChangeShapeType="1"/>
            </p:cNvSpPr>
            <p:nvPr/>
          </p:nvSpPr>
          <p:spPr bwMode="auto">
            <a:xfrm flipH="1">
              <a:off x="2984500" y="2971800"/>
              <a:ext cx="72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5" name="Line 747"/>
            <p:cNvSpPr>
              <a:spLocks noChangeShapeType="1"/>
            </p:cNvSpPr>
            <p:nvPr/>
          </p:nvSpPr>
          <p:spPr bwMode="auto">
            <a:xfrm flipH="1">
              <a:off x="6305550" y="2927350"/>
              <a:ext cx="72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" name="Line 748"/>
            <p:cNvSpPr>
              <a:spLocks noChangeShapeType="1"/>
            </p:cNvSpPr>
            <p:nvPr/>
          </p:nvSpPr>
          <p:spPr bwMode="auto">
            <a:xfrm>
              <a:off x="6340475" y="3403600"/>
              <a:ext cx="706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7" name="Line 749"/>
            <p:cNvSpPr>
              <a:spLocks noChangeShapeType="1"/>
            </p:cNvSpPr>
            <p:nvPr/>
          </p:nvSpPr>
          <p:spPr bwMode="auto">
            <a:xfrm flipV="1">
              <a:off x="5054600" y="2251075"/>
              <a:ext cx="212725" cy="163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8" name="Line 750"/>
            <p:cNvSpPr>
              <a:spLocks noChangeShapeType="1"/>
            </p:cNvSpPr>
            <p:nvPr/>
          </p:nvSpPr>
          <p:spPr bwMode="auto">
            <a:xfrm flipV="1">
              <a:off x="5032375" y="2022475"/>
              <a:ext cx="212725" cy="163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9" name="Line 751"/>
            <p:cNvSpPr>
              <a:spLocks noChangeShapeType="1"/>
            </p:cNvSpPr>
            <p:nvPr/>
          </p:nvSpPr>
          <p:spPr bwMode="auto">
            <a:xfrm flipV="1">
              <a:off x="5016500" y="1768475"/>
              <a:ext cx="212725" cy="163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46" name="Group 761"/>
            <p:cNvGrpSpPr>
              <a:grpSpLocks/>
            </p:cNvGrpSpPr>
            <p:nvPr/>
          </p:nvGrpSpPr>
          <p:grpSpPr bwMode="auto">
            <a:xfrm>
              <a:off x="5448300" y="3940175"/>
              <a:ext cx="739775" cy="558800"/>
              <a:chOff x="3372" y="2627"/>
              <a:chExt cx="466" cy="352"/>
            </a:xfrm>
          </p:grpSpPr>
          <p:sp>
            <p:nvSpPr>
              <p:cNvPr id="2805" name="Line 757"/>
              <p:cNvSpPr>
                <a:spLocks noChangeShapeType="1"/>
              </p:cNvSpPr>
              <p:nvPr/>
            </p:nvSpPr>
            <p:spPr bwMode="auto">
              <a:xfrm flipV="1">
                <a:off x="3372" y="2627"/>
                <a:ext cx="3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6" name="Line 758"/>
              <p:cNvSpPr>
                <a:spLocks noChangeShapeType="1"/>
              </p:cNvSpPr>
              <p:nvPr/>
            </p:nvSpPr>
            <p:spPr bwMode="auto">
              <a:xfrm>
                <a:off x="3745" y="2627"/>
                <a:ext cx="93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" name="Line 759"/>
              <p:cNvSpPr>
                <a:spLocks noChangeShapeType="1"/>
              </p:cNvSpPr>
              <p:nvPr/>
            </p:nvSpPr>
            <p:spPr bwMode="auto">
              <a:xfrm>
                <a:off x="3372" y="2855"/>
                <a:ext cx="93" cy="1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8" name="Line 760"/>
            <p:cNvSpPr>
              <a:spLocks noChangeShapeType="1"/>
            </p:cNvSpPr>
            <p:nvPr/>
          </p:nvSpPr>
          <p:spPr bwMode="auto">
            <a:xfrm flipV="1">
              <a:off x="5627688" y="4152900"/>
              <a:ext cx="541337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47" name="Group 764"/>
            <p:cNvGrpSpPr>
              <a:grpSpLocks/>
            </p:cNvGrpSpPr>
            <p:nvPr/>
          </p:nvGrpSpPr>
          <p:grpSpPr bwMode="auto">
            <a:xfrm>
              <a:off x="5314950" y="3660775"/>
              <a:ext cx="639763" cy="180975"/>
              <a:chOff x="3352" y="2451"/>
              <a:chExt cx="403" cy="114"/>
            </a:xfrm>
          </p:grpSpPr>
          <p:sp>
            <p:nvSpPr>
              <p:cNvPr id="2803" name="Line 755"/>
              <p:cNvSpPr>
                <a:spLocks noChangeShapeType="1"/>
              </p:cNvSpPr>
              <p:nvPr/>
            </p:nvSpPr>
            <p:spPr bwMode="auto">
              <a:xfrm>
                <a:off x="3424" y="2503"/>
                <a:ext cx="2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0" name="Rectangle 762"/>
              <p:cNvSpPr>
                <a:spLocks noChangeArrowheads="1"/>
              </p:cNvSpPr>
              <p:nvPr/>
            </p:nvSpPr>
            <p:spPr bwMode="auto">
              <a:xfrm>
                <a:off x="3352" y="2451"/>
                <a:ext cx="403" cy="11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48" name="Group 768"/>
            <p:cNvGrpSpPr>
              <a:grpSpLocks/>
            </p:cNvGrpSpPr>
            <p:nvPr/>
          </p:nvGrpSpPr>
          <p:grpSpPr bwMode="auto">
            <a:xfrm>
              <a:off x="4987925" y="3905250"/>
              <a:ext cx="212725" cy="508000"/>
              <a:chOff x="3176" y="2605"/>
              <a:chExt cx="134" cy="320"/>
            </a:xfrm>
          </p:grpSpPr>
          <p:sp>
            <p:nvSpPr>
              <p:cNvPr id="2804" name="Line 756"/>
              <p:cNvSpPr>
                <a:spLocks noChangeShapeType="1"/>
              </p:cNvSpPr>
              <p:nvPr/>
            </p:nvSpPr>
            <p:spPr bwMode="auto">
              <a:xfrm flipH="1">
                <a:off x="3248" y="2646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1" name="Rectangle 763"/>
              <p:cNvSpPr>
                <a:spLocks noChangeArrowheads="1"/>
              </p:cNvSpPr>
              <p:nvPr/>
            </p:nvSpPr>
            <p:spPr bwMode="auto">
              <a:xfrm>
                <a:off x="3176" y="2605"/>
                <a:ext cx="134" cy="32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14" name="Rectangle 766"/>
            <p:cNvSpPr>
              <a:spLocks noChangeArrowheads="1"/>
            </p:cNvSpPr>
            <p:nvPr/>
          </p:nvSpPr>
          <p:spPr bwMode="auto">
            <a:xfrm>
              <a:off x="4656138" y="3687762"/>
              <a:ext cx="261937" cy="184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5" name="Rectangle 767"/>
            <p:cNvSpPr>
              <a:spLocks noChangeArrowheads="1"/>
            </p:cNvSpPr>
            <p:nvPr/>
          </p:nvSpPr>
          <p:spPr bwMode="auto">
            <a:xfrm>
              <a:off x="4691063" y="431006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1" name="Title 380"/>
          <p:cNvSpPr>
            <a:spLocks noGrp="1"/>
          </p:cNvSpPr>
          <p:nvPr>
            <p:ph type="title"/>
          </p:nvPr>
        </p:nvSpPr>
        <p:spPr>
          <a:xfrm>
            <a:off x="724147" y="0"/>
            <a:ext cx="8229600" cy="792162"/>
          </a:xfrm>
        </p:spPr>
        <p:txBody>
          <a:bodyPr/>
          <a:lstStyle/>
          <a:p>
            <a:pPr algn="l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Esquina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cercana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vs.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esquina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Lejana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323" y="3697775"/>
            <a:ext cx="566392" cy="4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Evaluaciones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3581400"/>
          </a:xfrm>
        </p:spPr>
        <p:txBody>
          <a:bodyPr/>
          <a:lstStyle/>
          <a:p>
            <a:r>
              <a:rPr lang="en-US" dirty="0"/>
              <a:t>1 -	Inferior					  5%</a:t>
            </a:r>
          </a:p>
          <a:p>
            <a:r>
              <a:rPr lang="en-US" dirty="0"/>
              <a:t>2 - </a:t>
            </a:r>
            <a:r>
              <a:rPr lang="en-US" dirty="0" err="1"/>
              <a:t>Debajo</a:t>
            </a:r>
            <a:r>
              <a:rPr lang="en-US" dirty="0"/>
              <a:t> del </a:t>
            </a:r>
            <a:r>
              <a:rPr lang="en-US" dirty="0" err="1"/>
              <a:t>promedio</a:t>
            </a:r>
            <a:r>
              <a:rPr lang="en-US" dirty="0"/>
              <a:t>		15%</a:t>
            </a:r>
          </a:p>
          <a:p>
            <a:r>
              <a:rPr lang="en-US" dirty="0"/>
              <a:t>3 – </a:t>
            </a:r>
            <a:r>
              <a:rPr lang="en-US" dirty="0" err="1"/>
              <a:t>Promedio</a:t>
            </a:r>
            <a:r>
              <a:rPr lang="en-US" dirty="0"/>
              <a:t>				60%</a:t>
            </a:r>
          </a:p>
          <a:p>
            <a:r>
              <a:rPr lang="en-US" dirty="0"/>
              <a:t>4 –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encima</a:t>
            </a:r>
            <a:r>
              <a:rPr lang="en-US" dirty="0"/>
              <a:t> del </a:t>
            </a:r>
            <a:r>
              <a:rPr lang="en-US" dirty="0" err="1"/>
              <a:t>promedio</a:t>
            </a:r>
            <a:r>
              <a:rPr lang="en-US" dirty="0"/>
              <a:t>	15%</a:t>
            </a:r>
          </a:p>
          <a:p>
            <a:r>
              <a:rPr lang="en-US" dirty="0"/>
              <a:t>5 – Superior					  5%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839200" cy="92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Image result for gauss c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4" y="4469027"/>
            <a:ext cx="67532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Accesibilidad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05000"/>
            <a:ext cx="6781800" cy="2286000"/>
          </a:xfrm>
        </p:spPr>
        <p:txBody>
          <a:bodyPr/>
          <a:lstStyle/>
          <a:p>
            <a:r>
              <a:rPr lang="en-US" dirty="0" err="1"/>
              <a:t>Acceso</a:t>
            </a:r>
            <a:r>
              <a:rPr lang="en-US" dirty="0"/>
              <a:t> a la EDS</a:t>
            </a:r>
          </a:p>
          <a:p>
            <a:endParaRPr lang="en-US" dirty="0"/>
          </a:p>
          <a:p>
            <a:r>
              <a:rPr lang="en-US" dirty="0" err="1"/>
              <a:t>Llegada</a:t>
            </a:r>
            <a:r>
              <a:rPr lang="en-US" dirty="0"/>
              <a:t> al punto de carga</a:t>
            </a:r>
          </a:p>
          <a:p>
            <a:endParaRPr lang="en-US" dirty="0"/>
          </a:p>
          <a:p>
            <a:r>
              <a:rPr lang="en-US" dirty="0" err="1"/>
              <a:t>Reincorporación</a:t>
            </a:r>
            <a:r>
              <a:rPr lang="en-US" dirty="0"/>
              <a:t> al </a:t>
            </a:r>
            <a:r>
              <a:rPr lang="en-US" dirty="0" err="1"/>
              <a:t>tráfico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3D2AF-DFBB-4845-8807-3DC5EB2B10B7}"/>
              </a:ext>
            </a:extLst>
          </p:cNvPr>
          <p:cNvSpPr txBox="1"/>
          <p:nvPr/>
        </p:nvSpPr>
        <p:spPr>
          <a:xfrm>
            <a:off x="4953000" y="5029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Siempre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evaluado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por la </a:t>
            </a:r>
            <a:r>
              <a:rPr lang="es-PE" dirty="0">
                <a:solidFill>
                  <a:schemeClr val="bg2">
                    <a:lumMod val="50000"/>
                  </a:schemeClr>
                </a:solidFill>
              </a:rPr>
              <a:t>calle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principal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038"/>
            <a:ext cx="8305800" cy="715962"/>
          </a:xfrm>
        </p:spPr>
        <p:txBody>
          <a:bodyPr/>
          <a:lstStyle/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Factores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que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influyen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en 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accesibilidad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239000" cy="4495800"/>
          </a:xfrm>
        </p:spPr>
        <p:txBody>
          <a:bodyPr>
            <a:normAutofit fontScale="70000" lnSpcReduction="20000"/>
          </a:bodyPr>
          <a:lstStyle/>
          <a:p>
            <a:r>
              <a:rPr lang="es-CO" dirty="0"/>
              <a:t>Tamaño del frente de la EDS</a:t>
            </a:r>
          </a:p>
          <a:p>
            <a:endParaRPr lang="es-CO" dirty="0"/>
          </a:p>
          <a:p>
            <a:r>
              <a:rPr lang="es-CO" dirty="0"/>
              <a:t>Angulo de entrada y salida</a:t>
            </a:r>
          </a:p>
          <a:p>
            <a:endParaRPr lang="es-CO" dirty="0"/>
          </a:p>
          <a:p>
            <a:r>
              <a:rPr lang="es-CO" dirty="0"/>
              <a:t>Velocidad del tráfico</a:t>
            </a:r>
          </a:p>
          <a:p>
            <a:endParaRPr lang="es-CO" dirty="0"/>
          </a:p>
          <a:p>
            <a:r>
              <a:rPr lang="es-CO" dirty="0"/>
              <a:t>Número de carriles de tráfico</a:t>
            </a:r>
          </a:p>
          <a:p>
            <a:pPr lvl="1"/>
            <a:r>
              <a:rPr lang="es-CO" dirty="0"/>
              <a:t>Mas carriles menor la accesibilidad</a:t>
            </a:r>
          </a:p>
          <a:p>
            <a:endParaRPr lang="es-CO" dirty="0"/>
          </a:p>
          <a:p>
            <a:r>
              <a:rPr lang="es-CO" dirty="0"/>
              <a:t>Declives y desniveles</a:t>
            </a:r>
          </a:p>
          <a:p>
            <a:pPr lvl="1"/>
            <a:r>
              <a:rPr lang="es-CO" dirty="0"/>
              <a:t>Va depender del mercado</a:t>
            </a:r>
          </a:p>
          <a:p>
            <a:endParaRPr lang="es-CO" dirty="0"/>
          </a:p>
          <a:p>
            <a:r>
              <a:rPr lang="es-CO" dirty="0"/>
              <a:t>Condiciones del pavimento</a:t>
            </a:r>
          </a:p>
          <a:p>
            <a:endParaRPr lang="es-CO" dirty="0"/>
          </a:p>
          <a:p>
            <a:r>
              <a:rPr lang="es-CO" dirty="0"/>
              <a:t>Reincorporación por la misma calle</a:t>
            </a:r>
          </a:p>
          <a:p>
            <a:pPr lvl="1"/>
            <a:r>
              <a:rPr lang="es-CO" dirty="0"/>
              <a:t>Ubicación de destino</a:t>
            </a:r>
          </a:p>
          <a:p>
            <a:endParaRPr lang="es-CO" dirty="0"/>
          </a:p>
          <a:p>
            <a:endParaRPr lang="es-C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Accesibilidad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(1) 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53BFF8D-2596-4B72-8205-999E24BA8C2C}"/>
              </a:ext>
            </a:extLst>
          </p:cNvPr>
          <p:cNvCxnSpPr/>
          <p:nvPr/>
        </p:nvCxnSpPr>
        <p:spPr>
          <a:xfrm>
            <a:off x="76200" y="3048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E178B708-89B1-4B2A-A490-D59D3F0187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999" r="17035"/>
          <a:stretch/>
        </p:blipFill>
        <p:spPr>
          <a:xfrm>
            <a:off x="76200" y="1066800"/>
            <a:ext cx="4466207" cy="2372309"/>
          </a:xfrm>
          <a:prstGeom prst="rect">
            <a:avLst/>
          </a:prstGeom>
        </p:spPr>
      </p:pic>
      <p:pic>
        <p:nvPicPr>
          <p:cNvPr id="6" name="Imagen 5" descr="Imagen que contiene exterior, edificio, casa, sucio&#10;&#10;Descripción generada automáticamente">
            <a:extLst>
              <a:ext uri="{FF2B5EF4-FFF2-40B4-BE49-F238E27FC236}">
                <a16:creationId xmlns:a16="http://schemas.microsoft.com/office/drawing/2014/main" id="{16EE956E-06D4-48E5-B2DC-94B8EEBF0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b="4235"/>
          <a:stretch/>
        </p:blipFill>
        <p:spPr>
          <a:xfrm>
            <a:off x="76200" y="3505199"/>
            <a:ext cx="4466206" cy="2895600"/>
          </a:xfrm>
          <a:prstGeom prst="rect">
            <a:avLst/>
          </a:prstGeom>
        </p:spPr>
      </p:pic>
      <p:pic>
        <p:nvPicPr>
          <p:cNvPr id="8" name="Imagen 7" descr="Edificio con letrero en frente y tienda al lado de una calle&#10;&#10;Descripción generada automáticamente con confianza media">
            <a:extLst>
              <a:ext uri="{FF2B5EF4-FFF2-40B4-BE49-F238E27FC236}">
                <a16:creationId xmlns:a16="http://schemas.microsoft.com/office/drawing/2014/main" id="{EA305081-44F2-42C6-96B4-ACE618EE57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 b="10497"/>
          <a:stretch/>
        </p:blipFill>
        <p:spPr>
          <a:xfrm>
            <a:off x="4601593" y="3505200"/>
            <a:ext cx="4312369" cy="2894669"/>
          </a:xfrm>
          <a:prstGeom prst="rect">
            <a:avLst/>
          </a:prstGeom>
        </p:spPr>
      </p:pic>
      <p:pic>
        <p:nvPicPr>
          <p:cNvPr id="13" name="Imagen 12" descr="Una señal de calle en un día soleado&#10;&#10;Descripción generada automáticamente con confianza media">
            <a:extLst>
              <a:ext uri="{FF2B5EF4-FFF2-40B4-BE49-F238E27FC236}">
                <a16:creationId xmlns:a16="http://schemas.microsoft.com/office/drawing/2014/main" id="{B89BFC6C-6235-4912-B641-DE5E07F52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92" y="1066800"/>
            <a:ext cx="4312369" cy="2379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Accesibilidad</a:t>
            </a:r>
            <a:r>
              <a:rPr lang="en-US" dirty="0"/>
              <a:t> (3)</a:t>
            </a:r>
          </a:p>
        </p:txBody>
      </p:sp>
      <p:pic>
        <p:nvPicPr>
          <p:cNvPr id="6" name="Imagen 5" descr="Edificio con letrero en frente y tienda al lado&#10;&#10;Descripción generada automáticamente">
            <a:extLst>
              <a:ext uri="{FF2B5EF4-FFF2-40B4-BE49-F238E27FC236}">
                <a16:creationId xmlns:a16="http://schemas.microsoft.com/office/drawing/2014/main" id="{3FAAADA8-E21F-42E4-9C57-9576CE198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4495800" cy="2667000"/>
          </a:xfrm>
          <a:prstGeom prst="rect">
            <a:avLst/>
          </a:prstGeom>
        </p:spPr>
      </p:pic>
      <p:pic>
        <p:nvPicPr>
          <p:cNvPr id="10" name="Imagen 9" descr="Casa en medio de la calle&#10;&#10;Descripción generada automáticamente con confianza baja">
            <a:extLst>
              <a:ext uri="{FF2B5EF4-FFF2-40B4-BE49-F238E27FC236}">
                <a16:creationId xmlns:a16="http://schemas.microsoft.com/office/drawing/2014/main" id="{977F0EFF-1A6D-42AD-9D5B-F159117B0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1"/>
            <a:ext cx="4495800" cy="2590800"/>
          </a:xfrm>
          <a:prstGeom prst="rect">
            <a:avLst/>
          </a:prstGeom>
        </p:spPr>
      </p:pic>
      <p:pic>
        <p:nvPicPr>
          <p:cNvPr id="4" name="Imagen 3" descr="Una calle con coches&#10;&#10;Descripción generada automáticamente">
            <a:extLst>
              <a:ext uri="{FF2B5EF4-FFF2-40B4-BE49-F238E27FC236}">
                <a16:creationId xmlns:a16="http://schemas.microsoft.com/office/drawing/2014/main" id="{51F67E4F-B6AE-4E03-9C2F-9F72DD3194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4648200" y="1066801"/>
            <a:ext cx="4190521" cy="2667000"/>
          </a:xfrm>
          <a:prstGeom prst="rect">
            <a:avLst/>
          </a:prstGeom>
        </p:spPr>
      </p:pic>
      <p:pic>
        <p:nvPicPr>
          <p:cNvPr id="7" name="Imagen 6" descr="Un camión de bomberos en la calle&#10;&#10;Descripción generada automáticamente con confianza media">
            <a:extLst>
              <a:ext uri="{FF2B5EF4-FFF2-40B4-BE49-F238E27FC236}">
                <a16:creationId xmlns:a16="http://schemas.microsoft.com/office/drawing/2014/main" id="{EC514CB8-1D7F-423B-98AA-69C9701C16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2552" r="17484" b="33562"/>
          <a:stretch/>
        </p:blipFill>
        <p:spPr>
          <a:xfrm>
            <a:off x="4648201" y="3810001"/>
            <a:ext cx="419052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038"/>
            <a:ext cx="7467600" cy="715962"/>
          </a:xfrm>
        </p:spPr>
        <p:txBody>
          <a:bodyPr/>
          <a:lstStyle/>
          <a:p>
            <a:r>
              <a:rPr lang="en-US" dirty="0" err="1"/>
              <a:t>Accesibilidad</a:t>
            </a:r>
            <a:r>
              <a:rPr lang="en-US" dirty="0"/>
              <a:t> (5)</a:t>
            </a:r>
          </a:p>
        </p:txBody>
      </p:sp>
      <p:pic>
        <p:nvPicPr>
          <p:cNvPr id="8" name="Imagen 7" descr="Carreter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6AAF2A7B-CD61-4E7B-830B-8569B5023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9969"/>
            <a:ext cx="4419599" cy="2486025"/>
          </a:xfrm>
          <a:prstGeom prst="rect">
            <a:avLst/>
          </a:prstGeom>
        </p:spPr>
      </p:pic>
      <p:pic>
        <p:nvPicPr>
          <p:cNvPr id="10" name="Imagen 9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AFD6388D-3F9D-42A9-8E47-061D41C80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9968"/>
            <a:ext cx="4419600" cy="2486025"/>
          </a:xfrm>
          <a:prstGeom prst="rect">
            <a:avLst/>
          </a:prstGeom>
        </p:spPr>
      </p:pic>
      <p:pic>
        <p:nvPicPr>
          <p:cNvPr id="12" name="Imagen 11" descr="Imagen que contiene camino, exterior, calle, reloj&#10;&#10;Descripción generada automáticamente">
            <a:extLst>
              <a:ext uri="{FF2B5EF4-FFF2-40B4-BE49-F238E27FC236}">
                <a16:creationId xmlns:a16="http://schemas.microsoft.com/office/drawing/2014/main" id="{4962DF11-DF20-48B8-8B4E-E333F56D0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11522"/>
          <a:stretch/>
        </p:blipFill>
        <p:spPr>
          <a:xfrm>
            <a:off x="71886" y="3641989"/>
            <a:ext cx="4419599" cy="2682612"/>
          </a:xfrm>
          <a:prstGeom prst="rect">
            <a:avLst/>
          </a:prstGeom>
        </p:spPr>
      </p:pic>
      <p:pic>
        <p:nvPicPr>
          <p:cNvPr id="14" name="Imagen 13" descr="Un camión en una carretera&#10;&#10;Descripción generada automáticamente con confianza baja">
            <a:extLst>
              <a:ext uri="{FF2B5EF4-FFF2-40B4-BE49-F238E27FC236}">
                <a16:creationId xmlns:a16="http://schemas.microsoft.com/office/drawing/2014/main" id="{B5FAB98B-FF3E-458A-8EC1-ADE06A98DA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"/>
          <a:stretch/>
        </p:blipFill>
        <p:spPr>
          <a:xfrm>
            <a:off x="4572000" y="3633246"/>
            <a:ext cx="4419599" cy="26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Visibilidad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3352799"/>
          </a:xfrm>
        </p:spPr>
        <p:txBody>
          <a:bodyPr>
            <a:noAutofit/>
          </a:bodyPr>
          <a:lstStyle/>
          <a:p>
            <a:r>
              <a:rPr lang="es-CO" dirty="0">
                <a:latin typeface="DIN" pitchFamily="2" charset="0"/>
              </a:rPr>
              <a:t>La evaluación de visibilidad mide la </a:t>
            </a:r>
            <a:r>
              <a:rPr lang="es-CO" b="1" u="sng" dirty="0">
                <a:latin typeface="DIN" pitchFamily="2" charset="0"/>
              </a:rPr>
              <a:t>distancia</a:t>
            </a:r>
            <a:r>
              <a:rPr lang="es-CO" dirty="0">
                <a:latin typeface="DIN" pitchFamily="2" charset="0"/>
              </a:rPr>
              <a:t> de la cual los clientes pueden percibir la presencia de la EDS desde la vía adyacente a la EDS.   </a:t>
            </a:r>
          </a:p>
          <a:p>
            <a:r>
              <a:rPr lang="es-CO" dirty="0">
                <a:latin typeface="DIN" pitchFamily="2" charset="0"/>
              </a:rPr>
              <a:t>Cuando evaluamos, mantenemos en mente una distribución normal en donde el promedio incluye a 60 de las EDS y la puntas inferiores y superiores representan el 5% de las EDS.</a:t>
            </a:r>
          </a:p>
          <a:p>
            <a:r>
              <a:rPr lang="es-CO" dirty="0">
                <a:latin typeface="DIN" pitchFamily="2" charset="0"/>
              </a:rPr>
              <a:t>Factores como arboles y  edificios que bloqueen la visión directa de la EDS deben ser considerados. </a:t>
            </a:r>
          </a:p>
          <a:p>
            <a:endParaRPr lang="es-CO" dirty="0">
              <a:latin typeface="DI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3173" y="4484338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5"/>
            </a:pPr>
            <a:r>
              <a:rPr lang="en-US" dirty="0"/>
              <a:t>-  300 m</a:t>
            </a:r>
          </a:p>
          <a:p>
            <a:pPr marL="342900" indent="-342900">
              <a:buAutoNum type="arabicPlain" startAt="4"/>
            </a:pPr>
            <a:r>
              <a:rPr lang="en-US" dirty="0"/>
              <a:t>-  200</a:t>
            </a:r>
          </a:p>
          <a:p>
            <a:pPr marL="342900" indent="-342900">
              <a:buAutoNum type="arabicPlain" startAt="3"/>
            </a:pPr>
            <a:r>
              <a:rPr lang="en-US" dirty="0"/>
              <a:t>-  100</a:t>
            </a:r>
          </a:p>
          <a:p>
            <a:r>
              <a:rPr lang="en-US" dirty="0"/>
              <a:t>2    -   50	</a:t>
            </a:r>
          </a:p>
          <a:p>
            <a:r>
              <a:rPr lang="en-US" dirty="0"/>
              <a:t>1    - 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D054A-AE46-4985-A1FA-319A95956C79}"/>
              </a:ext>
            </a:extLst>
          </p:cNvPr>
          <p:cNvSpPr txBox="1"/>
          <p:nvPr/>
        </p:nvSpPr>
        <p:spPr>
          <a:xfrm>
            <a:off x="5380608" y="4438470"/>
            <a:ext cx="3484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Arboles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Letreros o avisos publicitarios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Predios/ Edificios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Alumbrado -- Cableado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24BD9-5572-47DE-9062-8D5E18D85D78}"/>
              </a:ext>
            </a:extLst>
          </p:cNvPr>
          <p:cNvSpPr txBox="1"/>
          <p:nvPr/>
        </p:nvSpPr>
        <p:spPr>
          <a:xfrm>
            <a:off x="2590800" y="471546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Velocidad</a:t>
            </a:r>
            <a:r>
              <a:rPr lang="en-US" dirty="0"/>
              <a:t> del </a:t>
            </a:r>
            <a:r>
              <a:rPr lang="en-US" dirty="0" err="1"/>
              <a:t>tráfico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Calle </a:t>
            </a:r>
            <a:r>
              <a:rPr lang="en-US" dirty="0" err="1"/>
              <a:t>urbana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err="1"/>
              <a:t>Autopista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Avenida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Visibilidad</a:t>
            </a:r>
            <a:r>
              <a:rPr lang="en-US" dirty="0"/>
              <a:t> (1)</a:t>
            </a:r>
          </a:p>
        </p:txBody>
      </p:sp>
      <p:pic>
        <p:nvPicPr>
          <p:cNvPr id="6" name="Imagen 5" descr="Una calle de tierra&#10;&#10;Descripción generada automáticamente">
            <a:extLst>
              <a:ext uri="{FF2B5EF4-FFF2-40B4-BE49-F238E27FC236}">
                <a16:creationId xmlns:a16="http://schemas.microsoft.com/office/drawing/2014/main" id="{7C4F0CB2-6263-4013-ACF4-44F8F23BC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1111" r="20834" b="34444"/>
          <a:stretch/>
        </p:blipFill>
        <p:spPr>
          <a:xfrm>
            <a:off x="152400" y="1143000"/>
            <a:ext cx="4114800" cy="2456597"/>
          </a:xfrm>
          <a:prstGeom prst="rect">
            <a:avLst/>
          </a:prstGeom>
        </p:spPr>
      </p:pic>
      <p:pic>
        <p:nvPicPr>
          <p:cNvPr id="8" name="Imagen 7" descr="Una carretera con pasto en la calle&#10;&#10;Descripción generada automáticamente">
            <a:extLst>
              <a:ext uri="{FF2B5EF4-FFF2-40B4-BE49-F238E27FC236}">
                <a16:creationId xmlns:a16="http://schemas.microsoft.com/office/drawing/2014/main" id="{3A31C3A7-EEDB-41AE-AC28-6767C7A20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2999"/>
            <a:ext cx="4367284" cy="2456597"/>
          </a:xfrm>
          <a:prstGeom prst="rect">
            <a:avLst/>
          </a:prstGeom>
        </p:spPr>
      </p:pic>
      <p:pic>
        <p:nvPicPr>
          <p:cNvPr id="10" name="Imagen 9" descr="Una calle de tierra&#10;&#10;Descripción generada automáticamente">
            <a:extLst>
              <a:ext uri="{FF2B5EF4-FFF2-40B4-BE49-F238E27FC236}">
                <a16:creationId xmlns:a16="http://schemas.microsoft.com/office/drawing/2014/main" id="{B3A1687B-07E9-431E-BB65-77022401F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2222" r="5629" b="24444"/>
          <a:stretch/>
        </p:blipFill>
        <p:spPr>
          <a:xfrm>
            <a:off x="165340" y="3657601"/>
            <a:ext cx="4101860" cy="2590799"/>
          </a:xfrm>
          <a:prstGeom prst="rect">
            <a:avLst/>
          </a:prstGeom>
        </p:spPr>
      </p:pic>
      <p:pic>
        <p:nvPicPr>
          <p:cNvPr id="14" name="Imagen 13" descr="Una camioneta estacionada en la calle&#10;&#10;Descripción generada automáticamente con confianza media">
            <a:extLst>
              <a:ext uri="{FF2B5EF4-FFF2-40B4-BE49-F238E27FC236}">
                <a16:creationId xmlns:a16="http://schemas.microsoft.com/office/drawing/2014/main" id="{47DDB9A4-DBEE-4F47-B0F8-C0B289549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735"/>
          <a:stretch/>
        </p:blipFill>
        <p:spPr>
          <a:xfrm>
            <a:off x="4343400" y="3657601"/>
            <a:ext cx="4367284" cy="2590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Visibilidad</a:t>
            </a:r>
            <a:r>
              <a:rPr lang="en-US" dirty="0"/>
              <a:t> (3)</a:t>
            </a:r>
          </a:p>
        </p:txBody>
      </p:sp>
      <p:pic>
        <p:nvPicPr>
          <p:cNvPr id="12" name="Imagen 11" descr="Un camión en una carretera&#10;&#10;Descripción generada automáticamente con confianza media">
            <a:extLst>
              <a:ext uri="{FF2B5EF4-FFF2-40B4-BE49-F238E27FC236}">
                <a16:creationId xmlns:a16="http://schemas.microsoft.com/office/drawing/2014/main" id="{F155CCDB-E630-4A8A-AA4E-15B2CB420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19444"/>
            <a:ext cx="3962400" cy="2684145"/>
          </a:xfrm>
          <a:prstGeom prst="rect">
            <a:avLst/>
          </a:prstGeom>
        </p:spPr>
      </p:pic>
      <p:pic>
        <p:nvPicPr>
          <p:cNvPr id="16" name="Imagen 15" descr="Una carretera con un letrero de color verde&#10;&#10;Descripción generada automáticamente con confianza media">
            <a:extLst>
              <a:ext uri="{FF2B5EF4-FFF2-40B4-BE49-F238E27FC236}">
                <a16:creationId xmlns:a16="http://schemas.microsoft.com/office/drawing/2014/main" id="{90A62C3A-DB31-48AF-9F7A-168E754DE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19444"/>
            <a:ext cx="3810000" cy="26812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1414079-2B7C-4AAA-9257-3285FE34DB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5" t="1480" r="4750"/>
          <a:stretch/>
        </p:blipFill>
        <p:spPr>
          <a:xfrm>
            <a:off x="4495800" y="3733800"/>
            <a:ext cx="3962400" cy="26415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2C562F9-945C-45CE-B797-0DF7BD63D2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3" r="6329"/>
          <a:stretch/>
        </p:blipFill>
        <p:spPr>
          <a:xfrm>
            <a:off x="609600" y="3730924"/>
            <a:ext cx="3810000" cy="26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495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s-HN" b="1" dirty="0"/>
              <a:t>Martes 17 Septiembre</a:t>
            </a:r>
            <a:r>
              <a:rPr lang="es-HN" dirty="0"/>
              <a:t> 	</a:t>
            </a:r>
            <a:r>
              <a:rPr lang="es-HN" i="1" u="sng" dirty="0"/>
              <a:t>Entrenamiento Encuesta</a:t>
            </a:r>
            <a:r>
              <a:rPr lang="es-HN" b="1" u="sng" dirty="0"/>
              <a:t> </a:t>
            </a:r>
            <a:r>
              <a:rPr lang="es-HN" b="1" dirty="0"/>
              <a:t>  </a:t>
            </a:r>
            <a:endParaRPr lang="en-US" sz="2800" dirty="0"/>
          </a:p>
          <a:p>
            <a:pPr lvl="1"/>
            <a:r>
              <a:rPr lang="es-HN" dirty="0"/>
              <a:t>Teoría Encuesta y Conteos 	01:00 p.m.-  03:00  p.m.   	SCB y PUMA</a:t>
            </a:r>
            <a:endParaRPr lang="en-US" sz="2400" dirty="0"/>
          </a:p>
          <a:p>
            <a:pPr lvl="1"/>
            <a:r>
              <a:rPr lang="es-HN" dirty="0"/>
              <a:t>Encuesta Práctica		03:00 p.m. – 05:00  p.m.	PUMA</a:t>
            </a:r>
            <a:endParaRPr lang="en-US" sz="2400" dirty="0"/>
          </a:p>
          <a:p>
            <a:pPr lvl="1"/>
            <a:r>
              <a:rPr lang="es-HN" dirty="0"/>
              <a:t>Ajustes evaluaciones encuesta	05:00 p.m. – 07:00  p.m.	PUMA</a:t>
            </a:r>
            <a:endParaRPr lang="en-US" sz="2400" dirty="0"/>
          </a:p>
          <a:p>
            <a:pPr lvl="0"/>
            <a:r>
              <a:rPr lang="es-HN" b="1" dirty="0"/>
              <a:t>Miércoles 18 Septiembre	</a:t>
            </a:r>
            <a:r>
              <a:rPr lang="es-HN" i="1" u="sng" dirty="0"/>
              <a:t>Encuesta</a:t>
            </a:r>
            <a:endParaRPr lang="en-US" sz="2800" dirty="0"/>
          </a:p>
          <a:p>
            <a:pPr lvl="1"/>
            <a:r>
              <a:rPr lang="es-HN" dirty="0"/>
              <a:t>Encuesta Tegucigalpa		08:00 a.m.-  04:00 p.m.		</a:t>
            </a:r>
            <a:r>
              <a:rPr lang="es-HN" dirty="0" err="1"/>
              <a:t>TM’s</a:t>
            </a:r>
            <a:r>
              <a:rPr lang="es-HN" dirty="0"/>
              <a:t> </a:t>
            </a:r>
            <a:r>
              <a:rPr lang="es-HN" dirty="0" err="1"/>
              <a:t>Tegu</a:t>
            </a:r>
            <a:r>
              <a:rPr lang="es-HN" dirty="0"/>
              <a:t>.</a:t>
            </a:r>
            <a:endParaRPr lang="en-US" sz="2400" dirty="0"/>
          </a:p>
          <a:p>
            <a:pPr lvl="1"/>
            <a:r>
              <a:rPr lang="es-CL" dirty="0" err="1"/>
              <a:t>Demogr</a:t>
            </a:r>
            <a:r>
              <a:rPr lang="pt-BR" dirty="0"/>
              <a:t>áficos			08:00 a.m.-  10:00 p.m.		SCB &amp; Claudia</a:t>
            </a:r>
            <a:endParaRPr lang="en-US" sz="2400" dirty="0"/>
          </a:p>
          <a:p>
            <a:pPr lvl="1"/>
            <a:r>
              <a:rPr lang="es-HN" dirty="0"/>
              <a:t> Encuesta San Pedro Sula		12:00 p.m.-  05:00 p.m.		</a:t>
            </a:r>
            <a:r>
              <a:rPr lang="es-HN" dirty="0" err="1"/>
              <a:t>TM’s</a:t>
            </a:r>
            <a:r>
              <a:rPr lang="es-HN" dirty="0"/>
              <a:t> SPS. </a:t>
            </a:r>
            <a:endParaRPr lang="en-US" sz="2400" dirty="0"/>
          </a:p>
          <a:p>
            <a:pPr lvl="1"/>
            <a:r>
              <a:rPr lang="es-HN" dirty="0"/>
              <a:t>Desplazamiento a SPS		11:00 a.m.-  03:00 p.m.		SCB y Claudia.</a:t>
            </a:r>
            <a:endParaRPr lang="en-US" sz="2400" dirty="0"/>
          </a:p>
          <a:p>
            <a:pPr lvl="1"/>
            <a:r>
              <a:rPr lang="es-HN" dirty="0"/>
              <a:t>Revisión – </a:t>
            </a:r>
            <a:r>
              <a:rPr lang="es-HN" b="1" u="sng" dirty="0"/>
              <a:t>SPS</a:t>
            </a:r>
            <a:r>
              <a:rPr lang="es-HN" dirty="0"/>
              <a:t>.		04:00 p.m. - 07:00 a.m.	 	SCB, </a:t>
            </a:r>
            <a:r>
              <a:rPr lang="es-HN" dirty="0" err="1"/>
              <a:t>TM’s</a:t>
            </a:r>
            <a:endParaRPr lang="en-US" sz="2400" dirty="0"/>
          </a:p>
          <a:p>
            <a:pPr lvl="0"/>
            <a:r>
              <a:rPr lang="es-HN" b="1" dirty="0"/>
              <a:t>Jueves 19 Septiembre	</a:t>
            </a:r>
            <a:r>
              <a:rPr lang="es-HN" i="1" u="sng" dirty="0"/>
              <a:t>Encuesta</a:t>
            </a:r>
            <a:endParaRPr lang="en-US" sz="2800" dirty="0"/>
          </a:p>
          <a:p>
            <a:pPr lvl="1"/>
            <a:r>
              <a:rPr lang="es-HN" dirty="0"/>
              <a:t>Encuesta Tegucigalpa		08:00 a.m.-  04:00 p.m.		</a:t>
            </a:r>
            <a:r>
              <a:rPr lang="es-HN" dirty="0" err="1"/>
              <a:t>TM’s</a:t>
            </a:r>
            <a:r>
              <a:rPr lang="es-HN" dirty="0"/>
              <a:t> </a:t>
            </a:r>
            <a:r>
              <a:rPr lang="es-HN" dirty="0" err="1"/>
              <a:t>Tegu</a:t>
            </a:r>
            <a:r>
              <a:rPr lang="es-HN" dirty="0"/>
              <a:t>.</a:t>
            </a:r>
            <a:endParaRPr lang="en-US" sz="2400" dirty="0"/>
          </a:p>
          <a:p>
            <a:pPr lvl="1"/>
            <a:r>
              <a:rPr lang="es-HN" dirty="0"/>
              <a:t>Encuesta San Pedro Sula		08:00 a.m.-  04:00 p.m.		</a:t>
            </a:r>
            <a:r>
              <a:rPr lang="es-HN" dirty="0" err="1"/>
              <a:t>TM’s</a:t>
            </a:r>
            <a:r>
              <a:rPr lang="es-HN" dirty="0"/>
              <a:t> SPS.</a:t>
            </a:r>
            <a:endParaRPr lang="en-US" sz="2400" dirty="0"/>
          </a:p>
          <a:p>
            <a:pPr lvl="1"/>
            <a:r>
              <a:rPr lang="es-HN" dirty="0"/>
              <a:t>Revisión – </a:t>
            </a:r>
            <a:r>
              <a:rPr lang="es-HN" b="1" u="sng" dirty="0"/>
              <a:t>SPS</a:t>
            </a:r>
            <a:r>
              <a:rPr lang="es-HN" dirty="0"/>
              <a:t>.		</a:t>
            </a:r>
            <a:r>
              <a:rPr lang="es-CL" dirty="0"/>
              <a:t>08:00 p.m. - 02:30 a.m.	 	</a:t>
            </a:r>
            <a:r>
              <a:rPr lang="en-US" dirty="0"/>
              <a:t>SCB, </a:t>
            </a:r>
            <a:r>
              <a:rPr lang="en-US" dirty="0" err="1"/>
              <a:t>Claudia,TM’s</a:t>
            </a:r>
            <a:endParaRPr lang="en-US" sz="2400" dirty="0"/>
          </a:p>
          <a:p>
            <a:pPr lvl="0"/>
            <a:r>
              <a:rPr lang="es-HN" b="1" dirty="0"/>
              <a:t>Viernes 20 Septiembre	</a:t>
            </a:r>
            <a:r>
              <a:rPr lang="es-HN" i="1" u="sng" dirty="0"/>
              <a:t>Revisión, Planificación y Cierre</a:t>
            </a:r>
            <a:endParaRPr lang="en-US" sz="2800" dirty="0"/>
          </a:p>
          <a:p>
            <a:pPr lvl="1"/>
            <a:r>
              <a:rPr lang="es-HN" dirty="0"/>
              <a:t>Demográficos			08:00 a.m.-  10:00  p.m.	SCB y Claudia</a:t>
            </a:r>
            <a:endParaRPr lang="en-US" sz="2400" dirty="0"/>
          </a:p>
          <a:p>
            <a:pPr lvl="1"/>
            <a:r>
              <a:rPr lang="es-HN" dirty="0"/>
              <a:t>Entrega y Revisión – </a:t>
            </a:r>
            <a:r>
              <a:rPr lang="es-HN" b="1" u="sng" dirty="0" err="1"/>
              <a:t>Tegu</a:t>
            </a:r>
            <a:r>
              <a:rPr lang="es-HN" dirty="0"/>
              <a:t>.		</a:t>
            </a:r>
            <a:r>
              <a:rPr lang="es-CL" dirty="0"/>
              <a:t>10:00 a.m. - 05:00 p.m.	 	SCB, </a:t>
            </a:r>
            <a:r>
              <a:rPr lang="es-CL" dirty="0" err="1"/>
              <a:t>TM’s</a:t>
            </a:r>
            <a:endParaRPr lang="en-US" sz="2400" dirty="0"/>
          </a:p>
          <a:p>
            <a:pPr lvl="1"/>
            <a:r>
              <a:rPr lang="es-HN" dirty="0"/>
              <a:t>Planificación Foráneos		05:00 p.m. - 07:00 p.m.	 	SCB, </a:t>
            </a:r>
            <a:r>
              <a:rPr lang="es-HN" dirty="0" err="1"/>
              <a:t>TM’s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Visibilidad</a:t>
            </a:r>
            <a:r>
              <a:rPr lang="en-US" dirty="0"/>
              <a:t> (5)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6438C8-648B-47EB-9E0B-D5D9A9C53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" t="19349" r="15595" b="29957"/>
          <a:stretch/>
        </p:blipFill>
        <p:spPr>
          <a:xfrm>
            <a:off x="4714427" y="1083029"/>
            <a:ext cx="4128285" cy="26507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7324FE-A522-4056-82D2-46EF37804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" t="33565" r="10905" b="8928"/>
          <a:stretch/>
        </p:blipFill>
        <p:spPr>
          <a:xfrm>
            <a:off x="590719" y="1083029"/>
            <a:ext cx="4037636" cy="2650771"/>
          </a:xfrm>
          <a:prstGeom prst="rect">
            <a:avLst/>
          </a:prstGeom>
        </p:spPr>
      </p:pic>
      <p:pic>
        <p:nvPicPr>
          <p:cNvPr id="3" name="Imagen 2" descr="Un tren pasando en vías al lado de un camión&#10;&#10;Descripción generada automáticamente con confianza baja">
            <a:extLst>
              <a:ext uri="{FF2B5EF4-FFF2-40B4-BE49-F238E27FC236}">
                <a16:creationId xmlns:a16="http://schemas.microsoft.com/office/drawing/2014/main" id="{44AF9B78-E673-4987-8BFD-443B76FCE0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r="6643"/>
          <a:stretch/>
        </p:blipFill>
        <p:spPr>
          <a:xfrm>
            <a:off x="595478" y="3787095"/>
            <a:ext cx="4038600" cy="2580647"/>
          </a:xfrm>
          <a:prstGeom prst="rect">
            <a:avLst/>
          </a:prstGeom>
        </p:spPr>
      </p:pic>
      <p:pic>
        <p:nvPicPr>
          <p:cNvPr id="7" name="Imagen 6" descr="Carretera con señales de transito en la calle&#10;&#10;Descripción generada automáticamente con confianza media">
            <a:extLst>
              <a:ext uri="{FF2B5EF4-FFF2-40B4-BE49-F238E27FC236}">
                <a16:creationId xmlns:a16="http://schemas.microsoft.com/office/drawing/2014/main" id="{71C4BDB5-E56B-4F52-8789-1989412F31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24316"/>
          <a:stretch/>
        </p:blipFill>
        <p:spPr>
          <a:xfrm>
            <a:off x="4724401" y="3787096"/>
            <a:ext cx="4118311" cy="26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>
                <a:solidFill>
                  <a:schemeClr val="bg2">
                    <a:lumMod val="25000"/>
                  </a:schemeClr>
                </a:solidFill>
              </a:rPr>
              <a:t>Apariencia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E" sz="2800" dirty="0"/>
              <a:t> 1- Una instalación con aspecto sucio y viejo.</a:t>
            </a:r>
          </a:p>
          <a:p>
            <a:r>
              <a:rPr lang="es-PE" sz="2800" dirty="0"/>
              <a:t> 2- Instalaciones mal mantenidas</a:t>
            </a:r>
          </a:p>
          <a:p>
            <a:r>
              <a:rPr lang="es-PE" sz="2800" dirty="0"/>
              <a:t> 3-	Instalaciones bien mantenidas</a:t>
            </a:r>
          </a:p>
          <a:p>
            <a:r>
              <a:rPr lang="es-PE" sz="2800" dirty="0"/>
              <a:t> 4- </a:t>
            </a:r>
            <a:r>
              <a:rPr lang="es-PE" sz="2800" dirty="0" err="1"/>
              <a:t>Intalaciones</a:t>
            </a:r>
            <a:r>
              <a:rPr lang="es-PE" sz="2800" dirty="0"/>
              <a:t> modernas bien mantenidas</a:t>
            </a:r>
          </a:p>
          <a:p>
            <a:pPr lvl="2">
              <a:buFont typeface="Wingdings" pitchFamily="2" charset="2"/>
              <a:buChar char="ü"/>
            </a:pPr>
            <a:r>
              <a:rPr lang="es-PE" dirty="0"/>
              <a:t> Que no dan la impresión de ser nuevas.</a:t>
            </a:r>
          </a:p>
          <a:p>
            <a:r>
              <a:rPr lang="es-PE" sz="2800" dirty="0"/>
              <a:t> 5 - Instalaciones que representan lo mejor que 	el mercado tiene a ofrecer.  </a:t>
            </a:r>
          </a:p>
          <a:p>
            <a:pPr lvl="2">
              <a:buFont typeface="Wingdings" pitchFamily="2" charset="2"/>
              <a:buChar char="ü"/>
            </a:pPr>
            <a:r>
              <a:rPr lang="es-PE" sz="2000" dirty="0" err="1"/>
              <a:t>Tipicamente</a:t>
            </a:r>
            <a:r>
              <a:rPr lang="es-PE" sz="2000" dirty="0"/>
              <a:t> representado por EDS recientes.</a:t>
            </a:r>
          </a:p>
          <a:p>
            <a:endParaRPr lang="es-PE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>
                <a:solidFill>
                  <a:schemeClr val="bg2">
                    <a:lumMod val="25000"/>
                  </a:schemeClr>
                </a:solidFill>
              </a:rPr>
              <a:t>Apariencia (1)</a:t>
            </a:r>
          </a:p>
        </p:txBody>
      </p:sp>
      <p:pic>
        <p:nvPicPr>
          <p:cNvPr id="4" name="Imagen 3" descr="Edificio con letrero en la calle&#10;&#10;Descripción generada automáticamente con confianza media">
            <a:extLst>
              <a:ext uri="{FF2B5EF4-FFF2-40B4-BE49-F238E27FC236}">
                <a16:creationId xmlns:a16="http://schemas.microsoft.com/office/drawing/2014/main" id="{EAEA3DE2-A2E6-488B-9A49-260394C83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4" y="1143000"/>
            <a:ext cx="4419600" cy="2590800"/>
          </a:xfrm>
          <a:prstGeom prst="rect">
            <a:avLst/>
          </a:prstGeom>
        </p:spPr>
      </p:pic>
      <p:pic>
        <p:nvPicPr>
          <p:cNvPr id="5" name="Imagen 4" descr="Cas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41E8FA96-B675-468A-8569-D8FCC9832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1666"/>
          <a:stretch/>
        </p:blipFill>
        <p:spPr>
          <a:xfrm>
            <a:off x="4602334" y="1143001"/>
            <a:ext cx="4405542" cy="2590800"/>
          </a:xfrm>
          <a:prstGeom prst="rect">
            <a:avLst/>
          </a:prstGeom>
        </p:spPr>
      </p:pic>
      <p:pic>
        <p:nvPicPr>
          <p:cNvPr id="8" name="Imagen 7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2940F010-C704-477D-A19D-20C08AFC9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4" y="3810000"/>
            <a:ext cx="4416476" cy="2484268"/>
          </a:xfrm>
          <a:prstGeom prst="rect">
            <a:avLst/>
          </a:prstGeom>
        </p:spPr>
      </p:pic>
      <p:pic>
        <p:nvPicPr>
          <p:cNvPr id="14" name="Imagen 13" descr="Edificio con letrero en frente y tienda al lado&#10;&#10;Descripción generada automáticamente con confianza baja">
            <a:extLst>
              <a:ext uri="{FF2B5EF4-FFF2-40B4-BE49-F238E27FC236}">
                <a16:creationId xmlns:a16="http://schemas.microsoft.com/office/drawing/2014/main" id="{C74AD577-352E-4742-BE7D-A37A38315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23" y="3815750"/>
            <a:ext cx="4406252" cy="2478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(3)</a:t>
            </a:r>
          </a:p>
        </p:txBody>
      </p:sp>
      <p:pic>
        <p:nvPicPr>
          <p:cNvPr id="4" name="Imagen 3" descr="Edificio con letrero en la calle&#10;&#10;Descripción generada automáticamente con confianza media">
            <a:extLst>
              <a:ext uri="{FF2B5EF4-FFF2-40B4-BE49-F238E27FC236}">
                <a16:creationId xmlns:a16="http://schemas.microsoft.com/office/drawing/2014/main" id="{EB872FE4-E34B-49E5-982A-844F28E43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0" y="1028629"/>
            <a:ext cx="3992704" cy="2613405"/>
          </a:xfrm>
          <a:prstGeom prst="rect">
            <a:avLst/>
          </a:prstGeom>
        </p:spPr>
      </p:pic>
      <p:pic>
        <p:nvPicPr>
          <p:cNvPr id="5" name="Imagen 4" descr="Una camioneta estacionada en la calle&#10;&#10;Descripción generada automáticamente con confianza media">
            <a:extLst>
              <a:ext uri="{FF2B5EF4-FFF2-40B4-BE49-F238E27FC236}">
                <a16:creationId xmlns:a16="http://schemas.microsoft.com/office/drawing/2014/main" id="{AA07B8D8-C6C2-4DD8-8483-6C3B7310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547" r="-1" b="25591"/>
          <a:stretch/>
        </p:blipFill>
        <p:spPr>
          <a:xfrm>
            <a:off x="4419599" y="1028629"/>
            <a:ext cx="4097755" cy="2618560"/>
          </a:xfrm>
          <a:prstGeom prst="rect">
            <a:avLst/>
          </a:prstGeom>
        </p:spPr>
      </p:pic>
      <p:pic>
        <p:nvPicPr>
          <p:cNvPr id="8" name="Imagen 7" descr="Edificio con letrero en frente y tienda al lado&#10;&#10;Descripción generada automáticamente con confianza baja">
            <a:extLst>
              <a:ext uri="{FF2B5EF4-FFF2-40B4-BE49-F238E27FC236}">
                <a16:creationId xmlns:a16="http://schemas.microsoft.com/office/drawing/2014/main" id="{42C0A3C7-AFE7-47D7-A45A-BC21E0A953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7563"/>
          <a:stretch/>
        </p:blipFill>
        <p:spPr>
          <a:xfrm>
            <a:off x="350576" y="3733800"/>
            <a:ext cx="4011851" cy="2554826"/>
          </a:xfrm>
          <a:prstGeom prst="rect">
            <a:avLst/>
          </a:prstGeom>
        </p:spPr>
      </p:pic>
      <p:pic>
        <p:nvPicPr>
          <p:cNvPr id="10" name="Imagen 9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7D886C12-B872-49EF-85C8-4B7245D49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/>
          <a:stretch/>
        </p:blipFill>
        <p:spPr>
          <a:xfrm>
            <a:off x="4423854" y="3718289"/>
            <a:ext cx="4097755" cy="2570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(5)</a:t>
            </a:r>
          </a:p>
        </p:txBody>
      </p:sp>
      <p:pic>
        <p:nvPicPr>
          <p:cNvPr id="5" name="Imagen 4" descr="Una camioneta estacionada en la calle&#10;&#10;Descripción generada automáticamente con confianza media">
            <a:extLst>
              <a:ext uri="{FF2B5EF4-FFF2-40B4-BE49-F238E27FC236}">
                <a16:creationId xmlns:a16="http://schemas.microsoft.com/office/drawing/2014/main" id="{0B0895B8-AF22-447B-AAF1-609FF1118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4343400" cy="2435018"/>
          </a:xfrm>
          <a:prstGeom prst="rect">
            <a:avLst/>
          </a:prstGeom>
        </p:spPr>
      </p:pic>
      <p:pic>
        <p:nvPicPr>
          <p:cNvPr id="8" name="Imagen 7" descr="Tienda con toldo verde&#10;&#10;Descripción generada automáticamente con confianza media">
            <a:extLst>
              <a:ext uri="{FF2B5EF4-FFF2-40B4-BE49-F238E27FC236}">
                <a16:creationId xmlns:a16="http://schemas.microsoft.com/office/drawing/2014/main" id="{A25F5F36-1A6A-4A3B-9686-F01338E67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6801"/>
            <a:ext cx="4504079" cy="2435018"/>
          </a:xfrm>
          <a:prstGeom prst="rect">
            <a:avLst/>
          </a:prstGeom>
        </p:spPr>
      </p:pic>
      <p:pic>
        <p:nvPicPr>
          <p:cNvPr id="4" name="Imagen 3" descr="Un tren en una calle&#10;&#10;Descripción generada automáticamente con confianza baja">
            <a:extLst>
              <a:ext uri="{FF2B5EF4-FFF2-40B4-BE49-F238E27FC236}">
                <a16:creationId xmlns:a16="http://schemas.microsoft.com/office/drawing/2014/main" id="{0B4302A6-439E-4BB5-9D15-145C6E18D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211" b="19998"/>
          <a:stretch/>
        </p:blipFill>
        <p:spPr>
          <a:xfrm>
            <a:off x="76200" y="3581400"/>
            <a:ext cx="4343400" cy="2743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218975-BCF1-41F6-BA81-3193EA61A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2"/>
          <a:stretch/>
        </p:blipFill>
        <p:spPr>
          <a:xfrm>
            <a:off x="4477109" y="3601527"/>
            <a:ext cx="4522770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MPD</a:t>
            </a:r>
          </a:p>
        </p:txBody>
      </p:sp>
      <p:pic>
        <p:nvPicPr>
          <p:cNvPr id="5" name="Marcador de contenido 4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8F5112D6-D6C2-4AE4-8194-36D7A5E9E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91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981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91" y="1166018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9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Four</a:t>
            </a:r>
            <a:r>
              <a:rPr lang="es-CO" dirty="0"/>
              <a:t> </a:t>
            </a:r>
            <a:r>
              <a:rPr lang="es-CO" dirty="0" err="1"/>
              <a:t>Square</a:t>
            </a:r>
            <a:r>
              <a:rPr lang="es-CO" dirty="0"/>
              <a:t> (4</a:t>
            </a:r>
            <a:r>
              <a:rPr lang="es-CO" baseline="40000" dirty="0"/>
              <a:t>2</a:t>
            </a:r>
            <a:r>
              <a:rPr lang="es-CO" dirty="0"/>
              <a:t> 6</a:t>
            </a:r>
            <a:r>
              <a:rPr lang="es-CO" baseline="40000" dirty="0"/>
              <a:t>2</a:t>
            </a:r>
            <a:r>
              <a:rPr lang="es-CO" dirty="0"/>
              <a:t> 8</a:t>
            </a:r>
            <a:r>
              <a:rPr lang="es-CO" baseline="40000" dirty="0"/>
              <a:t>2</a:t>
            </a:r>
            <a:r>
              <a:rPr lang="es-CO" dirty="0"/>
              <a:t>)</a:t>
            </a:r>
          </a:p>
        </p:txBody>
      </p:sp>
      <p:pic>
        <p:nvPicPr>
          <p:cNvPr id="3" name="Picture 2" descr="4square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139309"/>
            <a:ext cx="5791200" cy="195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Dept\Documentation\Survey Photos\Forecourt_Layout\2-Four_Square\10006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77080"/>
            <a:ext cx="4343400" cy="2895120"/>
          </a:xfrm>
          <a:prstGeom prst="rect">
            <a:avLst/>
          </a:prstGeom>
          <a:noFill/>
        </p:spPr>
      </p:pic>
      <p:pic>
        <p:nvPicPr>
          <p:cNvPr id="7" name="Imagen 6" descr="Un grupo de personas en una calle&#10;&#10;Descripción generada automáticamente">
            <a:extLst>
              <a:ext uri="{FF2B5EF4-FFF2-40B4-BE49-F238E27FC236}">
                <a16:creationId xmlns:a16="http://schemas.microsoft.com/office/drawing/2014/main" id="{E491A790-99E1-42C6-AA89-FB9EA140F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77" y="8283893"/>
            <a:ext cx="9144000" cy="3863340"/>
          </a:xfrm>
          <a:prstGeom prst="rect">
            <a:avLst/>
          </a:prstGeom>
        </p:spPr>
      </p:pic>
      <p:pic>
        <p:nvPicPr>
          <p:cNvPr id="9" name="Imagen 8" descr="Imagen que contiene edificio, camino, camioneta, estacionado&#10;&#10;Descripción generada automáticamente">
            <a:extLst>
              <a:ext uri="{FF2B5EF4-FFF2-40B4-BE49-F238E27FC236}">
                <a16:creationId xmlns:a16="http://schemas.microsoft.com/office/drawing/2014/main" id="{9391D081-96EF-4234-A675-B882079A0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00" y="5830477"/>
            <a:ext cx="9144000" cy="4091940"/>
          </a:xfrm>
          <a:prstGeom prst="rect">
            <a:avLst/>
          </a:prstGeom>
        </p:spPr>
      </p:pic>
      <p:pic>
        <p:nvPicPr>
          <p:cNvPr id="11" name="Imagen 10" descr="Una señal de pare en la calle&#10;&#10;Descripción generada automáticamente con confianza baja">
            <a:extLst>
              <a:ext uri="{FF2B5EF4-FFF2-40B4-BE49-F238E27FC236}">
                <a16:creationId xmlns:a16="http://schemas.microsoft.com/office/drawing/2014/main" id="{062A077B-56CC-4324-B5DC-73CE6B1FE0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2031" y="-2744517"/>
            <a:ext cx="9144000" cy="5583555"/>
          </a:xfrm>
          <a:prstGeom prst="rect">
            <a:avLst/>
          </a:prstGeom>
        </p:spPr>
      </p:pic>
      <p:pic>
        <p:nvPicPr>
          <p:cNvPr id="13" name="Imagen 12" descr="La fachada de un local comercial&#10;&#10;Descripción generada automáticamente con confianza baja">
            <a:extLst>
              <a:ext uri="{FF2B5EF4-FFF2-40B4-BE49-F238E27FC236}">
                <a16:creationId xmlns:a16="http://schemas.microsoft.com/office/drawing/2014/main" id="{0DB1FC51-E544-47B8-8653-8C8685B35D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99" y="3276600"/>
            <a:ext cx="4038701" cy="2870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Four</a:t>
            </a:r>
            <a:r>
              <a:rPr lang="es-CO" dirty="0"/>
              <a:t> </a:t>
            </a:r>
            <a:r>
              <a:rPr lang="es-CO" dirty="0" err="1"/>
              <a:t>Square</a:t>
            </a:r>
            <a:r>
              <a:rPr lang="es-CO" dirty="0"/>
              <a:t> (4</a:t>
            </a:r>
            <a:r>
              <a:rPr lang="es-CO" baseline="40000" dirty="0"/>
              <a:t>2</a:t>
            </a:r>
            <a:r>
              <a:rPr lang="es-CO" dirty="0"/>
              <a:t> 6</a:t>
            </a:r>
            <a:r>
              <a:rPr lang="es-CO" baseline="40000" dirty="0"/>
              <a:t>2</a:t>
            </a:r>
            <a:r>
              <a:rPr lang="es-CO" dirty="0"/>
              <a:t> 8</a:t>
            </a:r>
            <a:r>
              <a:rPr lang="es-CO" baseline="40000" dirty="0"/>
              <a:t>2</a:t>
            </a:r>
            <a:r>
              <a:rPr lang="es-CO" dirty="0"/>
              <a:t>)</a:t>
            </a:r>
          </a:p>
        </p:txBody>
      </p:sp>
      <p:pic>
        <p:nvPicPr>
          <p:cNvPr id="7" name="Imagen 6" descr="Un grupo de personas en una calle&#10;&#10;Descripción generada automáticamente">
            <a:extLst>
              <a:ext uri="{FF2B5EF4-FFF2-40B4-BE49-F238E27FC236}">
                <a16:creationId xmlns:a16="http://schemas.microsoft.com/office/drawing/2014/main" id="{E491A790-99E1-42C6-AA89-FB9EA140F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t="-413" r="19200" b="1111"/>
          <a:stretch/>
        </p:blipFill>
        <p:spPr>
          <a:xfrm>
            <a:off x="4419600" y="1087704"/>
            <a:ext cx="4038600" cy="2745248"/>
          </a:xfrm>
          <a:prstGeom prst="rect">
            <a:avLst/>
          </a:prstGeom>
        </p:spPr>
      </p:pic>
      <p:pic>
        <p:nvPicPr>
          <p:cNvPr id="11" name="Imagen 10" descr="Una señal de pare en la calle&#10;&#10;Descripción generada automáticamente con confianza baja">
            <a:extLst>
              <a:ext uri="{FF2B5EF4-FFF2-40B4-BE49-F238E27FC236}">
                <a16:creationId xmlns:a16="http://schemas.microsoft.com/office/drawing/2014/main" id="{062A077B-56CC-4324-B5DC-73CE6B1FE0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r="3390"/>
          <a:stretch/>
        </p:blipFill>
        <p:spPr>
          <a:xfrm>
            <a:off x="304800" y="1087704"/>
            <a:ext cx="4038600" cy="2745248"/>
          </a:xfrm>
          <a:prstGeom prst="rect">
            <a:avLst/>
          </a:prstGeom>
        </p:spPr>
      </p:pic>
      <p:pic>
        <p:nvPicPr>
          <p:cNvPr id="6" name="Imagen 5" descr="Un grupo de construcción&#10;&#10;Descripción generada automáticamente con confianza baja">
            <a:extLst>
              <a:ext uri="{FF2B5EF4-FFF2-40B4-BE49-F238E27FC236}">
                <a16:creationId xmlns:a16="http://schemas.microsoft.com/office/drawing/2014/main" id="{CD736F89-DD56-4AA3-979D-F393334B54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4"/>
          <a:stretch/>
        </p:blipFill>
        <p:spPr>
          <a:xfrm>
            <a:off x="4419600" y="3865131"/>
            <a:ext cx="4038600" cy="2504664"/>
          </a:xfrm>
          <a:prstGeom prst="rect">
            <a:avLst/>
          </a:prstGeom>
        </p:spPr>
      </p:pic>
      <p:pic>
        <p:nvPicPr>
          <p:cNvPr id="10" name="Imagen 9" descr="Edificio con letrero en la calle&#10;&#10;Descripción generada automáticamente con confianza media">
            <a:extLst>
              <a:ext uri="{FF2B5EF4-FFF2-40B4-BE49-F238E27FC236}">
                <a16:creationId xmlns:a16="http://schemas.microsoft.com/office/drawing/2014/main" id="{BF631AAF-A993-475C-BCAB-91D1B8F22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8" y="3886035"/>
            <a:ext cx="4046859" cy="24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</a:rPr>
              <a:t>Diseño de isla: Peaje</a:t>
            </a:r>
          </a:p>
        </p:txBody>
      </p:sp>
      <p:pic>
        <p:nvPicPr>
          <p:cNvPr id="5" name="Picture 4" descr="C:\Dept\Documentation\Survey Photos\Forecourt_Layout\3-Single Stacked SGL\1008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67" y="2895600"/>
            <a:ext cx="4922089" cy="321138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34" y="1327391"/>
            <a:ext cx="5047922" cy="131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Un camión de bomberos&#10;&#10;Descripción generada automáticamente con confianza baja">
            <a:extLst>
              <a:ext uri="{FF2B5EF4-FFF2-40B4-BE49-F238E27FC236}">
                <a16:creationId xmlns:a16="http://schemas.microsoft.com/office/drawing/2014/main" id="{775C6A71-AFBC-4B80-9018-3EECD7E06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9817" r="25833" b="32521"/>
          <a:stretch/>
        </p:blipFill>
        <p:spPr>
          <a:xfrm>
            <a:off x="5145656" y="1006415"/>
            <a:ext cx="3940866" cy="2469850"/>
          </a:xfrm>
          <a:prstGeom prst="rect">
            <a:avLst/>
          </a:prstGeom>
        </p:spPr>
      </p:pic>
      <p:pic>
        <p:nvPicPr>
          <p:cNvPr id="12" name="Imagen 11" descr="Edificio con letrero en frente y tienda al lado&#10;&#10;Descripción generada automáticamente">
            <a:extLst>
              <a:ext uri="{FF2B5EF4-FFF2-40B4-BE49-F238E27FC236}">
                <a16:creationId xmlns:a16="http://schemas.microsoft.com/office/drawing/2014/main" id="{07E8D4EE-6B9F-47E7-842D-A3E557A979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4"/>
          <a:stretch/>
        </p:blipFill>
        <p:spPr>
          <a:xfrm>
            <a:off x="5145656" y="3476265"/>
            <a:ext cx="3940866" cy="2630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CO" dirty="0"/>
              <a:t>Introducción – 30 Minutos</a:t>
            </a:r>
            <a:endParaRPr lang="en-US" dirty="0"/>
          </a:p>
          <a:p>
            <a:pPr lvl="0"/>
            <a:r>
              <a:rPr lang="es-CO" dirty="0"/>
              <a:t>Capacitación y revisión del formulario de encuesta  - 3 Horas</a:t>
            </a:r>
            <a:endParaRPr lang="en-US" dirty="0"/>
          </a:p>
          <a:p>
            <a:pPr lvl="1"/>
            <a:r>
              <a:rPr lang="en-US" sz="2400" dirty="0"/>
              <a:t>TM’s, Network Planner local, etc.</a:t>
            </a:r>
          </a:p>
          <a:p>
            <a:pPr lvl="0"/>
            <a:r>
              <a:rPr lang="es-CO" dirty="0"/>
              <a:t>Revisión información – 1 hora</a:t>
            </a:r>
            <a:endParaRPr lang="en-US" dirty="0"/>
          </a:p>
          <a:p>
            <a:pPr lvl="1"/>
            <a:r>
              <a:rPr lang="es-CO" sz="2400" dirty="0"/>
              <a:t>Volúmenes de la competencia</a:t>
            </a:r>
            <a:endParaRPr lang="en-US" sz="2400" dirty="0"/>
          </a:p>
          <a:p>
            <a:pPr lvl="1"/>
            <a:r>
              <a:rPr lang="es-CO" sz="2400" dirty="0"/>
              <a:t>Demográficos, tráficos, etc.</a:t>
            </a:r>
            <a:endParaRPr lang="en-US" sz="2400" dirty="0"/>
          </a:p>
          <a:p>
            <a:r>
              <a:rPr lang="es-CO" dirty="0"/>
              <a:t>Visita a puntos específicos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Peaje</a:t>
            </a:r>
            <a:r>
              <a:rPr lang="en-US" dirty="0"/>
              <a:t> – Starting Gate</a:t>
            </a:r>
          </a:p>
        </p:txBody>
      </p:sp>
      <p:pic>
        <p:nvPicPr>
          <p:cNvPr id="7" name="Imagen 6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F7C008FA-BE96-4825-8E1E-3E8CA9F2C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4" y="1034415"/>
            <a:ext cx="4678068" cy="2394586"/>
          </a:xfrm>
          <a:prstGeom prst="rect">
            <a:avLst/>
          </a:prstGeom>
        </p:spPr>
      </p:pic>
      <p:pic>
        <p:nvPicPr>
          <p:cNvPr id="13" name="Imagen 12" descr="Edificio con letrero en frente y tienda al lado de una carretera&#10;&#10;Descripción generada automáticamente con confianza baja">
            <a:extLst>
              <a:ext uri="{FF2B5EF4-FFF2-40B4-BE49-F238E27FC236}">
                <a16:creationId xmlns:a16="http://schemas.microsoft.com/office/drawing/2014/main" id="{5B864675-F571-40FC-95FA-826FAFF98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r="5056"/>
          <a:stretch/>
        </p:blipFill>
        <p:spPr>
          <a:xfrm>
            <a:off x="88345" y="3430438"/>
            <a:ext cx="4678068" cy="2539616"/>
          </a:xfrm>
          <a:prstGeom prst="rect">
            <a:avLst/>
          </a:prstGeom>
        </p:spPr>
      </p:pic>
      <p:pic>
        <p:nvPicPr>
          <p:cNvPr id="15" name="Imagen 14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AF882C31-4F1B-4FF3-B15B-90DDC45D19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r="4167"/>
          <a:stretch/>
        </p:blipFill>
        <p:spPr>
          <a:xfrm>
            <a:off x="4766412" y="1032976"/>
            <a:ext cx="4148988" cy="2394586"/>
          </a:xfrm>
          <a:prstGeom prst="rect">
            <a:avLst/>
          </a:prstGeom>
        </p:spPr>
      </p:pic>
      <p:pic>
        <p:nvPicPr>
          <p:cNvPr id="19" name="Imagen 18" descr="Una camioneta estacionada al lado de un edificio&#10;&#10;Descripción generada automáticamente con confianza baja">
            <a:extLst>
              <a:ext uri="{FF2B5EF4-FFF2-40B4-BE49-F238E27FC236}">
                <a16:creationId xmlns:a16="http://schemas.microsoft.com/office/drawing/2014/main" id="{F4EE8E53-E046-491C-90E7-AF8814751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0"/>
          <a:stretch/>
        </p:blipFill>
        <p:spPr>
          <a:xfrm>
            <a:off x="4766412" y="3427562"/>
            <a:ext cx="4148988" cy="25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Diseño Otro (</a:t>
            </a:r>
            <a:r>
              <a:rPr lang="es-CO" dirty="0" err="1"/>
              <a:t>Layout</a:t>
            </a:r>
            <a:r>
              <a:rPr lang="es-CO" dirty="0"/>
              <a:t>)</a:t>
            </a:r>
          </a:p>
        </p:txBody>
      </p:sp>
      <p:pic>
        <p:nvPicPr>
          <p:cNvPr id="5" name="Picture 5" descr="C:\Dept\Documentation\Survey Photos\Forecourt_Layout\1-Parallel\1008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91" y="1097417"/>
            <a:ext cx="3817094" cy="2544309"/>
          </a:xfrm>
          <a:prstGeom prst="rect">
            <a:avLst/>
          </a:prstGeom>
          <a:noFill/>
        </p:spPr>
      </p:pic>
      <p:pic>
        <p:nvPicPr>
          <p:cNvPr id="6" name="Picture 6" descr="C:\Dept\Documentation\Survey Photos\Forecourt_Layout\1-Parallel\1003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91" y="3698304"/>
            <a:ext cx="3833554" cy="2493516"/>
          </a:xfrm>
          <a:prstGeom prst="rect">
            <a:avLst/>
          </a:prstGeom>
          <a:noFill/>
        </p:spPr>
      </p:pic>
      <p:pic>
        <p:nvPicPr>
          <p:cNvPr id="7" name="Picture 5" descr="C:\Dept\Documentation\Survey Photos\Forecourt_Layout\1-Parallel\10007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8" y="3722746"/>
            <a:ext cx="3740893" cy="2493516"/>
          </a:xfrm>
          <a:prstGeom prst="rect">
            <a:avLst/>
          </a:prstGeom>
          <a:noFill/>
        </p:spPr>
      </p:pic>
      <p:pic>
        <p:nvPicPr>
          <p:cNvPr id="10" name="Imagen 9" descr="Imagen que contiene exterior, calle, edificio, luz&#10;&#10;Descripción generada automáticamente">
            <a:extLst>
              <a:ext uri="{FF2B5EF4-FFF2-40B4-BE49-F238E27FC236}">
                <a16:creationId xmlns:a16="http://schemas.microsoft.com/office/drawing/2014/main" id="{F5FC617B-77C4-48E2-9648-A3D4732972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/>
          <a:stretch/>
        </p:blipFill>
        <p:spPr>
          <a:xfrm>
            <a:off x="4571998" y="1107309"/>
            <a:ext cx="3740892" cy="2555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883426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SERVICIOS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Tiendas</a:t>
            </a:r>
            <a:r>
              <a:rPr lang="en-US" dirty="0"/>
              <a:t> de </a:t>
            </a:r>
            <a:r>
              <a:rPr lang="en-US" dirty="0" err="1"/>
              <a:t>conveniencia</a:t>
            </a:r>
            <a:r>
              <a:rPr lang="en-US" dirty="0"/>
              <a:t>	</a:t>
            </a:r>
          </a:p>
        </p:txBody>
      </p:sp>
      <p:pic>
        <p:nvPicPr>
          <p:cNvPr id="3" name="Imagen 2" descr="Una tienda de comida&#10;&#10;Descripción generada automáticamente">
            <a:extLst>
              <a:ext uri="{FF2B5EF4-FFF2-40B4-BE49-F238E27FC236}">
                <a16:creationId xmlns:a16="http://schemas.microsoft.com/office/drawing/2014/main" id="{34151D84-B35A-4617-A39C-B47B36A89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4267200" cy="3200400"/>
          </a:xfrm>
          <a:prstGeom prst="rect">
            <a:avLst/>
          </a:prstGeom>
        </p:spPr>
      </p:pic>
      <p:pic>
        <p:nvPicPr>
          <p:cNvPr id="5" name="Imagen 4" descr="Un grupo de libros en 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926E98B7-9DC8-48B0-AA8E-3DDC7E846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84" y="1524000"/>
            <a:ext cx="4188884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/>
              <a:t>Servicios adicionales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8543" b="29469"/>
          <a:stretch/>
        </p:blipFill>
        <p:spPr bwMode="auto">
          <a:xfrm>
            <a:off x="152399" y="3733800"/>
            <a:ext cx="3962401" cy="24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 descr="Edificio con letrero en frente y tienda al lado de un coche&#10;&#10;Descripción generada automáticamente con confianza media">
            <a:extLst>
              <a:ext uri="{FF2B5EF4-FFF2-40B4-BE49-F238E27FC236}">
                <a16:creationId xmlns:a16="http://schemas.microsoft.com/office/drawing/2014/main" id="{62AD0C39-D3FD-47FF-ABB9-A106CD1BE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35" y="3733800"/>
            <a:ext cx="4668330" cy="2439838"/>
          </a:xfrm>
          <a:prstGeom prst="rect">
            <a:avLst/>
          </a:prstGeom>
        </p:spPr>
      </p:pic>
      <p:pic>
        <p:nvPicPr>
          <p:cNvPr id="8" name="Imagen 7" descr="Edificio con letrero en frente y tienda al lado de una camioneta&#10;&#10;Descripción generada automáticamente con confianza baja">
            <a:extLst>
              <a:ext uri="{FF2B5EF4-FFF2-40B4-BE49-F238E27FC236}">
                <a16:creationId xmlns:a16="http://schemas.microsoft.com/office/drawing/2014/main" id="{4661DAC8-06B8-4BD7-9502-B3B4BB7CB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35" y="1078185"/>
            <a:ext cx="4648200" cy="2575089"/>
          </a:xfrm>
          <a:prstGeom prst="rect">
            <a:avLst/>
          </a:prstGeom>
        </p:spPr>
      </p:pic>
      <p:pic>
        <p:nvPicPr>
          <p:cNvPr id="9" name="Imagen 8" descr="Imagen que contiene interior, edificio, tabla, grande&#10;&#10;Descripción generada automáticamente">
            <a:extLst>
              <a:ext uri="{FF2B5EF4-FFF2-40B4-BE49-F238E27FC236}">
                <a16:creationId xmlns:a16="http://schemas.microsoft.com/office/drawing/2014/main" id="{E7F8831C-C881-4E17-9594-8222A89641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r="14288"/>
          <a:stretch/>
        </p:blipFill>
        <p:spPr>
          <a:xfrm>
            <a:off x="152399" y="1078185"/>
            <a:ext cx="3962401" cy="25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a las lom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457200"/>
            <a:ext cx="4572000" cy="595522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Metodología</a:t>
            </a:r>
            <a:r>
              <a:rPr lang="en-US" dirty="0"/>
              <a:t> de </a:t>
            </a:r>
            <a:r>
              <a:rPr lang="en-US" dirty="0" err="1"/>
              <a:t>conteos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Horario</a:t>
            </a:r>
            <a:r>
              <a:rPr lang="en-US" dirty="0"/>
              <a:t> de </a:t>
            </a:r>
            <a:r>
              <a:rPr lang="en-US" dirty="0" err="1"/>
              <a:t>conteo</a:t>
            </a:r>
            <a:endParaRPr lang="en-US" dirty="0"/>
          </a:p>
          <a:p>
            <a:pPr lvl="1"/>
            <a:r>
              <a:rPr lang="en-US" dirty="0" err="1"/>
              <a:t>Indique</a:t>
            </a:r>
            <a:r>
              <a:rPr lang="en-US" dirty="0"/>
              <a:t> </a:t>
            </a:r>
            <a:r>
              <a:rPr lang="en-US" dirty="0" err="1"/>
              <a:t>hora</a:t>
            </a:r>
            <a:r>
              <a:rPr lang="en-US" dirty="0"/>
              <a:t> en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comienza</a:t>
            </a:r>
            <a:r>
              <a:rPr lang="en-US" dirty="0"/>
              <a:t> el </a:t>
            </a:r>
            <a:r>
              <a:rPr lang="en-US" dirty="0" err="1"/>
              <a:t>conteo</a:t>
            </a:r>
            <a:endParaRPr lang="en-US" dirty="0"/>
          </a:p>
          <a:p>
            <a:pPr lvl="1"/>
            <a:r>
              <a:rPr lang="en-US" dirty="0" err="1"/>
              <a:t>Indique</a:t>
            </a:r>
            <a:r>
              <a:rPr lang="en-US" dirty="0"/>
              <a:t> </a:t>
            </a:r>
            <a:r>
              <a:rPr lang="en-US" dirty="0" err="1"/>
              <a:t>hora</a:t>
            </a:r>
            <a:r>
              <a:rPr lang="en-US" dirty="0"/>
              <a:t> en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finaliza</a:t>
            </a:r>
            <a:r>
              <a:rPr lang="en-US" dirty="0"/>
              <a:t> el </a:t>
            </a:r>
            <a:r>
              <a:rPr lang="en-US" dirty="0" err="1"/>
              <a:t>conteo</a:t>
            </a:r>
            <a:endParaRPr lang="en-US" dirty="0"/>
          </a:p>
          <a:p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Calle</a:t>
            </a:r>
            <a:endParaRPr lang="en-US" dirty="0"/>
          </a:p>
          <a:p>
            <a:pPr lvl="1"/>
            <a:r>
              <a:rPr lang="en-US" dirty="0" err="1"/>
              <a:t>Indique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la </a:t>
            </a:r>
            <a:r>
              <a:rPr lang="en-US" dirty="0" err="1"/>
              <a:t>calle</a:t>
            </a:r>
            <a:r>
              <a:rPr lang="en-US" dirty="0"/>
              <a:t> en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realizando</a:t>
            </a:r>
            <a:r>
              <a:rPr lang="en-US" dirty="0"/>
              <a:t> el </a:t>
            </a:r>
            <a:r>
              <a:rPr lang="en-US" dirty="0" err="1"/>
              <a:t>conteo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de dos </a:t>
            </a:r>
            <a:r>
              <a:rPr lang="en-US" dirty="0" err="1"/>
              <a:t>sentidos</a:t>
            </a:r>
            <a:r>
              <a:rPr lang="en-US" dirty="0"/>
              <a:t> (</a:t>
            </a:r>
            <a:r>
              <a:rPr lang="en-US" dirty="0" err="1"/>
              <a:t>doble</a:t>
            </a:r>
            <a:r>
              <a:rPr lang="en-US" dirty="0"/>
              <a:t> </a:t>
            </a:r>
            <a:r>
              <a:rPr lang="en-US" dirty="0" err="1"/>
              <a:t>vía</a:t>
            </a:r>
            <a:r>
              <a:rPr lang="en-US" dirty="0"/>
              <a:t>) o de un </a:t>
            </a:r>
            <a:r>
              <a:rPr lang="en-US" dirty="0" err="1"/>
              <a:t>sentido</a:t>
            </a:r>
            <a:r>
              <a:rPr lang="en-US" dirty="0"/>
              <a:t> (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vía</a:t>
            </a:r>
            <a:r>
              <a:rPr lang="en-US" dirty="0"/>
              <a:t>)</a:t>
            </a:r>
          </a:p>
          <a:p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Conteo</a:t>
            </a:r>
            <a:endParaRPr lang="en-US" dirty="0"/>
          </a:p>
          <a:p>
            <a:pPr lvl="1"/>
            <a:r>
              <a:rPr lang="en-US" dirty="0" err="1"/>
              <a:t>Indique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el </a:t>
            </a:r>
            <a:r>
              <a:rPr lang="en-US" dirty="0" err="1"/>
              <a:t>conteo</a:t>
            </a:r>
            <a:r>
              <a:rPr lang="en-US" dirty="0"/>
              <a:t> </a:t>
            </a:r>
            <a:r>
              <a:rPr lang="en-US" dirty="0" err="1"/>
              <a:t>fué</a:t>
            </a:r>
            <a:r>
              <a:rPr lang="en-US" dirty="0"/>
              <a:t> </a:t>
            </a:r>
            <a:r>
              <a:rPr lang="en-US" dirty="0" err="1"/>
              <a:t>realido</a:t>
            </a:r>
            <a:r>
              <a:rPr lang="en-US" dirty="0"/>
              <a:t> en dos </a:t>
            </a:r>
            <a:r>
              <a:rPr lang="en-US" dirty="0" err="1"/>
              <a:t>sentidos</a:t>
            </a:r>
            <a:r>
              <a:rPr lang="en-US" dirty="0"/>
              <a:t> o en un solo </a:t>
            </a:r>
            <a:r>
              <a:rPr lang="en-US" dirty="0" err="1"/>
              <a:t>sentido</a:t>
            </a:r>
            <a:endParaRPr lang="en-US" dirty="0"/>
          </a:p>
        </p:txBody>
      </p:sp>
    </p:spTree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Metodología</a:t>
            </a:r>
            <a:r>
              <a:rPr lang="en-US" dirty="0"/>
              <a:t> de </a:t>
            </a:r>
            <a:r>
              <a:rPr lang="en-US" dirty="0" err="1"/>
              <a:t>conteos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Segmentación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de combustible</a:t>
            </a:r>
          </a:p>
          <a:p>
            <a:pPr lvl="1"/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Autos</a:t>
            </a:r>
          </a:p>
          <a:p>
            <a:pPr lvl="2"/>
            <a:r>
              <a:rPr lang="en-US" dirty="0" err="1"/>
              <a:t>Vehiculos</a:t>
            </a:r>
            <a:r>
              <a:rPr lang="en-US" dirty="0"/>
              <a:t> </a:t>
            </a:r>
            <a:r>
              <a:rPr lang="en-US" dirty="0" err="1"/>
              <a:t>livianos</a:t>
            </a:r>
            <a:endParaRPr lang="en-US" dirty="0"/>
          </a:p>
          <a:p>
            <a:pPr lvl="2"/>
            <a:r>
              <a:rPr lang="en-US" dirty="0"/>
              <a:t>SUV’s</a:t>
            </a:r>
          </a:p>
          <a:p>
            <a:pPr lvl="1"/>
            <a:r>
              <a:rPr lang="en-US" u="sng" dirty="0" err="1">
                <a:solidFill>
                  <a:schemeClr val="tx2">
                    <a:lumMod val="50000"/>
                  </a:schemeClr>
                </a:solidFill>
              </a:rPr>
              <a:t>Camionetas</a:t>
            </a:r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 (90% Diesel)</a:t>
            </a:r>
          </a:p>
          <a:p>
            <a:pPr lvl="2"/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Pickups</a:t>
            </a:r>
          </a:p>
          <a:p>
            <a:pPr lvl="2"/>
            <a:r>
              <a:rPr lang="en-US" u="sng" dirty="0" err="1">
                <a:solidFill>
                  <a:schemeClr val="bg2">
                    <a:lumMod val="50000"/>
                  </a:schemeClr>
                </a:solidFill>
              </a:rPr>
              <a:t>Utilitarios</a:t>
            </a:r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bg2">
                    <a:lumMod val="50000"/>
                  </a:schemeClr>
                </a:solidFill>
              </a:rPr>
              <a:t>livianos</a:t>
            </a:r>
            <a:endParaRPr lang="en-US" u="sng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Camiones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1,2 y 3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ejes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Motos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sumen Conte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6188" y="76200"/>
            <a:ext cx="8313012" cy="64008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Conteos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tráfico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95400"/>
            <a:ext cx="9067800" cy="482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"/>
            <a:ext cx="6310313" cy="62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06438" y="0"/>
            <a:ext cx="8202612" cy="901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V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Métodos para la evaluación de cada eslabón la cadena de desempeño</a:t>
            </a:r>
            <a:endParaRPr lang="es-VE" sz="2800" dirty="0"/>
          </a:p>
        </p:txBody>
      </p:sp>
      <p:sp>
        <p:nvSpPr>
          <p:cNvPr id="289796" name="Oval 2052"/>
          <p:cNvSpPr>
            <a:spLocks noChangeArrowheads="1"/>
          </p:cNvSpPr>
          <p:nvPr/>
        </p:nvSpPr>
        <p:spPr bwMode="auto">
          <a:xfrm>
            <a:off x="598488" y="2617788"/>
            <a:ext cx="1644650" cy="15113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89800" name="Rectangle 2056"/>
          <p:cNvSpPr>
            <a:spLocks noChangeArrowheads="1"/>
          </p:cNvSpPr>
          <p:nvPr/>
        </p:nvSpPr>
        <p:spPr bwMode="auto">
          <a:xfrm>
            <a:off x="609600" y="3200400"/>
            <a:ext cx="1604962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Ubicación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9801" name="Rectangle 2057"/>
          <p:cNvSpPr>
            <a:spLocks noChangeArrowheads="1"/>
          </p:cNvSpPr>
          <p:nvPr/>
        </p:nvSpPr>
        <p:spPr bwMode="auto">
          <a:xfrm>
            <a:off x="1749425" y="4030663"/>
            <a:ext cx="163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INSTALACIONES</a:t>
            </a:r>
          </a:p>
        </p:txBody>
      </p:sp>
      <p:sp>
        <p:nvSpPr>
          <p:cNvPr id="289802" name="Rectangle 2058"/>
          <p:cNvSpPr>
            <a:spLocks noChangeArrowheads="1"/>
          </p:cNvSpPr>
          <p:nvPr/>
        </p:nvSpPr>
        <p:spPr bwMode="auto">
          <a:xfrm>
            <a:off x="2919413" y="3071813"/>
            <a:ext cx="1600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Marca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9803" name="Rectangle 2059"/>
          <p:cNvSpPr>
            <a:spLocks noChangeArrowheads="1"/>
          </p:cNvSpPr>
          <p:nvPr/>
        </p:nvSpPr>
        <p:spPr bwMode="auto">
          <a:xfrm>
            <a:off x="6172200" y="4114800"/>
            <a:ext cx="171296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P. </a:t>
            </a:r>
            <a:r>
              <a:rPr lang="en-US" sz="2000" dirty="0" err="1">
                <a:solidFill>
                  <a:schemeClr val="tx1"/>
                </a:solidFill>
              </a:rPr>
              <a:t>Comerciales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9804" name="Rectangle 2060"/>
          <p:cNvSpPr>
            <a:spLocks noChangeArrowheads="1"/>
          </p:cNvSpPr>
          <p:nvPr/>
        </p:nvSpPr>
        <p:spPr bwMode="auto">
          <a:xfrm>
            <a:off x="5410200" y="3124200"/>
            <a:ext cx="1055688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Entorno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9805" name="Rectangle 2061"/>
          <p:cNvSpPr>
            <a:spLocks noChangeArrowheads="1"/>
          </p:cNvSpPr>
          <p:nvPr/>
        </p:nvSpPr>
        <p:spPr bwMode="auto">
          <a:xfrm>
            <a:off x="4360863" y="4052888"/>
            <a:ext cx="1019175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9816" name="Oval 2072"/>
          <p:cNvSpPr>
            <a:spLocks noChangeArrowheads="1"/>
          </p:cNvSpPr>
          <p:nvPr/>
        </p:nvSpPr>
        <p:spPr bwMode="auto">
          <a:xfrm>
            <a:off x="1717675" y="3406775"/>
            <a:ext cx="1644650" cy="14446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89817" name="Oval 2073"/>
          <p:cNvSpPr>
            <a:spLocks noChangeArrowheads="1"/>
          </p:cNvSpPr>
          <p:nvPr/>
        </p:nvSpPr>
        <p:spPr bwMode="auto">
          <a:xfrm>
            <a:off x="2870200" y="2598738"/>
            <a:ext cx="1644650" cy="1511300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89818" name="Oval 2074"/>
          <p:cNvSpPr>
            <a:spLocks noChangeArrowheads="1"/>
          </p:cNvSpPr>
          <p:nvPr/>
        </p:nvSpPr>
        <p:spPr bwMode="auto">
          <a:xfrm>
            <a:off x="4038600" y="3406775"/>
            <a:ext cx="1644650" cy="144462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89819" name="Oval 2075"/>
          <p:cNvSpPr>
            <a:spLocks noChangeArrowheads="1"/>
          </p:cNvSpPr>
          <p:nvPr/>
        </p:nvSpPr>
        <p:spPr bwMode="auto">
          <a:xfrm>
            <a:off x="5151438" y="2584450"/>
            <a:ext cx="1644650" cy="1511300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89820" name="Oval 2076"/>
          <p:cNvSpPr>
            <a:spLocks noChangeArrowheads="1"/>
          </p:cNvSpPr>
          <p:nvPr/>
        </p:nvSpPr>
        <p:spPr bwMode="auto">
          <a:xfrm>
            <a:off x="6172200" y="3581400"/>
            <a:ext cx="1644650" cy="1444625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7" name="Oval 2073"/>
          <p:cNvSpPr>
            <a:spLocks noChangeArrowheads="1"/>
          </p:cNvSpPr>
          <p:nvPr/>
        </p:nvSpPr>
        <p:spPr bwMode="auto">
          <a:xfrm>
            <a:off x="7162800" y="2590800"/>
            <a:ext cx="1644650" cy="1511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0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8" name="Rectangle 2059"/>
          <p:cNvSpPr>
            <a:spLocks noChangeArrowheads="1"/>
          </p:cNvSpPr>
          <p:nvPr/>
        </p:nvSpPr>
        <p:spPr bwMode="auto">
          <a:xfrm>
            <a:off x="7391400" y="3200400"/>
            <a:ext cx="1181414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Operación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6" grpId="0" animBg="1" autoUpdateAnimBg="0"/>
      <p:bldP spid="289800" grpId="0" autoUpdateAnimBg="0"/>
      <p:bldP spid="289801" grpId="0" autoUpdateAnimBg="0"/>
      <p:bldP spid="289802" grpId="0" autoUpdateAnimBg="0"/>
      <p:bldP spid="289803" grpId="0" autoUpdateAnimBg="0"/>
      <p:bldP spid="289804" grpId="0" autoUpdateAnimBg="0"/>
      <p:bldP spid="289805" grpId="0" autoUpdateAnimBg="0"/>
      <p:bldP spid="289816" grpId="0" animBg="1" autoUpdateAnimBg="0"/>
      <p:bldP spid="289817" grpId="0" animBg="1" autoUpdateAnimBg="0"/>
      <p:bldP spid="289818" grpId="0" animBg="1" autoUpdateAnimBg="0"/>
      <p:bldP spid="289819" grpId="0" animBg="1" autoUpdateAnimBg="0"/>
      <p:bldP spid="289820" grpId="0" animBg="1" autoUpdateAnimBg="0"/>
      <p:bldP spid="17" grpId="0" animBg="1" autoUpdateAnimBg="0"/>
      <p:bldP spid="1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2051"/>
          <p:cNvSpPr>
            <a:spLocks noChangeArrowheads="1"/>
          </p:cNvSpPr>
          <p:nvPr/>
        </p:nvSpPr>
        <p:spPr bwMode="auto">
          <a:xfrm>
            <a:off x="609600" y="1392238"/>
            <a:ext cx="8305800" cy="378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228600" indent="-228600">
              <a:tabLst>
                <a:tab pos="2400300" algn="l"/>
                <a:tab pos="4572000" algn="l"/>
              </a:tabLst>
            </a:pPr>
            <a:r>
              <a:rPr lang="es-ES" sz="16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Variable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	    </a:t>
            </a:r>
            <a:r>
              <a:rPr lang="es-ES" sz="16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Origen</a:t>
            </a: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                     	</a:t>
            </a:r>
            <a:r>
              <a:rPr lang="es-ES" sz="16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Definición</a:t>
            </a:r>
            <a:endParaRPr lang="es-E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Demanda	 Demográficos	Soporte   residencial del área local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Flujos /Tráfico	 Conteos tráfico	 Flujo y condiciones del tráfico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FFFF00"/>
                </a:solidFill>
                <a:highlight>
                  <a:srgbClr val="000000"/>
                </a:highlight>
                <a:latin typeface="Arial" pitchFamily="34" charset="0"/>
                <a:cs typeface="Arial" pitchFamily="34" charset="0"/>
              </a:rPr>
              <a:t>Inversión /Inst.	 Encuesta	Características física de las  EDS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Bandera	 Cálculo Estadístico	1) Presencia  y  2) Gestión  de Marca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Mercadeo	 Encuesta	Divulgación de servicios  y 			prácticas comerciales tangibles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Precio	 Encuesta	Precio de venta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Entorno	 Cálculo Estadístico	Patrones de consumo del área local</a:t>
            </a:r>
          </a:p>
          <a:p>
            <a:pPr marL="228600" indent="-228600">
              <a:lnSpc>
                <a:spcPct val="140000"/>
              </a:lnSpc>
              <a:tabLst>
                <a:tab pos="2400300" algn="l"/>
                <a:tab pos="4572000" algn="l"/>
              </a:tabLst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Gestión/Operación	 Cálculo Estadístico	Aspectos intangibles de las 			prácticas comerciales</a:t>
            </a:r>
          </a:p>
        </p:txBody>
      </p:sp>
      <p:sp>
        <p:nvSpPr>
          <p:cNvPr id="398344" name="Rectangle 205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82000" cy="557213"/>
          </a:xfrm>
        </p:spPr>
        <p:txBody>
          <a:bodyPr>
            <a:noAutofit/>
          </a:bodyPr>
          <a:lstStyle/>
          <a:p>
            <a:r>
              <a:rPr lang="en-US" sz="2400" cap="all" dirty="0">
                <a:latin typeface="DIN" pitchFamily="2" charset="0"/>
              </a:rPr>
              <a:t>Los </a:t>
            </a:r>
            <a:r>
              <a:rPr lang="en-US" sz="2400" cap="all" dirty="0" err="1">
                <a:latin typeface="DIN" pitchFamily="2" charset="0"/>
              </a:rPr>
              <a:t>atributos</a:t>
            </a:r>
            <a:r>
              <a:rPr lang="en-US" sz="2400" cap="all" dirty="0">
                <a:latin typeface="DIN" pitchFamily="2" charset="0"/>
              </a:rPr>
              <a:t> de </a:t>
            </a:r>
            <a:r>
              <a:rPr lang="en-US" sz="2400" cap="all" dirty="0" err="1">
                <a:latin typeface="DIN" pitchFamily="2" charset="0"/>
              </a:rPr>
              <a:t>las</a:t>
            </a:r>
            <a:r>
              <a:rPr lang="en-US" sz="2400" cap="all" dirty="0">
                <a:latin typeface="DIN" pitchFamily="2" charset="0"/>
              </a:rPr>
              <a:t> EDS son </a:t>
            </a:r>
            <a:r>
              <a:rPr lang="en-US" sz="2400" cap="all" dirty="0" err="1">
                <a:latin typeface="DIN" pitchFamily="2" charset="0"/>
              </a:rPr>
              <a:t>agrupados</a:t>
            </a:r>
            <a:r>
              <a:rPr lang="en-US" sz="2400" cap="all" dirty="0">
                <a:latin typeface="DIN" pitchFamily="2" charset="0"/>
              </a:rPr>
              <a:t> en variables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"/>
            <a:ext cx="7772400" cy="599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8834266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Text Box 743"/>
          <p:cNvSpPr txBox="1">
            <a:spLocks noChangeArrowheads="1"/>
          </p:cNvSpPr>
          <p:nvPr/>
        </p:nvSpPr>
        <p:spPr bwMode="auto">
          <a:xfrm>
            <a:off x="7467600" y="2819400"/>
            <a:ext cx="12731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Roosevelt</a:t>
            </a:r>
          </a:p>
        </p:txBody>
      </p:sp>
      <p:grpSp>
        <p:nvGrpSpPr>
          <p:cNvPr id="2786" name="Group 2785"/>
          <p:cNvGrpSpPr/>
          <p:nvPr/>
        </p:nvGrpSpPr>
        <p:grpSpPr>
          <a:xfrm>
            <a:off x="1524000" y="1371600"/>
            <a:ext cx="5867400" cy="5122185"/>
            <a:chOff x="1636713" y="590550"/>
            <a:chExt cx="5867400" cy="5122185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1651002" y="616860"/>
              <a:ext cx="5838825" cy="50958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" name="Group 735"/>
            <p:cNvGrpSpPr>
              <a:grpSpLocks/>
            </p:cNvGrpSpPr>
            <p:nvPr/>
          </p:nvGrpSpPr>
          <p:grpSpPr bwMode="auto">
            <a:xfrm>
              <a:off x="2495550" y="1832430"/>
              <a:ext cx="1543050" cy="901700"/>
              <a:chOff x="1373" y="1282"/>
              <a:chExt cx="972" cy="568"/>
            </a:xfrm>
          </p:grpSpPr>
          <p:sp>
            <p:nvSpPr>
              <p:cNvPr id="2129" name="Rectangle 81"/>
              <p:cNvSpPr>
                <a:spLocks noChangeArrowheads="1"/>
              </p:cNvSpPr>
              <p:nvPr/>
            </p:nvSpPr>
            <p:spPr bwMode="auto">
              <a:xfrm>
                <a:off x="1393" y="1282"/>
                <a:ext cx="952" cy="5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" name="Text Box 82"/>
              <p:cNvSpPr txBox="1">
                <a:spLocks noChangeArrowheads="1"/>
              </p:cNvSpPr>
              <p:nvPr/>
            </p:nvSpPr>
            <p:spPr bwMode="auto">
              <a:xfrm>
                <a:off x="1373" y="1286"/>
                <a:ext cx="16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b="1">
                    <a:latin typeface="Arial" charset="0"/>
                  </a:rPr>
                  <a:t>A</a:t>
                </a:r>
                <a:endParaRPr lang="en-US"/>
              </a:p>
            </p:txBody>
          </p:sp>
          <p:grpSp>
            <p:nvGrpSpPr>
              <p:cNvPr id="3" name="Group 253"/>
              <p:cNvGrpSpPr>
                <a:grpSpLocks/>
              </p:cNvGrpSpPr>
              <p:nvPr/>
            </p:nvGrpSpPr>
            <p:grpSpPr bwMode="auto">
              <a:xfrm>
                <a:off x="1644" y="1440"/>
                <a:ext cx="447" cy="204"/>
                <a:chOff x="216" y="216"/>
                <a:chExt cx="911" cy="500"/>
              </a:xfrm>
            </p:grpSpPr>
            <p:sp>
              <p:nvSpPr>
                <p:cNvPr id="2144" name="Freeform 96"/>
                <p:cNvSpPr>
                  <a:spLocks/>
                </p:cNvSpPr>
                <p:nvPr/>
              </p:nvSpPr>
              <p:spPr bwMode="auto">
                <a:xfrm>
                  <a:off x="275" y="695"/>
                  <a:ext cx="794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0"/>
                    </a:cxn>
                    <a:cxn ang="0">
                      <a:pos x="793" y="20"/>
                    </a:cxn>
                    <a:cxn ang="0">
                      <a:pos x="79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4" h="21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793" y="20"/>
                      </a:lnTo>
                      <a:lnTo>
                        <a:pt x="793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6633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5" name="Freeform 97"/>
                <p:cNvSpPr>
                  <a:spLocks/>
                </p:cNvSpPr>
                <p:nvPr/>
              </p:nvSpPr>
              <p:spPr bwMode="auto">
                <a:xfrm>
                  <a:off x="275" y="637"/>
                  <a:ext cx="794" cy="60"/>
                </a:xfrm>
                <a:custGeom>
                  <a:avLst/>
                  <a:gdLst/>
                  <a:ahLst/>
                  <a:cxnLst>
                    <a:cxn ang="0">
                      <a:pos x="53" y="0"/>
                    </a:cxn>
                    <a:cxn ang="0">
                      <a:pos x="738" y="0"/>
                    </a:cxn>
                    <a:cxn ang="0">
                      <a:pos x="793" y="59"/>
                    </a:cxn>
                    <a:cxn ang="0">
                      <a:pos x="0" y="59"/>
                    </a:cxn>
                    <a:cxn ang="0">
                      <a:pos x="53" y="0"/>
                    </a:cxn>
                  </a:cxnLst>
                  <a:rect l="0" t="0" r="r" b="b"/>
                  <a:pathLst>
                    <a:path w="794" h="60">
                      <a:moveTo>
                        <a:pt x="53" y="0"/>
                      </a:moveTo>
                      <a:lnTo>
                        <a:pt x="738" y="0"/>
                      </a:lnTo>
                      <a:lnTo>
                        <a:pt x="793" y="59"/>
                      </a:lnTo>
                      <a:lnTo>
                        <a:pt x="0" y="59"/>
                      </a:lnTo>
                      <a:lnTo>
                        <a:pt x="53" y="0"/>
                      </a:lnTo>
                    </a:path>
                  </a:pathLst>
                </a:custGeom>
                <a:solidFill>
                  <a:srgbClr val="FF33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6" name="Rectangle 98"/>
                <p:cNvSpPr>
                  <a:spLocks noChangeArrowheads="1"/>
                </p:cNvSpPr>
                <p:nvPr/>
              </p:nvSpPr>
              <p:spPr bwMode="auto">
                <a:xfrm>
                  <a:off x="221" y="216"/>
                  <a:ext cx="903" cy="30"/>
                </a:xfrm>
                <a:prstGeom prst="rect">
                  <a:avLst/>
                </a:prstGeom>
                <a:solidFill>
                  <a:srgbClr val="FF6633"/>
                </a:solidFill>
                <a:ln w="12700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7" name="Freeform 99"/>
                <p:cNvSpPr>
                  <a:spLocks/>
                </p:cNvSpPr>
                <p:nvPr/>
              </p:nvSpPr>
              <p:spPr bwMode="auto">
                <a:xfrm>
                  <a:off x="216" y="257"/>
                  <a:ext cx="91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0" y="0"/>
                    </a:cxn>
                    <a:cxn ang="0">
                      <a:pos x="757" y="185"/>
                    </a:cxn>
                    <a:cxn ang="0">
                      <a:pos x="151" y="18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11" h="186">
                      <a:moveTo>
                        <a:pt x="0" y="0"/>
                      </a:moveTo>
                      <a:lnTo>
                        <a:pt x="910" y="0"/>
                      </a:lnTo>
                      <a:lnTo>
                        <a:pt x="757" y="185"/>
                      </a:lnTo>
                      <a:lnTo>
                        <a:pt x="151" y="18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33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" name="Group 100"/>
                <p:cNvGrpSpPr>
                  <a:grpSpLocks/>
                </p:cNvGrpSpPr>
                <p:nvPr/>
              </p:nvGrpSpPr>
              <p:grpSpPr bwMode="auto">
                <a:xfrm>
                  <a:off x="373" y="369"/>
                  <a:ext cx="600" cy="230"/>
                  <a:chOff x="685" y="1429"/>
                  <a:chExt cx="600" cy="230"/>
                </a:xfrm>
              </p:grpSpPr>
              <p:sp>
                <p:nvSpPr>
                  <p:cNvPr id="2149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1429"/>
                    <a:ext cx="599" cy="226"/>
                  </a:xfrm>
                  <a:prstGeom prst="rect">
                    <a:avLst/>
                  </a:prstGeom>
                  <a:solidFill>
                    <a:srgbClr val="5891FB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0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689" y="1466"/>
                    <a:ext cx="5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803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924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047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167" y="1431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" name="Group 107"/>
                <p:cNvGrpSpPr>
                  <a:grpSpLocks/>
                </p:cNvGrpSpPr>
                <p:nvPr/>
              </p:nvGrpSpPr>
              <p:grpSpPr bwMode="auto">
                <a:xfrm>
                  <a:off x="317" y="455"/>
                  <a:ext cx="288" cy="223"/>
                  <a:chOff x="629" y="1515"/>
                  <a:chExt cx="288" cy="223"/>
                </a:xfrm>
              </p:grpSpPr>
              <p:grpSp>
                <p:nvGrpSpPr>
                  <p:cNvPr id="6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629" y="1515"/>
                    <a:ext cx="114" cy="223"/>
                    <a:chOff x="629" y="1515"/>
                    <a:chExt cx="114" cy="223"/>
                  </a:xfrm>
                </p:grpSpPr>
                <p:grpSp>
                  <p:nvGrpSpPr>
                    <p:cNvPr id="7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1" y="1515"/>
                      <a:ext cx="102" cy="102"/>
                      <a:chOff x="641" y="1515"/>
                      <a:chExt cx="102" cy="102"/>
                    </a:xfrm>
                  </p:grpSpPr>
                  <p:grpSp>
                    <p:nvGrpSpPr>
                      <p:cNvPr id="8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1" y="1515"/>
                        <a:ext cx="102" cy="102"/>
                        <a:chOff x="641" y="1515"/>
                        <a:chExt cx="102" cy="102"/>
                      </a:xfrm>
                    </p:grpSpPr>
                    <p:sp>
                      <p:nvSpPr>
                        <p:cNvPr id="2159" name="Freeform 11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41" y="1548"/>
                          <a:ext cx="98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4" y="17"/>
                            </a:cxn>
                            <a:cxn ang="0">
                              <a:pos x="97" y="17"/>
                            </a:cxn>
                            <a:cxn ang="0">
                              <a:pos x="82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98" h="18">
                              <a:moveTo>
                                <a:pt x="0" y="0"/>
                              </a:moveTo>
                              <a:lnTo>
                                <a:pt x="14" y="17"/>
                              </a:lnTo>
                              <a:lnTo>
                                <a:pt x="97" y="17"/>
                              </a:lnTo>
                              <a:lnTo>
                                <a:pt x="82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60" name="Freeform 1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24" y="1515"/>
                          <a:ext cx="19" cy="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33"/>
                            </a:cxn>
                            <a:cxn ang="0">
                              <a:pos x="18" y="39"/>
                            </a:cxn>
                            <a:cxn ang="0">
                              <a:pos x="18" y="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9" h="40">
                              <a:moveTo>
                                <a:pt x="0" y="0"/>
                              </a:moveTo>
                              <a:lnTo>
                                <a:pt x="0" y="33"/>
                              </a:lnTo>
                              <a:lnTo>
                                <a:pt x="18" y="39"/>
                              </a:lnTo>
                              <a:lnTo>
                                <a:pt x="18" y="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9" name="Group 1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6" y="1545"/>
                          <a:ext cx="63" cy="72"/>
                          <a:chOff x="666" y="1545"/>
                          <a:chExt cx="63" cy="72"/>
                        </a:xfrm>
                      </p:grpSpPr>
                      <p:grpSp>
                        <p:nvGrpSpPr>
                          <p:cNvPr id="10" name="Group 11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66" y="1545"/>
                            <a:ext cx="31" cy="72"/>
                            <a:chOff x="666" y="1545"/>
                            <a:chExt cx="31" cy="72"/>
                          </a:xfrm>
                        </p:grpSpPr>
                        <p:sp>
                          <p:nvSpPr>
                            <p:cNvPr id="2163" name="Rectangle 11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66" y="1545"/>
                              <a:ext cx="19" cy="68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64" name="Freeform 11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679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3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3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" name="Group 1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00" y="1545"/>
                            <a:ext cx="29" cy="72"/>
                            <a:chOff x="700" y="1545"/>
                            <a:chExt cx="29" cy="72"/>
                          </a:xfrm>
                        </p:grpSpPr>
                        <p:sp>
                          <p:nvSpPr>
                            <p:cNvPr id="2166" name="Rectangle 11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00" y="1545"/>
                              <a:ext cx="19" cy="69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67" name="Freeform 11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711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4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4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168" name="Freeform 1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41" y="1515"/>
                          <a:ext cx="83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2" y="0"/>
                            </a:cxn>
                            <a:cxn ang="0">
                              <a:pos x="82" y="34"/>
                            </a:cxn>
                            <a:cxn ang="0">
                              <a:pos x="0" y="3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3" h="35">
                              <a:moveTo>
                                <a:pt x="0" y="0"/>
                              </a:moveTo>
                              <a:lnTo>
                                <a:pt x="82" y="0"/>
                              </a:lnTo>
                              <a:lnTo>
                                <a:pt x="82" y="34"/>
                              </a:lnTo>
                              <a:lnTo>
                                <a:pt x="0" y="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9" y="1518"/>
                        <a:ext cx="66" cy="28"/>
                        <a:chOff x="649" y="1518"/>
                        <a:chExt cx="66" cy="28"/>
                      </a:xfrm>
                    </p:grpSpPr>
                    <p:sp>
                      <p:nvSpPr>
                        <p:cNvPr id="2170" name="Rectangl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9" y="1521"/>
                          <a:ext cx="66" cy="21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71" name="Rectangl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1" y="1528"/>
                          <a:ext cx="61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72" name="Rectangle 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9" y="1518"/>
                          <a:ext cx="66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3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9" y="1610"/>
                      <a:ext cx="105" cy="128"/>
                      <a:chOff x="629" y="1610"/>
                      <a:chExt cx="105" cy="128"/>
                    </a:xfrm>
                  </p:grpSpPr>
                  <p:sp>
                    <p:nvSpPr>
                      <p:cNvPr id="2174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9" y="1610"/>
                        <a:ext cx="28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" y="0"/>
                          </a:cxn>
                          <a:cxn ang="0">
                            <a:pos x="2" y="21"/>
                          </a:cxn>
                          <a:cxn ang="0">
                            <a:pos x="2" y="52"/>
                          </a:cxn>
                          <a:cxn ang="0">
                            <a:pos x="0" y="52"/>
                          </a:cxn>
                          <a:cxn ang="0">
                            <a:pos x="0" y="56"/>
                          </a:cxn>
                          <a:cxn ang="0">
                            <a:pos x="2" y="56"/>
                          </a:cxn>
                          <a:cxn ang="0">
                            <a:pos x="2" y="59"/>
                          </a:cxn>
                          <a:cxn ang="0">
                            <a:pos x="2" y="67"/>
                          </a:cxn>
                          <a:cxn ang="0">
                            <a:pos x="3" y="77"/>
                          </a:cxn>
                          <a:cxn ang="0">
                            <a:pos x="4" y="83"/>
                          </a:cxn>
                          <a:cxn ang="0">
                            <a:pos x="4" y="89"/>
                          </a:cxn>
                          <a:cxn ang="0">
                            <a:pos x="5" y="96"/>
                          </a:cxn>
                          <a:cxn ang="0">
                            <a:pos x="6" y="101"/>
                          </a:cxn>
                          <a:cxn ang="0">
                            <a:pos x="8" y="108"/>
                          </a:cxn>
                          <a:cxn ang="0">
                            <a:pos x="11" y="115"/>
                          </a:cxn>
                          <a:cxn ang="0">
                            <a:pos x="13" y="118"/>
                          </a:cxn>
                          <a:cxn ang="0">
                            <a:pos x="16" y="120"/>
                          </a:cxn>
                          <a:cxn ang="0">
                            <a:pos x="18" y="123"/>
                          </a:cxn>
                          <a:cxn ang="0">
                            <a:pos x="21" y="123"/>
                          </a:cxn>
                          <a:cxn ang="0">
                            <a:pos x="24" y="126"/>
                          </a:cxn>
                          <a:cxn ang="0">
                            <a:pos x="27" y="119"/>
                          </a:cxn>
                          <a:cxn ang="0">
                            <a:pos x="21" y="118"/>
                          </a:cxn>
                          <a:cxn ang="0">
                            <a:pos x="19" y="115"/>
                          </a:cxn>
                          <a:cxn ang="0">
                            <a:pos x="16" y="112"/>
                          </a:cxn>
                          <a:cxn ang="0">
                            <a:pos x="15" y="111"/>
                          </a:cxn>
                          <a:cxn ang="0">
                            <a:pos x="13" y="107"/>
                          </a:cxn>
                          <a:cxn ang="0">
                            <a:pos x="11" y="100"/>
                          </a:cxn>
                          <a:cxn ang="0">
                            <a:pos x="10" y="94"/>
                          </a:cxn>
                          <a:cxn ang="0">
                            <a:pos x="9" y="88"/>
                          </a:cxn>
                          <a:cxn ang="0">
                            <a:pos x="8" y="82"/>
                          </a:cxn>
                          <a:cxn ang="0">
                            <a:pos x="8" y="75"/>
                          </a:cxn>
                          <a:cxn ang="0">
                            <a:pos x="7" y="68"/>
                          </a:cxn>
                          <a:cxn ang="0">
                            <a:pos x="6" y="63"/>
                          </a:cxn>
                          <a:cxn ang="0">
                            <a:pos x="6" y="59"/>
                          </a:cxn>
                          <a:cxn ang="0">
                            <a:pos x="6" y="56"/>
                          </a:cxn>
                          <a:cxn ang="0">
                            <a:pos x="9" y="56"/>
                          </a:cxn>
                          <a:cxn ang="0">
                            <a:pos x="9" y="52"/>
                          </a:cxn>
                          <a:cxn ang="0">
                            <a:pos x="6" y="52"/>
                          </a:cxn>
                          <a:cxn ang="0">
                            <a:pos x="6" y="43"/>
                          </a:cxn>
                          <a:cxn ang="0">
                            <a:pos x="16" y="44"/>
                          </a:cxn>
                          <a:cxn ang="0">
                            <a:pos x="16" y="27"/>
                          </a:cxn>
                          <a:cxn ang="0">
                            <a:pos x="15" y="29"/>
                          </a:cxn>
                          <a:cxn ang="0">
                            <a:pos x="15" y="43"/>
                          </a:cxn>
                          <a:cxn ang="0">
                            <a:pos x="7" y="41"/>
                          </a:cxn>
                          <a:cxn ang="0">
                            <a:pos x="7" y="26"/>
                          </a:cxn>
                          <a:cxn ang="0">
                            <a:pos x="10" y="32"/>
                          </a:cxn>
                          <a:cxn ang="0">
                            <a:pos x="11" y="41"/>
                          </a:cxn>
                          <a:cxn ang="0">
                            <a:pos x="12" y="30"/>
                          </a:cxn>
                          <a:cxn ang="0">
                            <a:pos x="11" y="26"/>
                          </a:cxn>
                          <a:cxn ang="0">
                            <a:pos x="15" y="29"/>
                          </a:cxn>
                          <a:cxn ang="0">
                            <a:pos x="16" y="27"/>
                          </a:cxn>
                          <a:cxn ang="0">
                            <a:pos x="8" y="23"/>
                          </a:cxn>
                          <a:cxn ang="0">
                            <a:pos x="8" y="21"/>
                          </a:cxn>
                          <a:cxn ang="0">
                            <a:pos x="21" y="0"/>
                          </a:cxn>
                        </a:cxnLst>
                        <a:rect l="0" t="0" r="r" b="b"/>
                        <a:pathLst>
                          <a:path w="28" h="127">
                            <a:moveTo>
                              <a:pt x="21" y="0"/>
                            </a:moveTo>
                            <a:lnTo>
                              <a:pt x="2" y="21"/>
                            </a:lnTo>
                            <a:lnTo>
                              <a:pt x="2" y="52"/>
                            </a:lnTo>
                            <a:lnTo>
                              <a:pt x="0" y="52"/>
                            </a:lnTo>
                            <a:lnTo>
                              <a:pt x="0" y="56"/>
                            </a:lnTo>
                            <a:lnTo>
                              <a:pt x="2" y="56"/>
                            </a:lnTo>
                            <a:lnTo>
                              <a:pt x="2" y="59"/>
                            </a:lnTo>
                            <a:lnTo>
                              <a:pt x="2" y="67"/>
                            </a:lnTo>
                            <a:lnTo>
                              <a:pt x="3" y="77"/>
                            </a:lnTo>
                            <a:lnTo>
                              <a:pt x="4" y="83"/>
                            </a:lnTo>
                            <a:lnTo>
                              <a:pt x="4" y="89"/>
                            </a:lnTo>
                            <a:lnTo>
                              <a:pt x="5" y="96"/>
                            </a:lnTo>
                            <a:lnTo>
                              <a:pt x="6" y="101"/>
                            </a:lnTo>
                            <a:lnTo>
                              <a:pt x="8" y="108"/>
                            </a:lnTo>
                            <a:lnTo>
                              <a:pt x="11" y="115"/>
                            </a:lnTo>
                            <a:lnTo>
                              <a:pt x="13" y="118"/>
                            </a:lnTo>
                            <a:lnTo>
                              <a:pt x="16" y="120"/>
                            </a:lnTo>
                            <a:lnTo>
                              <a:pt x="18" y="123"/>
                            </a:lnTo>
                            <a:lnTo>
                              <a:pt x="21" y="123"/>
                            </a:lnTo>
                            <a:lnTo>
                              <a:pt x="24" y="126"/>
                            </a:lnTo>
                            <a:lnTo>
                              <a:pt x="27" y="119"/>
                            </a:lnTo>
                            <a:lnTo>
                              <a:pt x="21" y="118"/>
                            </a:lnTo>
                            <a:lnTo>
                              <a:pt x="19" y="115"/>
                            </a:lnTo>
                            <a:lnTo>
                              <a:pt x="16" y="112"/>
                            </a:lnTo>
                            <a:lnTo>
                              <a:pt x="15" y="111"/>
                            </a:lnTo>
                            <a:lnTo>
                              <a:pt x="13" y="107"/>
                            </a:lnTo>
                            <a:lnTo>
                              <a:pt x="11" y="100"/>
                            </a:lnTo>
                            <a:lnTo>
                              <a:pt x="10" y="94"/>
                            </a:lnTo>
                            <a:lnTo>
                              <a:pt x="9" y="88"/>
                            </a:lnTo>
                            <a:lnTo>
                              <a:pt x="8" y="82"/>
                            </a:lnTo>
                            <a:lnTo>
                              <a:pt x="8" y="75"/>
                            </a:lnTo>
                            <a:lnTo>
                              <a:pt x="7" y="68"/>
                            </a:lnTo>
                            <a:lnTo>
                              <a:pt x="6" y="63"/>
                            </a:lnTo>
                            <a:lnTo>
                              <a:pt x="6" y="59"/>
                            </a:lnTo>
                            <a:lnTo>
                              <a:pt x="6" y="56"/>
                            </a:lnTo>
                            <a:lnTo>
                              <a:pt x="9" y="56"/>
                            </a:lnTo>
                            <a:lnTo>
                              <a:pt x="9" y="52"/>
                            </a:lnTo>
                            <a:lnTo>
                              <a:pt x="6" y="52"/>
                            </a:lnTo>
                            <a:lnTo>
                              <a:pt x="6" y="43"/>
                            </a:lnTo>
                            <a:lnTo>
                              <a:pt x="16" y="44"/>
                            </a:lnTo>
                            <a:lnTo>
                              <a:pt x="16" y="27"/>
                            </a:lnTo>
                            <a:lnTo>
                              <a:pt x="15" y="29"/>
                            </a:lnTo>
                            <a:lnTo>
                              <a:pt x="15" y="43"/>
                            </a:lnTo>
                            <a:lnTo>
                              <a:pt x="7" y="41"/>
                            </a:lnTo>
                            <a:lnTo>
                              <a:pt x="7" y="26"/>
                            </a:lnTo>
                            <a:lnTo>
                              <a:pt x="10" y="32"/>
                            </a:lnTo>
                            <a:lnTo>
                              <a:pt x="11" y="41"/>
                            </a:lnTo>
                            <a:lnTo>
                              <a:pt x="12" y="30"/>
                            </a:lnTo>
                            <a:lnTo>
                              <a:pt x="11" y="26"/>
                            </a:lnTo>
                            <a:lnTo>
                              <a:pt x="15" y="29"/>
                            </a:lnTo>
                            <a:lnTo>
                              <a:pt x="16" y="27"/>
                            </a:lnTo>
                            <a:lnTo>
                              <a:pt x="8" y="23"/>
                            </a:lnTo>
                            <a:lnTo>
                              <a:pt x="8" y="21"/>
                            </a:lnTo>
                            <a:lnTo>
                              <a:pt x="21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4" name="Group 1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9" y="1610"/>
                        <a:ext cx="85" cy="128"/>
                        <a:chOff x="649" y="1610"/>
                        <a:chExt cx="85" cy="128"/>
                      </a:xfrm>
                    </p:grpSpPr>
                    <p:grpSp>
                      <p:nvGrpSpPr>
                        <p:cNvPr id="15" name="Group 1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49" y="1610"/>
                          <a:ext cx="69" cy="128"/>
                          <a:chOff x="649" y="1610"/>
                          <a:chExt cx="69" cy="128"/>
                        </a:xfrm>
                      </p:grpSpPr>
                      <p:sp>
                        <p:nvSpPr>
                          <p:cNvPr id="2177" name="Freeform 1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49" y="1610"/>
                            <a:ext cx="69" cy="12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68" y="0"/>
                              </a:cxn>
                              <a:cxn ang="0">
                                <a:pos x="68" y="127"/>
                              </a:cxn>
                              <a:cxn ang="0">
                                <a:pos x="0" y="127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69" h="128">
                                <a:moveTo>
                                  <a:pt x="0" y="0"/>
                                </a:moveTo>
                                <a:lnTo>
                                  <a:pt x="68" y="0"/>
                                </a:lnTo>
                                <a:lnTo>
                                  <a:pt x="68" y="127"/>
                                </a:lnTo>
                                <a:lnTo>
                                  <a:pt x="0" y="127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178" name="Freeform 1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55" y="1623"/>
                            <a:ext cx="54" cy="10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53" y="0"/>
                              </a:cxn>
                              <a:cxn ang="0">
                                <a:pos x="53" y="101"/>
                              </a:cxn>
                              <a:cxn ang="0">
                                <a:pos x="0" y="101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54" h="102">
                                <a:moveTo>
                                  <a:pt x="0" y="0"/>
                                </a:moveTo>
                                <a:lnTo>
                                  <a:pt x="53" y="0"/>
                                </a:lnTo>
                                <a:lnTo>
                                  <a:pt x="53" y="101"/>
                                </a:lnTo>
                                <a:lnTo>
                                  <a:pt x="0" y="10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179" name="Freeform 1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16" y="1610"/>
                          <a:ext cx="18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  <a:cxn ang="0">
                              <a:pos x="17" y="0"/>
                            </a:cxn>
                            <a:cxn ang="0">
                              <a:pos x="17" y="113"/>
                            </a:cxn>
                            <a:cxn ang="0">
                              <a:pos x="0" y="127"/>
                            </a:cxn>
                          </a:cxnLst>
                          <a:rect l="0" t="0" r="r" b="b"/>
                          <a:pathLst>
                            <a:path w="18" h="128">
                              <a:moveTo>
                                <a:pt x="0" y="127"/>
                              </a:moveTo>
                              <a:lnTo>
                                <a:pt x="0" y="0"/>
                              </a:lnTo>
                              <a:lnTo>
                                <a:pt x="17" y="0"/>
                              </a:lnTo>
                              <a:lnTo>
                                <a:pt x="17" y="113"/>
                              </a:lnTo>
                              <a:lnTo>
                                <a:pt x="0" y="127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6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716" y="1515"/>
                    <a:ext cx="113" cy="223"/>
                    <a:chOff x="716" y="1515"/>
                    <a:chExt cx="113" cy="223"/>
                  </a:xfrm>
                </p:grpSpPr>
                <p:grpSp>
                  <p:nvGrpSpPr>
                    <p:cNvPr id="17" name="Group 1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9" y="1515"/>
                      <a:ext cx="100" cy="102"/>
                      <a:chOff x="729" y="1515"/>
                      <a:chExt cx="100" cy="102"/>
                    </a:xfrm>
                  </p:grpSpPr>
                  <p:grpSp>
                    <p:nvGrpSpPr>
                      <p:cNvPr id="18" name="Group 1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9" y="1515"/>
                        <a:ext cx="100" cy="102"/>
                        <a:chOff x="729" y="1515"/>
                        <a:chExt cx="100" cy="102"/>
                      </a:xfrm>
                    </p:grpSpPr>
                    <p:sp>
                      <p:nvSpPr>
                        <p:cNvPr id="2183" name="Freeform 1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29" y="1548"/>
                          <a:ext cx="96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3" y="17"/>
                            </a:cxn>
                            <a:cxn ang="0">
                              <a:pos x="95" y="17"/>
                            </a:cxn>
                            <a:cxn ang="0">
                              <a:pos x="81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96" h="18">
                              <a:moveTo>
                                <a:pt x="0" y="0"/>
                              </a:moveTo>
                              <a:lnTo>
                                <a:pt x="13" y="17"/>
                              </a:lnTo>
                              <a:lnTo>
                                <a:pt x="95" y="17"/>
                              </a:lnTo>
                              <a:lnTo>
                                <a:pt x="81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84" name="Freeform 1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1" y="1515"/>
                          <a:ext cx="18" cy="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33"/>
                            </a:cxn>
                            <a:cxn ang="0">
                              <a:pos x="17" y="39"/>
                            </a:cxn>
                            <a:cxn ang="0">
                              <a:pos x="17" y="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8" h="40">
                              <a:moveTo>
                                <a:pt x="0" y="0"/>
                              </a:moveTo>
                              <a:lnTo>
                                <a:pt x="0" y="33"/>
                              </a:lnTo>
                              <a:lnTo>
                                <a:pt x="17" y="39"/>
                              </a:lnTo>
                              <a:lnTo>
                                <a:pt x="17" y="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9" name="Group 1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54" y="1545"/>
                          <a:ext cx="65" cy="72"/>
                          <a:chOff x="754" y="1545"/>
                          <a:chExt cx="65" cy="72"/>
                        </a:xfrm>
                      </p:grpSpPr>
                      <p:grpSp>
                        <p:nvGrpSpPr>
                          <p:cNvPr id="20" name="Group 13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54" y="1545"/>
                            <a:ext cx="30" cy="72"/>
                            <a:chOff x="754" y="1545"/>
                            <a:chExt cx="30" cy="72"/>
                          </a:xfrm>
                        </p:grpSpPr>
                        <p:sp>
                          <p:nvSpPr>
                            <p:cNvPr id="2187" name="Rectangle 13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54" y="1545"/>
                              <a:ext cx="19" cy="68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88" name="Freeform 1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766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3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3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1" name="Group 14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88" y="1545"/>
                            <a:ext cx="31" cy="72"/>
                            <a:chOff x="788" y="1545"/>
                            <a:chExt cx="31" cy="72"/>
                          </a:xfrm>
                        </p:grpSpPr>
                        <p:sp>
                          <p:nvSpPr>
                            <p:cNvPr id="2190" name="Rectangle 14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88" y="1545"/>
                              <a:ext cx="19" cy="69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191" name="Freeform 14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801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4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4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192" name="Freeform 1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29" y="1515"/>
                          <a:ext cx="83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2" y="0"/>
                            </a:cxn>
                            <a:cxn ang="0">
                              <a:pos x="82" y="34"/>
                            </a:cxn>
                            <a:cxn ang="0">
                              <a:pos x="0" y="3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3" h="35">
                              <a:moveTo>
                                <a:pt x="0" y="0"/>
                              </a:moveTo>
                              <a:lnTo>
                                <a:pt x="82" y="0"/>
                              </a:lnTo>
                              <a:lnTo>
                                <a:pt x="82" y="34"/>
                              </a:lnTo>
                              <a:lnTo>
                                <a:pt x="0" y="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" name="Group 1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7" y="1518"/>
                        <a:ext cx="66" cy="28"/>
                        <a:chOff x="737" y="1518"/>
                        <a:chExt cx="66" cy="28"/>
                      </a:xfrm>
                    </p:grpSpPr>
                    <p:sp>
                      <p:nvSpPr>
                        <p:cNvPr id="2194" name="Rectangle 1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7" y="1521"/>
                          <a:ext cx="66" cy="21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95" name="Rectangle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9" y="1528"/>
                          <a:ext cx="62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96" name="Rectangle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7" y="1518"/>
                          <a:ext cx="66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16" y="1610"/>
                      <a:ext cx="106" cy="128"/>
                      <a:chOff x="716" y="1610"/>
                      <a:chExt cx="106" cy="128"/>
                    </a:xfrm>
                  </p:grpSpPr>
                  <p:sp>
                    <p:nvSpPr>
                      <p:cNvPr id="2198" name="Freeform 1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6" y="1610"/>
                        <a:ext cx="30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" y="0"/>
                          </a:cxn>
                          <a:cxn ang="0">
                            <a:pos x="2" y="21"/>
                          </a:cxn>
                          <a:cxn ang="0">
                            <a:pos x="2" y="52"/>
                          </a:cxn>
                          <a:cxn ang="0">
                            <a:pos x="0" y="52"/>
                          </a:cxn>
                          <a:cxn ang="0">
                            <a:pos x="0" y="56"/>
                          </a:cxn>
                          <a:cxn ang="0">
                            <a:pos x="2" y="56"/>
                          </a:cxn>
                          <a:cxn ang="0">
                            <a:pos x="2" y="59"/>
                          </a:cxn>
                          <a:cxn ang="0">
                            <a:pos x="2" y="67"/>
                          </a:cxn>
                          <a:cxn ang="0">
                            <a:pos x="2" y="77"/>
                          </a:cxn>
                          <a:cxn ang="0">
                            <a:pos x="3" y="83"/>
                          </a:cxn>
                          <a:cxn ang="0">
                            <a:pos x="5" y="89"/>
                          </a:cxn>
                          <a:cxn ang="0">
                            <a:pos x="5" y="96"/>
                          </a:cxn>
                          <a:cxn ang="0">
                            <a:pos x="6" y="101"/>
                          </a:cxn>
                          <a:cxn ang="0">
                            <a:pos x="8" y="108"/>
                          </a:cxn>
                          <a:cxn ang="0">
                            <a:pos x="12" y="115"/>
                          </a:cxn>
                          <a:cxn ang="0">
                            <a:pos x="15" y="118"/>
                          </a:cxn>
                          <a:cxn ang="0">
                            <a:pos x="15" y="120"/>
                          </a:cxn>
                          <a:cxn ang="0">
                            <a:pos x="18" y="123"/>
                          </a:cxn>
                          <a:cxn ang="0">
                            <a:pos x="21" y="123"/>
                          </a:cxn>
                          <a:cxn ang="0">
                            <a:pos x="25" y="126"/>
                          </a:cxn>
                          <a:cxn ang="0">
                            <a:pos x="29" y="119"/>
                          </a:cxn>
                          <a:cxn ang="0">
                            <a:pos x="23" y="118"/>
                          </a:cxn>
                          <a:cxn ang="0">
                            <a:pos x="20" y="115"/>
                          </a:cxn>
                          <a:cxn ang="0">
                            <a:pos x="17" y="112"/>
                          </a:cxn>
                          <a:cxn ang="0">
                            <a:pos x="15" y="111"/>
                          </a:cxn>
                          <a:cxn ang="0">
                            <a:pos x="15" y="107"/>
                          </a:cxn>
                          <a:cxn ang="0">
                            <a:pos x="13" y="100"/>
                          </a:cxn>
                          <a:cxn ang="0">
                            <a:pos x="10" y="94"/>
                          </a:cxn>
                          <a:cxn ang="0">
                            <a:pos x="10" y="88"/>
                          </a:cxn>
                          <a:cxn ang="0">
                            <a:pos x="9" y="82"/>
                          </a:cxn>
                          <a:cxn ang="0">
                            <a:pos x="8" y="75"/>
                          </a:cxn>
                          <a:cxn ang="0">
                            <a:pos x="8" y="68"/>
                          </a:cxn>
                          <a:cxn ang="0">
                            <a:pos x="7" y="63"/>
                          </a:cxn>
                          <a:cxn ang="0">
                            <a:pos x="7" y="59"/>
                          </a:cxn>
                          <a:cxn ang="0">
                            <a:pos x="7" y="56"/>
                          </a:cxn>
                          <a:cxn ang="0">
                            <a:pos x="10" y="56"/>
                          </a:cxn>
                          <a:cxn ang="0">
                            <a:pos x="10" y="52"/>
                          </a:cxn>
                          <a:cxn ang="0">
                            <a:pos x="7" y="52"/>
                          </a:cxn>
                          <a:cxn ang="0">
                            <a:pos x="7" y="43"/>
                          </a:cxn>
                          <a:cxn ang="0">
                            <a:pos x="16" y="44"/>
                          </a:cxn>
                          <a:cxn ang="0">
                            <a:pos x="16" y="27"/>
                          </a:cxn>
                          <a:cxn ang="0">
                            <a:pos x="15" y="29"/>
                          </a:cxn>
                          <a:cxn ang="0">
                            <a:pos x="15" y="43"/>
                          </a:cxn>
                          <a:cxn ang="0">
                            <a:pos x="8" y="41"/>
                          </a:cxn>
                          <a:cxn ang="0">
                            <a:pos x="8" y="26"/>
                          </a:cxn>
                          <a:cxn ang="0">
                            <a:pos x="10" y="32"/>
                          </a:cxn>
                          <a:cxn ang="0">
                            <a:pos x="12" y="41"/>
                          </a:cxn>
                          <a:cxn ang="0">
                            <a:pos x="13" y="30"/>
                          </a:cxn>
                          <a:cxn ang="0">
                            <a:pos x="12" y="26"/>
                          </a:cxn>
                          <a:cxn ang="0">
                            <a:pos x="15" y="29"/>
                          </a:cxn>
                          <a:cxn ang="0">
                            <a:pos x="15" y="27"/>
                          </a:cxn>
                          <a:cxn ang="0">
                            <a:pos x="9" y="23"/>
                          </a:cxn>
                          <a:cxn ang="0">
                            <a:pos x="9" y="21"/>
                          </a:cxn>
                          <a:cxn ang="0">
                            <a:pos x="22" y="0"/>
                          </a:cxn>
                          <a:cxn ang="0">
                            <a:pos x="21" y="0"/>
                          </a:cxn>
                        </a:cxnLst>
                        <a:rect l="0" t="0" r="r" b="b"/>
                        <a:pathLst>
                          <a:path w="30" h="127">
                            <a:moveTo>
                              <a:pt x="21" y="0"/>
                            </a:moveTo>
                            <a:lnTo>
                              <a:pt x="2" y="21"/>
                            </a:lnTo>
                            <a:lnTo>
                              <a:pt x="2" y="52"/>
                            </a:lnTo>
                            <a:lnTo>
                              <a:pt x="0" y="52"/>
                            </a:lnTo>
                            <a:lnTo>
                              <a:pt x="0" y="56"/>
                            </a:lnTo>
                            <a:lnTo>
                              <a:pt x="2" y="56"/>
                            </a:lnTo>
                            <a:lnTo>
                              <a:pt x="2" y="59"/>
                            </a:lnTo>
                            <a:lnTo>
                              <a:pt x="2" y="67"/>
                            </a:lnTo>
                            <a:lnTo>
                              <a:pt x="2" y="77"/>
                            </a:lnTo>
                            <a:lnTo>
                              <a:pt x="3" y="83"/>
                            </a:lnTo>
                            <a:lnTo>
                              <a:pt x="5" y="89"/>
                            </a:lnTo>
                            <a:lnTo>
                              <a:pt x="5" y="96"/>
                            </a:lnTo>
                            <a:lnTo>
                              <a:pt x="6" y="101"/>
                            </a:lnTo>
                            <a:lnTo>
                              <a:pt x="8" y="108"/>
                            </a:lnTo>
                            <a:lnTo>
                              <a:pt x="12" y="115"/>
                            </a:lnTo>
                            <a:lnTo>
                              <a:pt x="15" y="118"/>
                            </a:lnTo>
                            <a:lnTo>
                              <a:pt x="15" y="120"/>
                            </a:lnTo>
                            <a:lnTo>
                              <a:pt x="18" y="123"/>
                            </a:lnTo>
                            <a:lnTo>
                              <a:pt x="21" y="123"/>
                            </a:lnTo>
                            <a:lnTo>
                              <a:pt x="25" y="126"/>
                            </a:lnTo>
                            <a:lnTo>
                              <a:pt x="29" y="119"/>
                            </a:lnTo>
                            <a:lnTo>
                              <a:pt x="23" y="118"/>
                            </a:lnTo>
                            <a:lnTo>
                              <a:pt x="20" y="115"/>
                            </a:lnTo>
                            <a:lnTo>
                              <a:pt x="17" y="112"/>
                            </a:lnTo>
                            <a:lnTo>
                              <a:pt x="15" y="111"/>
                            </a:lnTo>
                            <a:lnTo>
                              <a:pt x="15" y="107"/>
                            </a:lnTo>
                            <a:lnTo>
                              <a:pt x="13" y="100"/>
                            </a:lnTo>
                            <a:lnTo>
                              <a:pt x="10" y="94"/>
                            </a:lnTo>
                            <a:lnTo>
                              <a:pt x="10" y="88"/>
                            </a:lnTo>
                            <a:lnTo>
                              <a:pt x="9" y="82"/>
                            </a:lnTo>
                            <a:lnTo>
                              <a:pt x="8" y="75"/>
                            </a:lnTo>
                            <a:lnTo>
                              <a:pt x="8" y="68"/>
                            </a:lnTo>
                            <a:lnTo>
                              <a:pt x="7" y="63"/>
                            </a:lnTo>
                            <a:lnTo>
                              <a:pt x="7" y="59"/>
                            </a:lnTo>
                            <a:lnTo>
                              <a:pt x="7" y="56"/>
                            </a:lnTo>
                            <a:lnTo>
                              <a:pt x="10" y="56"/>
                            </a:lnTo>
                            <a:lnTo>
                              <a:pt x="10" y="52"/>
                            </a:lnTo>
                            <a:lnTo>
                              <a:pt x="7" y="52"/>
                            </a:lnTo>
                            <a:lnTo>
                              <a:pt x="7" y="43"/>
                            </a:lnTo>
                            <a:lnTo>
                              <a:pt x="16" y="44"/>
                            </a:lnTo>
                            <a:lnTo>
                              <a:pt x="16" y="27"/>
                            </a:lnTo>
                            <a:lnTo>
                              <a:pt x="15" y="29"/>
                            </a:lnTo>
                            <a:lnTo>
                              <a:pt x="15" y="43"/>
                            </a:lnTo>
                            <a:lnTo>
                              <a:pt x="8" y="41"/>
                            </a:lnTo>
                            <a:lnTo>
                              <a:pt x="8" y="26"/>
                            </a:lnTo>
                            <a:lnTo>
                              <a:pt x="10" y="32"/>
                            </a:lnTo>
                            <a:lnTo>
                              <a:pt x="12" y="41"/>
                            </a:lnTo>
                            <a:lnTo>
                              <a:pt x="13" y="30"/>
                            </a:lnTo>
                            <a:lnTo>
                              <a:pt x="12" y="26"/>
                            </a:lnTo>
                            <a:lnTo>
                              <a:pt x="15" y="29"/>
                            </a:lnTo>
                            <a:lnTo>
                              <a:pt x="15" y="27"/>
                            </a:lnTo>
                            <a:lnTo>
                              <a:pt x="9" y="23"/>
                            </a:lnTo>
                            <a:lnTo>
                              <a:pt x="9" y="21"/>
                            </a:lnTo>
                            <a:lnTo>
                              <a:pt x="22" y="0"/>
                            </a:lnTo>
                            <a:lnTo>
                              <a:pt x="21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" name="Group 1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7" y="1610"/>
                        <a:ext cx="85" cy="128"/>
                        <a:chOff x="737" y="1610"/>
                        <a:chExt cx="85" cy="128"/>
                      </a:xfrm>
                    </p:grpSpPr>
                    <p:grpSp>
                      <p:nvGrpSpPr>
                        <p:cNvPr id="25" name="Group 1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37" y="1610"/>
                          <a:ext cx="67" cy="128"/>
                          <a:chOff x="737" y="1610"/>
                          <a:chExt cx="67" cy="128"/>
                        </a:xfrm>
                      </p:grpSpPr>
                      <p:sp>
                        <p:nvSpPr>
                          <p:cNvPr id="2201" name="Freeform 15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37" y="1610"/>
                            <a:ext cx="67" cy="12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66" y="0"/>
                              </a:cxn>
                              <a:cxn ang="0">
                                <a:pos x="66" y="127"/>
                              </a:cxn>
                              <a:cxn ang="0">
                                <a:pos x="0" y="127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67" h="128">
                                <a:moveTo>
                                  <a:pt x="0" y="0"/>
                                </a:moveTo>
                                <a:lnTo>
                                  <a:pt x="66" y="0"/>
                                </a:lnTo>
                                <a:lnTo>
                                  <a:pt x="66" y="127"/>
                                </a:lnTo>
                                <a:lnTo>
                                  <a:pt x="0" y="127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02" name="Freeform 15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43" y="1623"/>
                            <a:ext cx="55" cy="10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54" y="0"/>
                              </a:cxn>
                              <a:cxn ang="0">
                                <a:pos x="54" y="101"/>
                              </a:cxn>
                              <a:cxn ang="0">
                                <a:pos x="0" y="101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55" h="102">
                                <a:moveTo>
                                  <a:pt x="0" y="0"/>
                                </a:moveTo>
                                <a:lnTo>
                                  <a:pt x="54" y="0"/>
                                </a:lnTo>
                                <a:lnTo>
                                  <a:pt x="54" y="101"/>
                                </a:lnTo>
                                <a:lnTo>
                                  <a:pt x="0" y="10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03" name="Freeform 1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03" y="1610"/>
                          <a:ext cx="1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  <a:cxn ang="0">
                              <a:pos x="18" y="0"/>
                            </a:cxn>
                            <a:cxn ang="0">
                              <a:pos x="18" y="113"/>
                            </a:cxn>
                            <a:cxn ang="0">
                              <a:pos x="0" y="127"/>
                            </a:cxn>
                          </a:cxnLst>
                          <a:rect l="0" t="0" r="r" b="b"/>
                          <a:pathLst>
                            <a:path w="19" h="128">
                              <a:moveTo>
                                <a:pt x="0" y="127"/>
                              </a:moveTo>
                              <a:lnTo>
                                <a:pt x="0" y="0"/>
                              </a:lnTo>
                              <a:lnTo>
                                <a:pt x="18" y="0"/>
                              </a:lnTo>
                              <a:lnTo>
                                <a:pt x="18" y="113"/>
                              </a:lnTo>
                              <a:lnTo>
                                <a:pt x="0" y="127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6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803" y="1515"/>
                    <a:ext cx="114" cy="223"/>
                    <a:chOff x="803" y="1515"/>
                    <a:chExt cx="114" cy="223"/>
                  </a:xfrm>
                </p:grpSpPr>
                <p:grpSp>
                  <p:nvGrpSpPr>
                    <p:cNvPr id="27" name="Group 1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7" y="1515"/>
                      <a:ext cx="100" cy="102"/>
                      <a:chOff x="817" y="1515"/>
                      <a:chExt cx="100" cy="102"/>
                    </a:xfrm>
                  </p:grpSpPr>
                  <p:grpSp>
                    <p:nvGrpSpPr>
                      <p:cNvPr id="28" name="Group 1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7" y="1515"/>
                        <a:ext cx="100" cy="102"/>
                        <a:chOff x="817" y="1515"/>
                        <a:chExt cx="100" cy="102"/>
                      </a:xfrm>
                    </p:grpSpPr>
                    <p:sp>
                      <p:nvSpPr>
                        <p:cNvPr id="2207" name="Freeform 1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7" y="1548"/>
                          <a:ext cx="97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4" y="17"/>
                            </a:cxn>
                            <a:cxn ang="0">
                              <a:pos x="96" y="17"/>
                            </a:cxn>
                            <a:cxn ang="0">
                              <a:pos x="81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97" h="18">
                              <a:moveTo>
                                <a:pt x="0" y="0"/>
                              </a:moveTo>
                              <a:lnTo>
                                <a:pt x="14" y="17"/>
                              </a:lnTo>
                              <a:lnTo>
                                <a:pt x="96" y="17"/>
                              </a:lnTo>
                              <a:lnTo>
                                <a:pt x="81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08" name="Freeform 1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98" y="1515"/>
                          <a:ext cx="19" cy="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33"/>
                            </a:cxn>
                            <a:cxn ang="0">
                              <a:pos x="18" y="39"/>
                            </a:cxn>
                            <a:cxn ang="0">
                              <a:pos x="18" y="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9" h="40">
                              <a:moveTo>
                                <a:pt x="0" y="0"/>
                              </a:moveTo>
                              <a:lnTo>
                                <a:pt x="0" y="33"/>
                              </a:lnTo>
                              <a:lnTo>
                                <a:pt x="18" y="39"/>
                              </a:lnTo>
                              <a:lnTo>
                                <a:pt x="18" y="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9" name="Group 16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41" y="1545"/>
                          <a:ext cx="64" cy="72"/>
                          <a:chOff x="841" y="1545"/>
                          <a:chExt cx="64" cy="72"/>
                        </a:xfrm>
                      </p:grpSpPr>
                      <p:grpSp>
                        <p:nvGrpSpPr>
                          <p:cNvPr id="30" name="Group 16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841" y="1545"/>
                            <a:ext cx="32" cy="72"/>
                            <a:chOff x="841" y="1545"/>
                            <a:chExt cx="32" cy="72"/>
                          </a:xfrm>
                        </p:grpSpPr>
                        <p:sp>
                          <p:nvSpPr>
                            <p:cNvPr id="2211" name="Rectangle 16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841" y="1545"/>
                              <a:ext cx="19" cy="68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12" name="Freeform 16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855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3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3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31" name="Group 16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875" y="1545"/>
                            <a:ext cx="30" cy="72"/>
                            <a:chOff x="875" y="1545"/>
                            <a:chExt cx="30" cy="72"/>
                          </a:xfrm>
                        </p:grpSpPr>
                        <p:sp>
                          <p:nvSpPr>
                            <p:cNvPr id="2214" name="Rectangle 16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875" y="1545"/>
                              <a:ext cx="19" cy="69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15" name="Freeform 16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887" y="1545"/>
                              <a:ext cx="18" cy="7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7" y="4"/>
                                </a:cxn>
                                <a:cxn ang="0">
                                  <a:pos x="17" y="71"/>
                                </a:cxn>
                                <a:cxn ang="0">
                                  <a:pos x="0" y="68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18" h="72">
                                  <a:moveTo>
                                    <a:pt x="0" y="0"/>
                                  </a:moveTo>
                                  <a:lnTo>
                                    <a:pt x="17" y="4"/>
                                  </a:lnTo>
                                  <a:lnTo>
                                    <a:pt x="17" y="71"/>
                                  </a:lnTo>
                                  <a:lnTo>
                                    <a:pt x="0" y="68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16" name="Freeform 1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7" y="1515"/>
                          <a:ext cx="81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0" y="0"/>
                            </a:cxn>
                            <a:cxn ang="0">
                              <a:pos x="80" y="34"/>
                            </a:cxn>
                            <a:cxn ang="0">
                              <a:pos x="0" y="3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1" h="35">
                              <a:moveTo>
                                <a:pt x="0" y="0"/>
                              </a:moveTo>
                              <a:lnTo>
                                <a:pt x="80" y="0"/>
                              </a:lnTo>
                              <a:lnTo>
                                <a:pt x="80" y="34"/>
                              </a:lnTo>
                              <a:lnTo>
                                <a:pt x="0" y="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09" name="Group 1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1518"/>
                        <a:ext cx="68" cy="28"/>
                        <a:chOff x="823" y="1518"/>
                        <a:chExt cx="68" cy="28"/>
                      </a:xfrm>
                    </p:grpSpPr>
                    <p:sp>
                      <p:nvSpPr>
                        <p:cNvPr id="2218" name="Rectangle 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3" y="1521"/>
                          <a:ext cx="68" cy="21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19" name="Rectangle 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5" y="1528"/>
                          <a:ext cx="62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20" name="Rectangle 1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3" y="1518"/>
                          <a:ext cx="68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10" name="Group 1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3" y="1610"/>
                      <a:ext cx="107" cy="128"/>
                      <a:chOff x="803" y="1610"/>
                      <a:chExt cx="107" cy="128"/>
                    </a:xfrm>
                  </p:grpSpPr>
                  <p:sp>
                    <p:nvSpPr>
                      <p:cNvPr id="2222" name="Freeform 1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3" y="1610"/>
                        <a:ext cx="28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0" y="0"/>
                          </a:cxn>
                          <a:cxn ang="0">
                            <a:pos x="2" y="21"/>
                          </a:cxn>
                          <a:cxn ang="0">
                            <a:pos x="2" y="52"/>
                          </a:cxn>
                          <a:cxn ang="0">
                            <a:pos x="0" y="52"/>
                          </a:cxn>
                          <a:cxn ang="0">
                            <a:pos x="0" y="56"/>
                          </a:cxn>
                          <a:cxn ang="0">
                            <a:pos x="2" y="56"/>
                          </a:cxn>
                          <a:cxn ang="0">
                            <a:pos x="2" y="59"/>
                          </a:cxn>
                          <a:cxn ang="0">
                            <a:pos x="2" y="67"/>
                          </a:cxn>
                          <a:cxn ang="0">
                            <a:pos x="3" y="77"/>
                          </a:cxn>
                          <a:cxn ang="0">
                            <a:pos x="4" y="83"/>
                          </a:cxn>
                          <a:cxn ang="0">
                            <a:pos x="4" y="89"/>
                          </a:cxn>
                          <a:cxn ang="0">
                            <a:pos x="5" y="96"/>
                          </a:cxn>
                          <a:cxn ang="0">
                            <a:pos x="6" y="101"/>
                          </a:cxn>
                          <a:cxn ang="0">
                            <a:pos x="8" y="108"/>
                          </a:cxn>
                          <a:cxn ang="0">
                            <a:pos x="11" y="115"/>
                          </a:cxn>
                          <a:cxn ang="0">
                            <a:pos x="13" y="118"/>
                          </a:cxn>
                          <a:cxn ang="0">
                            <a:pos x="15" y="120"/>
                          </a:cxn>
                          <a:cxn ang="0">
                            <a:pos x="18" y="123"/>
                          </a:cxn>
                          <a:cxn ang="0">
                            <a:pos x="20" y="123"/>
                          </a:cxn>
                          <a:cxn ang="0">
                            <a:pos x="24" y="126"/>
                          </a:cxn>
                          <a:cxn ang="0">
                            <a:pos x="27" y="119"/>
                          </a:cxn>
                          <a:cxn ang="0">
                            <a:pos x="21" y="118"/>
                          </a:cxn>
                          <a:cxn ang="0">
                            <a:pos x="19" y="115"/>
                          </a:cxn>
                          <a:cxn ang="0">
                            <a:pos x="16" y="112"/>
                          </a:cxn>
                          <a:cxn ang="0">
                            <a:pos x="15" y="111"/>
                          </a:cxn>
                          <a:cxn ang="0">
                            <a:pos x="13" y="107"/>
                          </a:cxn>
                          <a:cxn ang="0">
                            <a:pos x="12" y="100"/>
                          </a:cxn>
                          <a:cxn ang="0">
                            <a:pos x="11" y="94"/>
                          </a:cxn>
                          <a:cxn ang="0">
                            <a:pos x="9" y="88"/>
                          </a:cxn>
                          <a:cxn ang="0">
                            <a:pos x="9" y="82"/>
                          </a:cxn>
                          <a:cxn ang="0">
                            <a:pos x="8" y="75"/>
                          </a:cxn>
                          <a:cxn ang="0">
                            <a:pos x="7" y="68"/>
                          </a:cxn>
                          <a:cxn ang="0">
                            <a:pos x="7" y="63"/>
                          </a:cxn>
                          <a:cxn ang="0">
                            <a:pos x="7" y="59"/>
                          </a:cxn>
                          <a:cxn ang="0">
                            <a:pos x="7" y="56"/>
                          </a:cxn>
                          <a:cxn ang="0">
                            <a:pos x="9" y="56"/>
                          </a:cxn>
                          <a:cxn ang="0">
                            <a:pos x="9" y="52"/>
                          </a:cxn>
                          <a:cxn ang="0">
                            <a:pos x="7" y="52"/>
                          </a:cxn>
                          <a:cxn ang="0">
                            <a:pos x="7" y="43"/>
                          </a:cxn>
                          <a:cxn ang="0">
                            <a:pos x="15" y="44"/>
                          </a:cxn>
                          <a:cxn ang="0">
                            <a:pos x="15" y="27"/>
                          </a:cxn>
                          <a:cxn ang="0">
                            <a:pos x="14" y="29"/>
                          </a:cxn>
                          <a:cxn ang="0">
                            <a:pos x="14" y="43"/>
                          </a:cxn>
                          <a:cxn ang="0">
                            <a:pos x="7" y="41"/>
                          </a:cxn>
                          <a:cxn ang="0">
                            <a:pos x="7" y="26"/>
                          </a:cxn>
                          <a:cxn ang="0">
                            <a:pos x="11" y="32"/>
                          </a:cxn>
                          <a:cxn ang="0">
                            <a:pos x="12" y="41"/>
                          </a:cxn>
                          <a:cxn ang="0">
                            <a:pos x="12" y="30"/>
                          </a:cxn>
                          <a:cxn ang="0">
                            <a:pos x="11" y="26"/>
                          </a:cxn>
                          <a:cxn ang="0">
                            <a:pos x="14" y="29"/>
                          </a:cxn>
                          <a:cxn ang="0">
                            <a:pos x="15" y="27"/>
                          </a:cxn>
                          <a:cxn ang="0">
                            <a:pos x="9" y="23"/>
                          </a:cxn>
                          <a:cxn ang="0">
                            <a:pos x="8" y="21"/>
                          </a:cxn>
                          <a:cxn ang="0">
                            <a:pos x="21" y="0"/>
                          </a:cxn>
                          <a:cxn ang="0">
                            <a:pos x="20" y="0"/>
                          </a:cxn>
                        </a:cxnLst>
                        <a:rect l="0" t="0" r="r" b="b"/>
                        <a:pathLst>
                          <a:path w="28" h="127">
                            <a:moveTo>
                              <a:pt x="20" y="0"/>
                            </a:moveTo>
                            <a:lnTo>
                              <a:pt x="2" y="21"/>
                            </a:lnTo>
                            <a:lnTo>
                              <a:pt x="2" y="52"/>
                            </a:lnTo>
                            <a:lnTo>
                              <a:pt x="0" y="52"/>
                            </a:lnTo>
                            <a:lnTo>
                              <a:pt x="0" y="56"/>
                            </a:lnTo>
                            <a:lnTo>
                              <a:pt x="2" y="56"/>
                            </a:lnTo>
                            <a:lnTo>
                              <a:pt x="2" y="59"/>
                            </a:lnTo>
                            <a:lnTo>
                              <a:pt x="2" y="67"/>
                            </a:lnTo>
                            <a:lnTo>
                              <a:pt x="3" y="77"/>
                            </a:lnTo>
                            <a:lnTo>
                              <a:pt x="4" y="83"/>
                            </a:lnTo>
                            <a:lnTo>
                              <a:pt x="4" y="89"/>
                            </a:lnTo>
                            <a:lnTo>
                              <a:pt x="5" y="96"/>
                            </a:lnTo>
                            <a:lnTo>
                              <a:pt x="6" y="101"/>
                            </a:lnTo>
                            <a:lnTo>
                              <a:pt x="8" y="108"/>
                            </a:lnTo>
                            <a:lnTo>
                              <a:pt x="11" y="115"/>
                            </a:lnTo>
                            <a:lnTo>
                              <a:pt x="13" y="118"/>
                            </a:lnTo>
                            <a:lnTo>
                              <a:pt x="15" y="120"/>
                            </a:lnTo>
                            <a:lnTo>
                              <a:pt x="18" y="123"/>
                            </a:lnTo>
                            <a:lnTo>
                              <a:pt x="20" y="123"/>
                            </a:lnTo>
                            <a:lnTo>
                              <a:pt x="24" y="126"/>
                            </a:lnTo>
                            <a:lnTo>
                              <a:pt x="27" y="119"/>
                            </a:lnTo>
                            <a:lnTo>
                              <a:pt x="21" y="118"/>
                            </a:lnTo>
                            <a:lnTo>
                              <a:pt x="19" y="115"/>
                            </a:lnTo>
                            <a:lnTo>
                              <a:pt x="16" y="112"/>
                            </a:lnTo>
                            <a:lnTo>
                              <a:pt x="15" y="111"/>
                            </a:lnTo>
                            <a:lnTo>
                              <a:pt x="13" y="107"/>
                            </a:lnTo>
                            <a:lnTo>
                              <a:pt x="12" y="100"/>
                            </a:lnTo>
                            <a:lnTo>
                              <a:pt x="11" y="94"/>
                            </a:lnTo>
                            <a:lnTo>
                              <a:pt x="9" y="88"/>
                            </a:lnTo>
                            <a:lnTo>
                              <a:pt x="9" y="82"/>
                            </a:lnTo>
                            <a:lnTo>
                              <a:pt x="8" y="75"/>
                            </a:lnTo>
                            <a:lnTo>
                              <a:pt x="7" y="68"/>
                            </a:lnTo>
                            <a:lnTo>
                              <a:pt x="7" y="63"/>
                            </a:lnTo>
                            <a:lnTo>
                              <a:pt x="7" y="59"/>
                            </a:lnTo>
                            <a:lnTo>
                              <a:pt x="7" y="56"/>
                            </a:lnTo>
                            <a:lnTo>
                              <a:pt x="9" y="56"/>
                            </a:lnTo>
                            <a:lnTo>
                              <a:pt x="9" y="52"/>
                            </a:lnTo>
                            <a:lnTo>
                              <a:pt x="7" y="52"/>
                            </a:lnTo>
                            <a:lnTo>
                              <a:pt x="7" y="43"/>
                            </a:lnTo>
                            <a:lnTo>
                              <a:pt x="15" y="44"/>
                            </a:lnTo>
                            <a:lnTo>
                              <a:pt x="15" y="27"/>
                            </a:lnTo>
                            <a:lnTo>
                              <a:pt x="14" y="29"/>
                            </a:lnTo>
                            <a:lnTo>
                              <a:pt x="14" y="43"/>
                            </a:lnTo>
                            <a:lnTo>
                              <a:pt x="7" y="41"/>
                            </a:lnTo>
                            <a:lnTo>
                              <a:pt x="7" y="26"/>
                            </a:lnTo>
                            <a:lnTo>
                              <a:pt x="11" y="32"/>
                            </a:lnTo>
                            <a:lnTo>
                              <a:pt x="12" y="41"/>
                            </a:lnTo>
                            <a:lnTo>
                              <a:pt x="12" y="30"/>
                            </a:lnTo>
                            <a:lnTo>
                              <a:pt x="11" y="26"/>
                            </a:lnTo>
                            <a:lnTo>
                              <a:pt x="14" y="29"/>
                            </a:lnTo>
                            <a:lnTo>
                              <a:pt x="15" y="27"/>
                            </a:lnTo>
                            <a:lnTo>
                              <a:pt x="9" y="23"/>
                            </a:lnTo>
                            <a:lnTo>
                              <a:pt x="8" y="21"/>
                            </a:lnTo>
                            <a:lnTo>
                              <a:pt x="21" y="0"/>
                            </a:lnTo>
                            <a:lnTo>
                              <a:pt x="2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13" name="Group 1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1610"/>
                        <a:ext cx="87" cy="128"/>
                        <a:chOff x="823" y="1610"/>
                        <a:chExt cx="87" cy="128"/>
                      </a:xfrm>
                    </p:grpSpPr>
                    <p:grpSp>
                      <p:nvGrpSpPr>
                        <p:cNvPr id="2217" name="Group 1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23" y="1610"/>
                          <a:ext cx="69" cy="128"/>
                          <a:chOff x="823" y="1610"/>
                          <a:chExt cx="69" cy="128"/>
                        </a:xfrm>
                      </p:grpSpPr>
                      <p:sp>
                        <p:nvSpPr>
                          <p:cNvPr id="2225" name="Freeform 17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3" y="1610"/>
                            <a:ext cx="69" cy="12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68" y="0"/>
                              </a:cxn>
                              <a:cxn ang="0">
                                <a:pos x="68" y="127"/>
                              </a:cxn>
                              <a:cxn ang="0">
                                <a:pos x="0" y="127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69" h="128">
                                <a:moveTo>
                                  <a:pt x="0" y="0"/>
                                </a:moveTo>
                                <a:lnTo>
                                  <a:pt x="68" y="0"/>
                                </a:lnTo>
                                <a:lnTo>
                                  <a:pt x="68" y="127"/>
                                </a:lnTo>
                                <a:lnTo>
                                  <a:pt x="0" y="127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26" name="Freeform 17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9" y="1623"/>
                            <a:ext cx="56" cy="10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55" y="0"/>
                              </a:cxn>
                              <a:cxn ang="0">
                                <a:pos x="55" y="101"/>
                              </a:cxn>
                              <a:cxn ang="0">
                                <a:pos x="0" y="101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56" h="102">
                                <a:moveTo>
                                  <a:pt x="0" y="0"/>
                                </a:moveTo>
                                <a:lnTo>
                                  <a:pt x="55" y="0"/>
                                </a:lnTo>
                                <a:lnTo>
                                  <a:pt x="55" y="101"/>
                                </a:lnTo>
                                <a:lnTo>
                                  <a:pt x="0" y="10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27" name="Freeform 1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91" y="1610"/>
                          <a:ext cx="1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  <a:cxn ang="0">
                              <a:pos x="18" y="0"/>
                            </a:cxn>
                            <a:cxn ang="0">
                              <a:pos x="18" y="113"/>
                            </a:cxn>
                            <a:cxn ang="0">
                              <a:pos x="0" y="127"/>
                            </a:cxn>
                          </a:cxnLst>
                          <a:rect l="0" t="0" r="r" b="b"/>
                          <a:pathLst>
                            <a:path w="19" h="128">
                              <a:moveTo>
                                <a:pt x="0" y="127"/>
                              </a:moveTo>
                              <a:lnTo>
                                <a:pt x="0" y="0"/>
                              </a:lnTo>
                              <a:lnTo>
                                <a:pt x="18" y="0"/>
                              </a:lnTo>
                              <a:lnTo>
                                <a:pt x="18" y="113"/>
                              </a:lnTo>
                              <a:lnTo>
                                <a:pt x="0" y="127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2221" name="Group 180"/>
                <p:cNvGrpSpPr>
                  <a:grpSpLocks/>
                </p:cNvGrpSpPr>
                <p:nvPr/>
              </p:nvGrpSpPr>
              <p:grpSpPr bwMode="auto">
                <a:xfrm>
                  <a:off x="738" y="456"/>
                  <a:ext cx="285" cy="226"/>
                  <a:chOff x="1050" y="1516"/>
                  <a:chExt cx="285" cy="226"/>
                </a:xfrm>
              </p:grpSpPr>
              <p:grpSp>
                <p:nvGrpSpPr>
                  <p:cNvPr id="222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225" y="1516"/>
                    <a:ext cx="110" cy="226"/>
                    <a:chOff x="1225" y="1516"/>
                    <a:chExt cx="110" cy="226"/>
                  </a:xfrm>
                </p:grpSpPr>
                <p:grpSp>
                  <p:nvGrpSpPr>
                    <p:cNvPr id="2224" name="Group 1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5" y="1516"/>
                      <a:ext cx="98" cy="104"/>
                      <a:chOff x="1225" y="1516"/>
                      <a:chExt cx="98" cy="104"/>
                    </a:xfrm>
                  </p:grpSpPr>
                  <p:grpSp>
                    <p:nvGrpSpPr>
                      <p:cNvPr id="2228" name="Group 1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25" y="1516"/>
                        <a:ext cx="98" cy="104"/>
                        <a:chOff x="1225" y="1516"/>
                        <a:chExt cx="98" cy="104"/>
                      </a:xfrm>
                    </p:grpSpPr>
                    <p:sp>
                      <p:nvSpPr>
                        <p:cNvPr id="2232" name="Freeform 1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25" y="1551"/>
                          <a:ext cx="98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7" y="0"/>
                            </a:cxn>
                            <a:cxn ang="0">
                              <a:pos x="82" y="17"/>
                            </a:cxn>
                            <a:cxn ang="0">
                              <a:pos x="0" y="17"/>
                            </a:cxn>
                            <a:cxn ang="0">
                              <a:pos x="14" y="0"/>
                            </a:cxn>
                            <a:cxn ang="0">
                              <a:pos x="97" y="0"/>
                            </a:cxn>
                          </a:cxnLst>
                          <a:rect l="0" t="0" r="r" b="b"/>
                          <a:pathLst>
                            <a:path w="98" h="18">
                              <a:moveTo>
                                <a:pt x="97" y="0"/>
                              </a:moveTo>
                              <a:lnTo>
                                <a:pt x="82" y="17"/>
                              </a:lnTo>
                              <a:lnTo>
                                <a:pt x="0" y="17"/>
                              </a:lnTo>
                              <a:lnTo>
                                <a:pt x="14" y="0"/>
                              </a:lnTo>
                              <a:lnTo>
                                <a:pt x="97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33" name="Freeform 1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25" y="1516"/>
                          <a:ext cx="19" cy="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0"/>
                            </a:cxn>
                            <a:cxn ang="0">
                              <a:pos x="18" y="34"/>
                            </a:cxn>
                            <a:cxn ang="0">
                              <a:pos x="0" y="40"/>
                            </a:cxn>
                            <a:cxn ang="0">
                              <a:pos x="0" y="8"/>
                            </a:cxn>
                            <a:cxn ang="0">
                              <a:pos x="18" y="0"/>
                            </a:cxn>
                          </a:cxnLst>
                          <a:rect l="0" t="0" r="r" b="b"/>
                          <a:pathLst>
                            <a:path w="19" h="41">
                              <a:moveTo>
                                <a:pt x="18" y="0"/>
                              </a:moveTo>
                              <a:lnTo>
                                <a:pt x="18" y="34"/>
                              </a:lnTo>
                              <a:lnTo>
                                <a:pt x="0" y="40"/>
                              </a:lnTo>
                              <a:lnTo>
                                <a:pt x="0" y="8"/>
                              </a:lnTo>
                              <a:lnTo>
                                <a:pt x="18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229" name="Group 1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5" y="1547"/>
                          <a:ext cx="58" cy="73"/>
                          <a:chOff x="1245" y="1547"/>
                          <a:chExt cx="58" cy="73"/>
                        </a:xfrm>
                      </p:grpSpPr>
                      <p:grpSp>
                        <p:nvGrpSpPr>
                          <p:cNvPr id="2230" name="Group 18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78" y="1547"/>
                            <a:ext cx="25" cy="73"/>
                            <a:chOff x="1278" y="1547"/>
                            <a:chExt cx="25" cy="73"/>
                          </a:xfrm>
                        </p:grpSpPr>
                        <p:sp>
                          <p:nvSpPr>
                            <p:cNvPr id="2236" name="Rectangle 18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84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37" name="Freeform 1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278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231" name="Group 19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45" y="1547"/>
                            <a:ext cx="24" cy="73"/>
                            <a:chOff x="1245" y="1547"/>
                            <a:chExt cx="24" cy="73"/>
                          </a:xfrm>
                        </p:grpSpPr>
                        <p:sp>
                          <p:nvSpPr>
                            <p:cNvPr id="2239" name="Rectangle 19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50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40" name="Freeform 19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245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41" name="Freeform 1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40" y="1516"/>
                          <a:ext cx="83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2" y="0"/>
                            </a:cxn>
                            <a:cxn ang="0">
                              <a:pos x="0" y="0"/>
                            </a:cxn>
                            <a:cxn ang="0">
                              <a:pos x="0" y="34"/>
                            </a:cxn>
                            <a:cxn ang="0">
                              <a:pos x="82" y="34"/>
                            </a:cxn>
                            <a:cxn ang="0">
                              <a:pos x="82" y="0"/>
                            </a:cxn>
                          </a:cxnLst>
                          <a:rect l="0" t="0" r="r" b="b"/>
                          <a:pathLst>
                            <a:path w="83" h="35">
                              <a:moveTo>
                                <a:pt x="82" y="0"/>
                              </a:moveTo>
                              <a:lnTo>
                                <a:pt x="0" y="0"/>
                              </a:lnTo>
                              <a:lnTo>
                                <a:pt x="0" y="34"/>
                              </a:lnTo>
                              <a:lnTo>
                                <a:pt x="82" y="34"/>
                              </a:lnTo>
                              <a:lnTo>
                                <a:pt x="82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34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8" y="1521"/>
                        <a:ext cx="68" cy="27"/>
                        <a:chOff x="1248" y="1521"/>
                        <a:chExt cx="68" cy="27"/>
                      </a:xfrm>
                    </p:grpSpPr>
                    <p:sp>
                      <p:nvSpPr>
                        <p:cNvPr id="2243" name="Rectangle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48" y="1525"/>
                          <a:ext cx="67" cy="20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44" name="Rectangle 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49" y="1530"/>
                          <a:ext cx="64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45" name="Rectangle 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48" y="1521"/>
                          <a:ext cx="68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35" name="Group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33" y="1611"/>
                      <a:ext cx="102" cy="131"/>
                      <a:chOff x="1233" y="1611"/>
                      <a:chExt cx="102" cy="131"/>
                    </a:xfrm>
                  </p:grpSpPr>
                  <p:sp>
                    <p:nvSpPr>
                      <p:cNvPr id="2247" name="Freeform 1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09" y="1611"/>
                        <a:ext cx="26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" y="0"/>
                          </a:cxn>
                          <a:cxn ang="0">
                            <a:pos x="22" y="21"/>
                          </a:cxn>
                          <a:cxn ang="0">
                            <a:pos x="22" y="52"/>
                          </a:cxn>
                          <a:cxn ang="0">
                            <a:pos x="25" y="52"/>
                          </a:cxn>
                          <a:cxn ang="0">
                            <a:pos x="25" y="56"/>
                          </a:cxn>
                          <a:cxn ang="0">
                            <a:pos x="22" y="56"/>
                          </a:cxn>
                          <a:cxn ang="0">
                            <a:pos x="22" y="59"/>
                          </a:cxn>
                          <a:cxn ang="0">
                            <a:pos x="22" y="67"/>
                          </a:cxn>
                          <a:cxn ang="0">
                            <a:pos x="21" y="77"/>
                          </a:cxn>
                          <a:cxn ang="0">
                            <a:pos x="21" y="83"/>
                          </a:cxn>
                          <a:cxn ang="0">
                            <a:pos x="21" y="89"/>
                          </a:cxn>
                          <a:cxn ang="0">
                            <a:pos x="20" y="96"/>
                          </a:cxn>
                          <a:cxn ang="0">
                            <a:pos x="19" y="101"/>
                          </a:cxn>
                          <a:cxn ang="0">
                            <a:pos x="17" y="109"/>
                          </a:cxn>
                          <a:cxn ang="0">
                            <a:pos x="14" y="115"/>
                          </a:cxn>
                          <a:cxn ang="0">
                            <a:pos x="13" y="118"/>
                          </a:cxn>
                          <a:cxn ang="0">
                            <a:pos x="10" y="120"/>
                          </a:cxn>
                          <a:cxn ang="0">
                            <a:pos x="7" y="123"/>
                          </a:cxn>
                          <a:cxn ang="0">
                            <a:pos x="5" y="123"/>
                          </a:cxn>
                          <a:cxn ang="0">
                            <a:pos x="2" y="126"/>
                          </a:cxn>
                          <a:cxn ang="0">
                            <a:pos x="0" y="119"/>
                          </a:cxn>
                          <a:cxn ang="0">
                            <a:pos x="5" y="118"/>
                          </a:cxn>
                          <a:cxn ang="0">
                            <a:pos x="7" y="115"/>
                          </a:cxn>
                          <a:cxn ang="0">
                            <a:pos x="9" y="112"/>
                          </a:cxn>
                          <a:cxn ang="0">
                            <a:pos x="11" y="111"/>
                          </a:cxn>
                          <a:cxn ang="0">
                            <a:pos x="13" y="107"/>
                          </a:cxn>
                          <a:cxn ang="0">
                            <a:pos x="13" y="100"/>
                          </a:cxn>
                          <a:cxn ang="0">
                            <a:pos x="15" y="94"/>
                          </a:cxn>
                          <a:cxn ang="0">
                            <a:pos x="15" y="88"/>
                          </a:cxn>
                          <a:cxn ang="0">
                            <a:pos x="17" y="82"/>
                          </a:cxn>
                          <a:cxn ang="0">
                            <a:pos x="17" y="75"/>
                          </a:cxn>
                          <a:cxn ang="0">
                            <a:pos x="18" y="68"/>
                          </a:cxn>
                          <a:cxn ang="0">
                            <a:pos x="18" y="63"/>
                          </a:cxn>
                          <a:cxn ang="0">
                            <a:pos x="18" y="59"/>
                          </a:cxn>
                          <a:cxn ang="0">
                            <a:pos x="18" y="56"/>
                          </a:cxn>
                          <a:cxn ang="0">
                            <a:pos x="15" y="56"/>
                          </a:cxn>
                          <a:cxn ang="0">
                            <a:pos x="15" y="52"/>
                          </a:cxn>
                          <a:cxn ang="0">
                            <a:pos x="18" y="52"/>
                          </a:cxn>
                          <a:cxn ang="0">
                            <a:pos x="18" y="43"/>
                          </a:cxn>
                          <a:cxn ang="0">
                            <a:pos x="10" y="45"/>
                          </a:cxn>
                          <a:cxn ang="0">
                            <a:pos x="10" y="27"/>
                          </a:cxn>
                          <a:cxn ang="0">
                            <a:pos x="11" y="29"/>
                          </a:cxn>
                          <a:cxn ang="0">
                            <a:pos x="11" y="43"/>
                          </a:cxn>
                          <a:cxn ang="0">
                            <a:pos x="18" y="41"/>
                          </a:cxn>
                          <a:cxn ang="0">
                            <a:pos x="18" y="26"/>
                          </a:cxn>
                          <a:cxn ang="0">
                            <a:pos x="15" y="32"/>
                          </a:cxn>
                          <a:cxn ang="0">
                            <a:pos x="13" y="41"/>
                          </a:cxn>
                          <a:cxn ang="0">
                            <a:pos x="13" y="32"/>
                          </a:cxn>
                          <a:cxn ang="0">
                            <a:pos x="14" y="26"/>
                          </a:cxn>
                          <a:cxn ang="0">
                            <a:pos x="11" y="29"/>
                          </a:cxn>
                          <a:cxn ang="0">
                            <a:pos x="10" y="27"/>
                          </a:cxn>
                          <a:cxn ang="0">
                            <a:pos x="17" y="23"/>
                          </a:cxn>
                          <a:cxn ang="0">
                            <a:pos x="17" y="21"/>
                          </a:cxn>
                          <a:cxn ang="0">
                            <a:pos x="5" y="0"/>
                          </a:cxn>
                        </a:cxnLst>
                        <a:rect l="0" t="0" r="r" b="b"/>
                        <a:pathLst>
                          <a:path w="26" h="127">
                            <a:moveTo>
                              <a:pt x="5" y="0"/>
                            </a:moveTo>
                            <a:lnTo>
                              <a:pt x="22" y="21"/>
                            </a:lnTo>
                            <a:lnTo>
                              <a:pt x="22" y="52"/>
                            </a:lnTo>
                            <a:lnTo>
                              <a:pt x="25" y="52"/>
                            </a:lnTo>
                            <a:lnTo>
                              <a:pt x="25" y="56"/>
                            </a:lnTo>
                            <a:lnTo>
                              <a:pt x="22" y="56"/>
                            </a:lnTo>
                            <a:lnTo>
                              <a:pt x="22" y="59"/>
                            </a:lnTo>
                            <a:lnTo>
                              <a:pt x="22" y="67"/>
                            </a:lnTo>
                            <a:lnTo>
                              <a:pt x="21" y="77"/>
                            </a:lnTo>
                            <a:lnTo>
                              <a:pt x="21" y="83"/>
                            </a:lnTo>
                            <a:lnTo>
                              <a:pt x="21" y="89"/>
                            </a:lnTo>
                            <a:lnTo>
                              <a:pt x="20" y="96"/>
                            </a:lnTo>
                            <a:lnTo>
                              <a:pt x="19" y="101"/>
                            </a:lnTo>
                            <a:lnTo>
                              <a:pt x="17" y="109"/>
                            </a:lnTo>
                            <a:lnTo>
                              <a:pt x="14" y="115"/>
                            </a:lnTo>
                            <a:lnTo>
                              <a:pt x="13" y="118"/>
                            </a:lnTo>
                            <a:lnTo>
                              <a:pt x="10" y="120"/>
                            </a:lnTo>
                            <a:lnTo>
                              <a:pt x="7" y="123"/>
                            </a:lnTo>
                            <a:lnTo>
                              <a:pt x="5" y="123"/>
                            </a:lnTo>
                            <a:lnTo>
                              <a:pt x="2" y="126"/>
                            </a:lnTo>
                            <a:lnTo>
                              <a:pt x="0" y="119"/>
                            </a:lnTo>
                            <a:lnTo>
                              <a:pt x="5" y="118"/>
                            </a:lnTo>
                            <a:lnTo>
                              <a:pt x="7" y="115"/>
                            </a:lnTo>
                            <a:lnTo>
                              <a:pt x="9" y="112"/>
                            </a:lnTo>
                            <a:lnTo>
                              <a:pt x="11" y="111"/>
                            </a:lnTo>
                            <a:lnTo>
                              <a:pt x="13" y="107"/>
                            </a:lnTo>
                            <a:lnTo>
                              <a:pt x="13" y="100"/>
                            </a:lnTo>
                            <a:lnTo>
                              <a:pt x="15" y="94"/>
                            </a:lnTo>
                            <a:lnTo>
                              <a:pt x="15" y="88"/>
                            </a:lnTo>
                            <a:lnTo>
                              <a:pt x="17" y="82"/>
                            </a:lnTo>
                            <a:lnTo>
                              <a:pt x="17" y="75"/>
                            </a:lnTo>
                            <a:lnTo>
                              <a:pt x="18" y="68"/>
                            </a:lnTo>
                            <a:lnTo>
                              <a:pt x="18" y="63"/>
                            </a:lnTo>
                            <a:lnTo>
                              <a:pt x="18" y="59"/>
                            </a:lnTo>
                            <a:lnTo>
                              <a:pt x="18" y="56"/>
                            </a:lnTo>
                            <a:lnTo>
                              <a:pt x="15" y="56"/>
                            </a:lnTo>
                            <a:lnTo>
                              <a:pt x="15" y="52"/>
                            </a:lnTo>
                            <a:lnTo>
                              <a:pt x="18" y="52"/>
                            </a:lnTo>
                            <a:lnTo>
                              <a:pt x="18" y="43"/>
                            </a:lnTo>
                            <a:lnTo>
                              <a:pt x="10" y="45"/>
                            </a:lnTo>
                            <a:lnTo>
                              <a:pt x="10" y="27"/>
                            </a:lnTo>
                            <a:lnTo>
                              <a:pt x="11" y="29"/>
                            </a:lnTo>
                            <a:lnTo>
                              <a:pt x="11" y="43"/>
                            </a:lnTo>
                            <a:lnTo>
                              <a:pt x="18" y="41"/>
                            </a:lnTo>
                            <a:lnTo>
                              <a:pt x="18" y="26"/>
                            </a:lnTo>
                            <a:lnTo>
                              <a:pt x="15" y="32"/>
                            </a:lnTo>
                            <a:lnTo>
                              <a:pt x="13" y="41"/>
                            </a:lnTo>
                            <a:lnTo>
                              <a:pt x="13" y="32"/>
                            </a:lnTo>
                            <a:lnTo>
                              <a:pt x="14" y="26"/>
                            </a:lnTo>
                            <a:lnTo>
                              <a:pt x="11" y="29"/>
                            </a:lnTo>
                            <a:lnTo>
                              <a:pt x="10" y="27"/>
                            </a:lnTo>
                            <a:lnTo>
                              <a:pt x="17" y="23"/>
                            </a:lnTo>
                            <a:lnTo>
                              <a:pt x="17" y="21"/>
                            </a:lnTo>
                            <a:lnTo>
                              <a:pt x="5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38" name="Group 2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33" y="1611"/>
                        <a:ext cx="83" cy="131"/>
                        <a:chOff x="1233" y="1611"/>
                        <a:chExt cx="83" cy="131"/>
                      </a:xfrm>
                    </p:grpSpPr>
                    <p:grpSp>
                      <p:nvGrpSpPr>
                        <p:cNvPr id="2242" name="Group 2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6" y="1611"/>
                          <a:ext cx="70" cy="131"/>
                          <a:chOff x="1246" y="1611"/>
                          <a:chExt cx="70" cy="131"/>
                        </a:xfrm>
                      </p:grpSpPr>
                      <p:sp>
                        <p:nvSpPr>
                          <p:cNvPr id="2250" name="Freeform 20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6" y="1611"/>
                            <a:ext cx="70" cy="13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9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30"/>
                              </a:cxn>
                              <a:cxn ang="0">
                                <a:pos x="69" y="130"/>
                              </a:cxn>
                              <a:cxn ang="0">
                                <a:pos x="69" y="0"/>
                              </a:cxn>
                            </a:cxnLst>
                            <a:rect l="0" t="0" r="r" b="b"/>
                            <a:pathLst>
                              <a:path w="70" h="131">
                                <a:moveTo>
                                  <a:pt x="69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30"/>
                                </a:lnTo>
                                <a:lnTo>
                                  <a:pt x="69" y="130"/>
                                </a:lnTo>
                                <a:lnTo>
                                  <a:pt x="69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51" name="Freeform 20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56" y="1625"/>
                            <a:ext cx="53" cy="10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2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02"/>
                              </a:cxn>
                              <a:cxn ang="0">
                                <a:pos x="52" y="102"/>
                              </a:cxn>
                              <a:cxn ang="0">
                                <a:pos x="52" y="0"/>
                              </a:cxn>
                            </a:cxnLst>
                            <a:rect l="0" t="0" r="r" b="b"/>
                            <a:pathLst>
                              <a:path w="53" h="103">
                                <a:moveTo>
                                  <a:pt x="52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02"/>
                                </a:lnTo>
                                <a:lnTo>
                                  <a:pt x="52" y="102"/>
                                </a:lnTo>
                                <a:lnTo>
                                  <a:pt x="52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52" name="Freeform 2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33" y="1611"/>
                          <a:ext cx="18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7" y="130"/>
                            </a:cxn>
                            <a:cxn ang="0">
                              <a:pos x="17" y="0"/>
                            </a:cxn>
                            <a:cxn ang="0">
                              <a:pos x="0" y="0"/>
                            </a:cxn>
                            <a:cxn ang="0">
                              <a:pos x="0" y="116"/>
                            </a:cxn>
                            <a:cxn ang="0">
                              <a:pos x="17" y="130"/>
                            </a:cxn>
                          </a:cxnLst>
                          <a:rect l="0" t="0" r="r" b="b"/>
                          <a:pathLst>
                            <a:path w="18" h="131">
                              <a:moveTo>
                                <a:pt x="17" y="130"/>
                              </a:moveTo>
                              <a:lnTo>
                                <a:pt x="17" y="0"/>
                              </a:lnTo>
                              <a:lnTo>
                                <a:pt x="0" y="0"/>
                              </a:lnTo>
                              <a:lnTo>
                                <a:pt x="0" y="116"/>
                              </a:lnTo>
                              <a:lnTo>
                                <a:pt x="17" y="13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246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139" y="1516"/>
                    <a:ext cx="109" cy="226"/>
                    <a:chOff x="1139" y="1516"/>
                    <a:chExt cx="109" cy="226"/>
                  </a:xfrm>
                </p:grpSpPr>
                <p:grpSp>
                  <p:nvGrpSpPr>
                    <p:cNvPr id="2248" name="Group 2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39" y="1516"/>
                      <a:ext cx="95" cy="104"/>
                      <a:chOff x="1139" y="1516"/>
                      <a:chExt cx="95" cy="104"/>
                    </a:xfrm>
                  </p:grpSpPr>
                  <p:grpSp>
                    <p:nvGrpSpPr>
                      <p:cNvPr id="2249" name="Group 2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39" y="1516"/>
                        <a:ext cx="95" cy="104"/>
                        <a:chOff x="1139" y="1516"/>
                        <a:chExt cx="95" cy="104"/>
                      </a:xfrm>
                    </p:grpSpPr>
                    <p:sp>
                      <p:nvSpPr>
                        <p:cNvPr id="2256" name="Freeform 20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39" y="1551"/>
                          <a:ext cx="95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4" y="0"/>
                            </a:cxn>
                            <a:cxn ang="0">
                              <a:pos x="80" y="17"/>
                            </a:cxn>
                            <a:cxn ang="0">
                              <a:pos x="0" y="17"/>
                            </a:cxn>
                            <a:cxn ang="0">
                              <a:pos x="13" y="0"/>
                            </a:cxn>
                            <a:cxn ang="0">
                              <a:pos x="94" y="0"/>
                            </a:cxn>
                          </a:cxnLst>
                          <a:rect l="0" t="0" r="r" b="b"/>
                          <a:pathLst>
                            <a:path w="95" h="18">
                              <a:moveTo>
                                <a:pt x="94" y="0"/>
                              </a:moveTo>
                              <a:lnTo>
                                <a:pt x="80" y="17"/>
                              </a:lnTo>
                              <a:lnTo>
                                <a:pt x="0" y="17"/>
                              </a:lnTo>
                              <a:lnTo>
                                <a:pt x="13" y="0"/>
                              </a:lnTo>
                              <a:lnTo>
                                <a:pt x="94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57" name="Freeform 2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39" y="1516"/>
                          <a:ext cx="18" cy="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7" y="0"/>
                            </a:cxn>
                            <a:cxn ang="0">
                              <a:pos x="17" y="34"/>
                            </a:cxn>
                            <a:cxn ang="0">
                              <a:pos x="0" y="40"/>
                            </a:cxn>
                            <a:cxn ang="0">
                              <a:pos x="0" y="8"/>
                            </a:cxn>
                            <a:cxn ang="0">
                              <a:pos x="17" y="0"/>
                            </a:cxn>
                          </a:cxnLst>
                          <a:rect l="0" t="0" r="r" b="b"/>
                          <a:pathLst>
                            <a:path w="18" h="41">
                              <a:moveTo>
                                <a:pt x="17" y="0"/>
                              </a:moveTo>
                              <a:lnTo>
                                <a:pt x="17" y="34"/>
                              </a:lnTo>
                              <a:lnTo>
                                <a:pt x="0" y="40"/>
                              </a:lnTo>
                              <a:lnTo>
                                <a:pt x="0" y="8"/>
                              </a:lnTo>
                              <a:lnTo>
                                <a:pt x="17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253" name="Group 2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9" y="1547"/>
                          <a:ext cx="56" cy="73"/>
                          <a:chOff x="1159" y="1547"/>
                          <a:chExt cx="56" cy="73"/>
                        </a:xfrm>
                      </p:grpSpPr>
                      <p:grpSp>
                        <p:nvGrpSpPr>
                          <p:cNvPr id="2254" name="Group 21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91" y="1547"/>
                            <a:ext cx="24" cy="73"/>
                            <a:chOff x="1191" y="1547"/>
                            <a:chExt cx="24" cy="73"/>
                          </a:xfrm>
                        </p:grpSpPr>
                        <p:sp>
                          <p:nvSpPr>
                            <p:cNvPr id="2260" name="Rectangle 21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96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61" name="Freeform 21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191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255" name="Group 21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59" y="1547"/>
                            <a:ext cx="24" cy="73"/>
                            <a:chOff x="1159" y="1547"/>
                            <a:chExt cx="24" cy="73"/>
                          </a:xfrm>
                        </p:grpSpPr>
                        <p:sp>
                          <p:nvSpPr>
                            <p:cNvPr id="2263" name="Rectangle 21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64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64" name="Freeform 21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159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65" name="Freeform 2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54" y="1516"/>
                          <a:ext cx="80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9" y="0"/>
                            </a:cxn>
                            <a:cxn ang="0">
                              <a:pos x="0" y="0"/>
                            </a:cxn>
                            <a:cxn ang="0">
                              <a:pos x="0" y="34"/>
                            </a:cxn>
                            <a:cxn ang="0">
                              <a:pos x="79" y="34"/>
                            </a:cxn>
                            <a:cxn ang="0">
                              <a:pos x="79" y="0"/>
                            </a:cxn>
                          </a:cxnLst>
                          <a:rect l="0" t="0" r="r" b="b"/>
                          <a:pathLst>
                            <a:path w="80" h="35">
                              <a:moveTo>
                                <a:pt x="79" y="0"/>
                              </a:moveTo>
                              <a:lnTo>
                                <a:pt x="0" y="0"/>
                              </a:lnTo>
                              <a:lnTo>
                                <a:pt x="0" y="34"/>
                              </a:lnTo>
                              <a:lnTo>
                                <a:pt x="79" y="34"/>
                              </a:lnTo>
                              <a:lnTo>
                                <a:pt x="79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58" name="Group 2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60" y="1521"/>
                        <a:ext cx="66" cy="27"/>
                        <a:chOff x="1160" y="1521"/>
                        <a:chExt cx="66" cy="27"/>
                      </a:xfrm>
                    </p:grpSpPr>
                    <p:sp>
                      <p:nvSpPr>
                        <p:cNvPr id="2267" name="Rectangle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0" y="1525"/>
                          <a:ext cx="66" cy="20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68" name="Rectangle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3" y="1530"/>
                          <a:ext cx="61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69" name="Rectangle 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0" y="1521"/>
                          <a:ext cx="66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59" name="Group 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45" y="1611"/>
                      <a:ext cx="103" cy="131"/>
                      <a:chOff x="1145" y="1611"/>
                      <a:chExt cx="103" cy="131"/>
                    </a:xfrm>
                  </p:grpSpPr>
                  <p:sp>
                    <p:nvSpPr>
                      <p:cNvPr id="2271" name="Freeform 2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0" y="1611"/>
                        <a:ext cx="28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0"/>
                          </a:cxn>
                          <a:cxn ang="0">
                            <a:pos x="24" y="21"/>
                          </a:cxn>
                          <a:cxn ang="0">
                            <a:pos x="24" y="52"/>
                          </a:cxn>
                          <a:cxn ang="0">
                            <a:pos x="27" y="52"/>
                          </a:cxn>
                          <a:cxn ang="0">
                            <a:pos x="27" y="56"/>
                          </a:cxn>
                          <a:cxn ang="0">
                            <a:pos x="24" y="56"/>
                          </a:cxn>
                          <a:cxn ang="0">
                            <a:pos x="24" y="59"/>
                          </a:cxn>
                          <a:cxn ang="0">
                            <a:pos x="24" y="67"/>
                          </a:cxn>
                          <a:cxn ang="0">
                            <a:pos x="24" y="77"/>
                          </a:cxn>
                          <a:cxn ang="0">
                            <a:pos x="23" y="83"/>
                          </a:cxn>
                          <a:cxn ang="0">
                            <a:pos x="23" y="89"/>
                          </a:cxn>
                          <a:cxn ang="0">
                            <a:pos x="22" y="96"/>
                          </a:cxn>
                          <a:cxn ang="0">
                            <a:pos x="21" y="101"/>
                          </a:cxn>
                          <a:cxn ang="0">
                            <a:pos x="19" y="109"/>
                          </a:cxn>
                          <a:cxn ang="0">
                            <a:pos x="15" y="115"/>
                          </a:cxn>
                          <a:cxn ang="0">
                            <a:pos x="14" y="118"/>
                          </a:cxn>
                          <a:cxn ang="0">
                            <a:pos x="12" y="120"/>
                          </a:cxn>
                          <a:cxn ang="0">
                            <a:pos x="9" y="123"/>
                          </a:cxn>
                          <a:cxn ang="0">
                            <a:pos x="7" y="123"/>
                          </a:cxn>
                          <a:cxn ang="0">
                            <a:pos x="2" y="126"/>
                          </a:cxn>
                          <a:cxn ang="0">
                            <a:pos x="0" y="119"/>
                          </a:cxn>
                          <a:cxn ang="0">
                            <a:pos x="5" y="118"/>
                          </a:cxn>
                          <a:cxn ang="0">
                            <a:pos x="7" y="115"/>
                          </a:cxn>
                          <a:cxn ang="0">
                            <a:pos x="10" y="112"/>
                          </a:cxn>
                          <a:cxn ang="0">
                            <a:pos x="12" y="111"/>
                          </a:cxn>
                          <a:cxn ang="0">
                            <a:pos x="14" y="107"/>
                          </a:cxn>
                          <a:cxn ang="0">
                            <a:pos x="14" y="100"/>
                          </a:cxn>
                          <a:cxn ang="0">
                            <a:pos x="16" y="94"/>
                          </a:cxn>
                          <a:cxn ang="0">
                            <a:pos x="17" y="88"/>
                          </a:cxn>
                          <a:cxn ang="0">
                            <a:pos x="18" y="82"/>
                          </a:cxn>
                          <a:cxn ang="0">
                            <a:pos x="19" y="75"/>
                          </a:cxn>
                          <a:cxn ang="0">
                            <a:pos x="19" y="68"/>
                          </a:cxn>
                          <a:cxn ang="0">
                            <a:pos x="20" y="63"/>
                          </a:cxn>
                          <a:cxn ang="0">
                            <a:pos x="20" y="59"/>
                          </a:cxn>
                          <a:cxn ang="0">
                            <a:pos x="20" y="56"/>
                          </a:cxn>
                          <a:cxn ang="0">
                            <a:pos x="17" y="56"/>
                          </a:cxn>
                          <a:cxn ang="0">
                            <a:pos x="17" y="52"/>
                          </a:cxn>
                          <a:cxn ang="0">
                            <a:pos x="20" y="52"/>
                          </a:cxn>
                          <a:cxn ang="0">
                            <a:pos x="20" y="43"/>
                          </a:cxn>
                          <a:cxn ang="0">
                            <a:pos x="11" y="45"/>
                          </a:cxn>
                          <a:cxn ang="0">
                            <a:pos x="11" y="27"/>
                          </a:cxn>
                          <a:cxn ang="0">
                            <a:pos x="13" y="29"/>
                          </a:cxn>
                          <a:cxn ang="0">
                            <a:pos x="13" y="43"/>
                          </a:cxn>
                          <a:cxn ang="0">
                            <a:pos x="19" y="41"/>
                          </a:cxn>
                          <a:cxn ang="0">
                            <a:pos x="19" y="26"/>
                          </a:cxn>
                          <a:cxn ang="0">
                            <a:pos x="16" y="32"/>
                          </a:cxn>
                          <a:cxn ang="0">
                            <a:pos x="15" y="41"/>
                          </a:cxn>
                          <a:cxn ang="0">
                            <a:pos x="14" y="32"/>
                          </a:cxn>
                          <a:cxn ang="0">
                            <a:pos x="15" y="26"/>
                          </a:cxn>
                          <a:cxn ang="0">
                            <a:pos x="13" y="29"/>
                          </a:cxn>
                          <a:cxn ang="0">
                            <a:pos x="12" y="27"/>
                          </a:cxn>
                          <a:cxn ang="0">
                            <a:pos x="18" y="23"/>
                          </a:cxn>
                          <a:cxn ang="0">
                            <a:pos x="18" y="21"/>
                          </a:cxn>
                          <a:cxn ang="0">
                            <a:pos x="6" y="0"/>
                          </a:cxn>
                          <a:cxn ang="0">
                            <a:pos x="7" y="0"/>
                          </a:cxn>
                        </a:cxnLst>
                        <a:rect l="0" t="0" r="r" b="b"/>
                        <a:pathLst>
                          <a:path w="28" h="127">
                            <a:moveTo>
                              <a:pt x="7" y="0"/>
                            </a:moveTo>
                            <a:lnTo>
                              <a:pt x="24" y="21"/>
                            </a:lnTo>
                            <a:lnTo>
                              <a:pt x="24" y="52"/>
                            </a:lnTo>
                            <a:lnTo>
                              <a:pt x="27" y="52"/>
                            </a:lnTo>
                            <a:lnTo>
                              <a:pt x="27" y="56"/>
                            </a:lnTo>
                            <a:lnTo>
                              <a:pt x="24" y="56"/>
                            </a:lnTo>
                            <a:lnTo>
                              <a:pt x="24" y="59"/>
                            </a:lnTo>
                            <a:lnTo>
                              <a:pt x="24" y="67"/>
                            </a:lnTo>
                            <a:lnTo>
                              <a:pt x="24" y="77"/>
                            </a:lnTo>
                            <a:lnTo>
                              <a:pt x="23" y="83"/>
                            </a:lnTo>
                            <a:lnTo>
                              <a:pt x="23" y="89"/>
                            </a:lnTo>
                            <a:lnTo>
                              <a:pt x="22" y="96"/>
                            </a:lnTo>
                            <a:lnTo>
                              <a:pt x="21" y="101"/>
                            </a:lnTo>
                            <a:lnTo>
                              <a:pt x="19" y="109"/>
                            </a:lnTo>
                            <a:lnTo>
                              <a:pt x="15" y="115"/>
                            </a:lnTo>
                            <a:lnTo>
                              <a:pt x="14" y="118"/>
                            </a:lnTo>
                            <a:lnTo>
                              <a:pt x="12" y="120"/>
                            </a:lnTo>
                            <a:lnTo>
                              <a:pt x="9" y="123"/>
                            </a:lnTo>
                            <a:lnTo>
                              <a:pt x="7" y="123"/>
                            </a:lnTo>
                            <a:lnTo>
                              <a:pt x="2" y="126"/>
                            </a:lnTo>
                            <a:lnTo>
                              <a:pt x="0" y="119"/>
                            </a:lnTo>
                            <a:lnTo>
                              <a:pt x="5" y="118"/>
                            </a:lnTo>
                            <a:lnTo>
                              <a:pt x="7" y="115"/>
                            </a:lnTo>
                            <a:lnTo>
                              <a:pt x="10" y="112"/>
                            </a:lnTo>
                            <a:lnTo>
                              <a:pt x="12" y="111"/>
                            </a:lnTo>
                            <a:lnTo>
                              <a:pt x="14" y="107"/>
                            </a:lnTo>
                            <a:lnTo>
                              <a:pt x="14" y="100"/>
                            </a:lnTo>
                            <a:lnTo>
                              <a:pt x="16" y="94"/>
                            </a:lnTo>
                            <a:lnTo>
                              <a:pt x="17" y="88"/>
                            </a:lnTo>
                            <a:lnTo>
                              <a:pt x="18" y="82"/>
                            </a:lnTo>
                            <a:lnTo>
                              <a:pt x="19" y="75"/>
                            </a:lnTo>
                            <a:lnTo>
                              <a:pt x="19" y="68"/>
                            </a:lnTo>
                            <a:lnTo>
                              <a:pt x="20" y="63"/>
                            </a:lnTo>
                            <a:lnTo>
                              <a:pt x="20" y="59"/>
                            </a:lnTo>
                            <a:lnTo>
                              <a:pt x="20" y="56"/>
                            </a:lnTo>
                            <a:lnTo>
                              <a:pt x="17" y="56"/>
                            </a:lnTo>
                            <a:lnTo>
                              <a:pt x="17" y="52"/>
                            </a:lnTo>
                            <a:lnTo>
                              <a:pt x="20" y="52"/>
                            </a:lnTo>
                            <a:lnTo>
                              <a:pt x="20" y="43"/>
                            </a:lnTo>
                            <a:lnTo>
                              <a:pt x="11" y="45"/>
                            </a:lnTo>
                            <a:lnTo>
                              <a:pt x="11" y="27"/>
                            </a:lnTo>
                            <a:lnTo>
                              <a:pt x="13" y="29"/>
                            </a:lnTo>
                            <a:lnTo>
                              <a:pt x="13" y="43"/>
                            </a:lnTo>
                            <a:lnTo>
                              <a:pt x="19" y="41"/>
                            </a:lnTo>
                            <a:lnTo>
                              <a:pt x="19" y="26"/>
                            </a:lnTo>
                            <a:lnTo>
                              <a:pt x="16" y="32"/>
                            </a:lnTo>
                            <a:lnTo>
                              <a:pt x="15" y="41"/>
                            </a:lnTo>
                            <a:lnTo>
                              <a:pt x="14" y="32"/>
                            </a:lnTo>
                            <a:lnTo>
                              <a:pt x="15" y="26"/>
                            </a:lnTo>
                            <a:lnTo>
                              <a:pt x="13" y="29"/>
                            </a:lnTo>
                            <a:lnTo>
                              <a:pt x="12" y="27"/>
                            </a:lnTo>
                            <a:lnTo>
                              <a:pt x="18" y="23"/>
                            </a:lnTo>
                            <a:lnTo>
                              <a:pt x="18" y="21"/>
                            </a:lnTo>
                            <a:lnTo>
                              <a:pt x="6" y="0"/>
                            </a:lnTo>
                            <a:lnTo>
                              <a:pt x="7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62" name="Group 2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611"/>
                        <a:ext cx="83" cy="131"/>
                        <a:chOff x="1145" y="1611"/>
                        <a:chExt cx="83" cy="131"/>
                      </a:xfrm>
                    </p:grpSpPr>
                    <p:grpSp>
                      <p:nvGrpSpPr>
                        <p:cNvPr id="2266" name="Group 2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9" y="1611"/>
                          <a:ext cx="69" cy="131"/>
                          <a:chOff x="1159" y="1611"/>
                          <a:chExt cx="69" cy="131"/>
                        </a:xfrm>
                      </p:grpSpPr>
                      <p:sp>
                        <p:nvSpPr>
                          <p:cNvPr id="2274" name="Freeform 2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59" y="1611"/>
                            <a:ext cx="69" cy="13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8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30"/>
                              </a:cxn>
                              <a:cxn ang="0">
                                <a:pos x="68" y="130"/>
                              </a:cxn>
                              <a:cxn ang="0">
                                <a:pos x="68" y="0"/>
                              </a:cxn>
                            </a:cxnLst>
                            <a:rect l="0" t="0" r="r" b="b"/>
                            <a:pathLst>
                              <a:path w="69" h="131">
                                <a:moveTo>
                                  <a:pt x="68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30"/>
                                </a:lnTo>
                                <a:lnTo>
                                  <a:pt x="68" y="130"/>
                                </a:lnTo>
                                <a:lnTo>
                                  <a:pt x="68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75" name="Freeform 22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66" y="1625"/>
                            <a:ext cx="55" cy="10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3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02"/>
                              </a:cxn>
                              <a:cxn ang="0">
                                <a:pos x="54" y="102"/>
                              </a:cxn>
                              <a:cxn ang="0">
                                <a:pos x="53" y="0"/>
                              </a:cxn>
                            </a:cxnLst>
                            <a:rect l="0" t="0" r="r" b="b"/>
                            <a:pathLst>
                              <a:path w="55" h="103">
                                <a:moveTo>
                                  <a:pt x="53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02"/>
                                </a:lnTo>
                                <a:lnTo>
                                  <a:pt x="54" y="102"/>
                                </a:lnTo>
                                <a:lnTo>
                                  <a:pt x="53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276" name="Freeform 2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45" y="1611"/>
                          <a:ext cx="1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130"/>
                            </a:cxn>
                            <a:cxn ang="0">
                              <a:pos x="18" y="0"/>
                            </a:cxn>
                            <a:cxn ang="0">
                              <a:pos x="0" y="0"/>
                            </a:cxn>
                            <a:cxn ang="0">
                              <a:pos x="0" y="116"/>
                            </a:cxn>
                            <a:cxn ang="0">
                              <a:pos x="18" y="130"/>
                            </a:cxn>
                          </a:cxnLst>
                          <a:rect l="0" t="0" r="r" b="b"/>
                          <a:pathLst>
                            <a:path w="19" h="131">
                              <a:moveTo>
                                <a:pt x="18" y="130"/>
                              </a:moveTo>
                              <a:lnTo>
                                <a:pt x="18" y="0"/>
                              </a:lnTo>
                              <a:lnTo>
                                <a:pt x="0" y="0"/>
                              </a:lnTo>
                              <a:lnTo>
                                <a:pt x="0" y="116"/>
                              </a:lnTo>
                              <a:lnTo>
                                <a:pt x="18" y="13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270" name="Group 229"/>
                  <p:cNvGrpSpPr>
                    <a:grpSpLocks/>
                  </p:cNvGrpSpPr>
                  <p:nvPr/>
                </p:nvGrpSpPr>
                <p:grpSpPr bwMode="auto">
                  <a:xfrm>
                    <a:off x="1050" y="1516"/>
                    <a:ext cx="111" cy="226"/>
                    <a:chOff x="1050" y="1516"/>
                    <a:chExt cx="111" cy="226"/>
                  </a:xfrm>
                </p:grpSpPr>
                <p:grpSp>
                  <p:nvGrpSpPr>
                    <p:cNvPr id="2272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0" y="1516"/>
                      <a:ext cx="97" cy="104"/>
                      <a:chOff x="1050" y="1516"/>
                      <a:chExt cx="97" cy="104"/>
                    </a:xfrm>
                  </p:grpSpPr>
                  <p:grpSp>
                    <p:nvGrpSpPr>
                      <p:cNvPr id="2273" name="Group 2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50" y="1516"/>
                        <a:ext cx="97" cy="104"/>
                        <a:chOff x="1050" y="1516"/>
                        <a:chExt cx="97" cy="104"/>
                      </a:xfrm>
                    </p:grpSpPr>
                    <p:sp>
                      <p:nvSpPr>
                        <p:cNvPr id="2280" name="Freeform 2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50" y="1551"/>
                          <a:ext cx="97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6" y="0"/>
                            </a:cxn>
                            <a:cxn ang="0">
                              <a:pos x="81" y="17"/>
                            </a:cxn>
                            <a:cxn ang="0">
                              <a:pos x="0" y="17"/>
                            </a:cxn>
                            <a:cxn ang="0">
                              <a:pos x="14" y="0"/>
                            </a:cxn>
                            <a:cxn ang="0">
                              <a:pos x="96" y="0"/>
                            </a:cxn>
                          </a:cxnLst>
                          <a:rect l="0" t="0" r="r" b="b"/>
                          <a:pathLst>
                            <a:path w="97" h="18">
                              <a:moveTo>
                                <a:pt x="96" y="0"/>
                              </a:moveTo>
                              <a:lnTo>
                                <a:pt x="81" y="17"/>
                              </a:lnTo>
                              <a:lnTo>
                                <a:pt x="0" y="17"/>
                              </a:lnTo>
                              <a:lnTo>
                                <a:pt x="14" y="0"/>
                              </a:lnTo>
                              <a:lnTo>
                                <a:pt x="96" y="0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81" name="Freeform 2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50" y="1516"/>
                          <a:ext cx="19" cy="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0"/>
                            </a:cxn>
                            <a:cxn ang="0">
                              <a:pos x="18" y="34"/>
                            </a:cxn>
                            <a:cxn ang="0">
                              <a:pos x="0" y="40"/>
                            </a:cxn>
                            <a:cxn ang="0">
                              <a:pos x="0" y="8"/>
                            </a:cxn>
                            <a:cxn ang="0">
                              <a:pos x="18" y="0"/>
                            </a:cxn>
                          </a:cxnLst>
                          <a:rect l="0" t="0" r="r" b="b"/>
                          <a:pathLst>
                            <a:path w="19" h="41">
                              <a:moveTo>
                                <a:pt x="18" y="0"/>
                              </a:moveTo>
                              <a:lnTo>
                                <a:pt x="18" y="34"/>
                              </a:lnTo>
                              <a:lnTo>
                                <a:pt x="0" y="40"/>
                              </a:lnTo>
                              <a:lnTo>
                                <a:pt x="0" y="8"/>
                              </a:lnTo>
                              <a:lnTo>
                                <a:pt x="18" y="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277" name="Group 2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0" y="1547"/>
                          <a:ext cx="57" cy="73"/>
                          <a:chOff x="1070" y="1547"/>
                          <a:chExt cx="57" cy="73"/>
                        </a:xfrm>
                      </p:grpSpPr>
                      <p:grpSp>
                        <p:nvGrpSpPr>
                          <p:cNvPr id="2278" name="Group 23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05" y="1547"/>
                            <a:ext cx="22" cy="73"/>
                            <a:chOff x="1105" y="1547"/>
                            <a:chExt cx="22" cy="73"/>
                          </a:xfrm>
                        </p:grpSpPr>
                        <p:sp>
                          <p:nvSpPr>
                            <p:cNvPr id="2284" name="Rectangle 23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08" y="1547"/>
                              <a:ext cx="19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85" name="Freeform 23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105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2279" name="Group 23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070" y="1547"/>
                            <a:ext cx="24" cy="73"/>
                            <a:chOff x="1070" y="1547"/>
                            <a:chExt cx="24" cy="73"/>
                          </a:xfrm>
                        </p:grpSpPr>
                        <p:sp>
                          <p:nvSpPr>
                            <p:cNvPr id="2287" name="Rectangle 23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076" y="1547"/>
                              <a:ext cx="18" cy="70"/>
                            </a:xfrm>
                            <a:prstGeom prst="rect">
                              <a:avLst/>
                            </a:prstGeom>
                            <a:solidFill>
                              <a:srgbClr val="9F9F9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288" name="Freeform 2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070" y="1547"/>
                              <a:ext cx="18" cy="7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7" y="0"/>
                                </a:cxn>
                                <a:cxn ang="0">
                                  <a:pos x="0" y="3"/>
                                </a:cxn>
                                <a:cxn ang="0">
                                  <a:pos x="0" y="72"/>
                                </a:cxn>
                                <a:cxn ang="0">
                                  <a:pos x="17" y="69"/>
                                </a:cxn>
                                <a:cxn ang="0">
                                  <a:pos x="17" y="0"/>
                                </a:cxn>
                              </a:cxnLst>
                              <a:rect l="0" t="0" r="r" b="b"/>
                              <a:pathLst>
                                <a:path w="18" h="73">
                                  <a:moveTo>
                                    <a:pt x="17" y="0"/>
                                  </a:moveTo>
                                  <a:lnTo>
                                    <a:pt x="0" y="3"/>
                                  </a:lnTo>
                                  <a:lnTo>
                                    <a:pt x="0" y="72"/>
                                  </a:lnTo>
                                  <a:lnTo>
                                    <a:pt x="17" y="69"/>
                                  </a:lnTo>
                                  <a:lnTo>
                                    <a:pt x="17" y="0"/>
                                  </a:lnTo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 cap="rnd">
                              <a:noFill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289" name="Freeform 2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66" y="1516"/>
                          <a:ext cx="81" cy="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0" y="0"/>
                            </a:cxn>
                            <a:cxn ang="0">
                              <a:pos x="0" y="0"/>
                            </a:cxn>
                            <a:cxn ang="0">
                              <a:pos x="0" y="34"/>
                            </a:cxn>
                            <a:cxn ang="0">
                              <a:pos x="80" y="34"/>
                            </a:cxn>
                            <a:cxn ang="0">
                              <a:pos x="80" y="0"/>
                            </a:cxn>
                          </a:cxnLst>
                          <a:rect l="0" t="0" r="r" b="b"/>
                          <a:pathLst>
                            <a:path w="81" h="35">
                              <a:moveTo>
                                <a:pt x="80" y="0"/>
                              </a:moveTo>
                              <a:lnTo>
                                <a:pt x="0" y="0"/>
                              </a:lnTo>
                              <a:lnTo>
                                <a:pt x="0" y="34"/>
                              </a:lnTo>
                              <a:lnTo>
                                <a:pt x="80" y="34"/>
                              </a:lnTo>
                              <a:lnTo>
                                <a:pt x="80" y="0"/>
                              </a:lnTo>
                            </a:path>
                          </a:pathLst>
                        </a:custGeom>
                        <a:solidFill>
                          <a:srgbClr val="C0C0C0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82" name="Group 2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2" y="1521"/>
                        <a:ext cx="68" cy="27"/>
                        <a:chOff x="1072" y="1521"/>
                        <a:chExt cx="68" cy="27"/>
                      </a:xfrm>
                    </p:grpSpPr>
                    <p:sp>
                      <p:nvSpPr>
                        <p:cNvPr id="2291" name="Rectangle 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72" y="1525"/>
                          <a:ext cx="68" cy="20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92" name="Rectangle 2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76" y="1530"/>
                          <a:ext cx="61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93" name="Rectangle 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72" y="1521"/>
                          <a:ext cx="68" cy="18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83" name="Group 2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8" y="1611"/>
                      <a:ext cx="103" cy="131"/>
                      <a:chOff x="1058" y="1611"/>
                      <a:chExt cx="103" cy="131"/>
                    </a:xfrm>
                  </p:grpSpPr>
                  <p:sp>
                    <p:nvSpPr>
                      <p:cNvPr id="2295" name="Freeform 2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2" y="1611"/>
                        <a:ext cx="29" cy="12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0"/>
                          </a:cxn>
                          <a:cxn ang="0">
                            <a:pos x="25" y="21"/>
                          </a:cxn>
                          <a:cxn ang="0">
                            <a:pos x="25" y="52"/>
                          </a:cxn>
                          <a:cxn ang="0">
                            <a:pos x="28" y="52"/>
                          </a:cxn>
                          <a:cxn ang="0">
                            <a:pos x="28" y="56"/>
                          </a:cxn>
                          <a:cxn ang="0">
                            <a:pos x="25" y="56"/>
                          </a:cxn>
                          <a:cxn ang="0">
                            <a:pos x="25" y="59"/>
                          </a:cxn>
                          <a:cxn ang="0">
                            <a:pos x="25" y="67"/>
                          </a:cxn>
                          <a:cxn ang="0">
                            <a:pos x="24" y="77"/>
                          </a:cxn>
                          <a:cxn ang="0">
                            <a:pos x="23" y="83"/>
                          </a:cxn>
                          <a:cxn ang="0">
                            <a:pos x="23" y="89"/>
                          </a:cxn>
                          <a:cxn ang="0">
                            <a:pos x="22" y="96"/>
                          </a:cxn>
                          <a:cxn ang="0">
                            <a:pos x="21" y="101"/>
                          </a:cxn>
                          <a:cxn ang="0">
                            <a:pos x="19" y="109"/>
                          </a:cxn>
                          <a:cxn ang="0">
                            <a:pos x="16" y="115"/>
                          </a:cxn>
                          <a:cxn ang="0">
                            <a:pos x="14" y="118"/>
                          </a:cxn>
                          <a:cxn ang="0">
                            <a:pos x="12" y="120"/>
                          </a:cxn>
                          <a:cxn ang="0">
                            <a:pos x="9" y="123"/>
                          </a:cxn>
                          <a:cxn ang="0">
                            <a:pos x="7" y="123"/>
                          </a:cxn>
                          <a:cxn ang="0">
                            <a:pos x="3" y="126"/>
                          </a:cxn>
                          <a:cxn ang="0">
                            <a:pos x="0" y="119"/>
                          </a:cxn>
                          <a:cxn ang="0">
                            <a:pos x="5" y="118"/>
                          </a:cxn>
                          <a:cxn ang="0">
                            <a:pos x="7" y="115"/>
                          </a:cxn>
                          <a:cxn ang="0">
                            <a:pos x="10" y="112"/>
                          </a:cxn>
                          <a:cxn ang="0">
                            <a:pos x="12" y="111"/>
                          </a:cxn>
                          <a:cxn ang="0">
                            <a:pos x="14" y="107"/>
                          </a:cxn>
                          <a:cxn ang="0">
                            <a:pos x="15" y="100"/>
                          </a:cxn>
                          <a:cxn ang="0">
                            <a:pos x="16" y="94"/>
                          </a:cxn>
                          <a:cxn ang="0">
                            <a:pos x="18" y="88"/>
                          </a:cxn>
                          <a:cxn ang="0">
                            <a:pos x="18" y="82"/>
                          </a:cxn>
                          <a:cxn ang="0">
                            <a:pos x="19" y="75"/>
                          </a:cxn>
                          <a:cxn ang="0">
                            <a:pos x="20" y="68"/>
                          </a:cxn>
                          <a:cxn ang="0">
                            <a:pos x="20" y="63"/>
                          </a:cxn>
                          <a:cxn ang="0">
                            <a:pos x="20" y="59"/>
                          </a:cxn>
                          <a:cxn ang="0">
                            <a:pos x="20" y="56"/>
                          </a:cxn>
                          <a:cxn ang="0">
                            <a:pos x="18" y="56"/>
                          </a:cxn>
                          <a:cxn ang="0">
                            <a:pos x="18" y="52"/>
                          </a:cxn>
                          <a:cxn ang="0">
                            <a:pos x="20" y="52"/>
                          </a:cxn>
                          <a:cxn ang="0">
                            <a:pos x="20" y="43"/>
                          </a:cxn>
                          <a:cxn ang="0">
                            <a:pos x="12" y="45"/>
                          </a:cxn>
                          <a:cxn ang="0">
                            <a:pos x="12" y="27"/>
                          </a:cxn>
                          <a:cxn ang="0">
                            <a:pos x="13" y="29"/>
                          </a:cxn>
                          <a:cxn ang="0">
                            <a:pos x="13" y="43"/>
                          </a:cxn>
                          <a:cxn ang="0">
                            <a:pos x="20" y="41"/>
                          </a:cxn>
                          <a:cxn ang="0">
                            <a:pos x="20" y="26"/>
                          </a:cxn>
                          <a:cxn ang="0">
                            <a:pos x="16" y="32"/>
                          </a:cxn>
                          <a:cxn ang="0">
                            <a:pos x="15" y="41"/>
                          </a:cxn>
                          <a:cxn ang="0">
                            <a:pos x="14" y="32"/>
                          </a:cxn>
                          <a:cxn ang="0">
                            <a:pos x="16" y="26"/>
                          </a:cxn>
                          <a:cxn ang="0">
                            <a:pos x="13" y="29"/>
                          </a:cxn>
                          <a:cxn ang="0">
                            <a:pos x="12" y="27"/>
                          </a:cxn>
                          <a:cxn ang="0">
                            <a:pos x="18" y="23"/>
                          </a:cxn>
                          <a:cxn ang="0">
                            <a:pos x="19" y="21"/>
                          </a:cxn>
                          <a:cxn ang="0">
                            <a:pos x="6" y="0"/>
                          </a:cxn>
                          <a:cxn ang="0">
                            <a:pos x="7" y="0"/>
                          </a:cxn>
                        </a:cxnLst>
                        <a:rect l="0" t="0" r="r" b="b"/>
                        <a:pathLst>
                          <a:path w="29" h="127">
                            <a:moveTo>
                              <a:pt x="7" y="0"/>
                            </a:moveTo>
                            <a:lnTo>
                              <a:pt x="25" y="21"/>
                            </a:lnTo>
                            <a:lnTo>
                              <a:pt x="25" y="52"/>
                            </a:lnTo>
                            <a:lnTo>
                              <a:pt x="28" y="52"/>
                            </a:lnTo>
                            <a:lnTo>
                              <a:pt x="28" y="56"/>
                            </a:lnTo>
                            <a:lnTo>
                              <a:pt x="25" y="56"/>
                            </a:lnTo>
                            <a:lnTo>
                              <a:pt x="25" y="59"/>
                            </a:lnTo>
                            <a:lnTo>
                              <a:pt x="25" y="67"/>
                            </a:lnTo>
                            <a:lnTo>
                              <a:pt x="24" y="77"/>
                            </a:lnTo>
                            <a:lnTo>
                              <a:pt x="23" y="83"/>
                            </a:lnTo>
                            <a:lnTo>
                              <a:pt x="23" y="89"/>
                            </a:lnTo>
                            <a:lnTo>
                              <a:pt x="22" y="96"/>
                            </a:lnTo>
                            <a:lnTo>
                              <a:pt x="21" y="101"/>
                            </a:lnTo>
                            <a:lnTo>
                              <a:pt x="19" y="109"/>
                            </a:lnTo>
                            <a:lnTo>
                              <a:pt x="16" y="115"/>
                            </a:lnTo>
                            <a:lnTo>
                              <a:pt x="14" y="118"/>
                            </a:lnTo>
                            <a:lnTo>
                              <a:pt x="12" y="120"/>
                            </a:lnTo>
                            <a:lnTo>
                              <a:pt x="9" y="123"/>
                            </a:lnTo>
                            <a:lnTo>
                              <a:pt x="7" y="123"/>
                            </a:lnTo>
                            <a:lnTo>
                              <a:pt x="3" y="126"/>
                            </a:lnTo>
                            <a:lnTo>
                              <a:pt x="0" y="119"/>
                            </a:lnTo>
                            <a:lnTo>
                              <a:pt x="5" y="118"/>
                            </a:lnTo>
                            <a:lnTo>
                              <a:pt x="7" y="115"/>
                            </a:lnTo>
                            <a:lnTo>
                              <a:pt x="10" y="112"/>
                            </a:lnTo>
                            <a:lnTo>
                              <a:pt x="12" y="111"/>
                            </a:lnTo>
                            <a:lnTo>
                              <a:pt x="14" y="107"/>
                            </a:lnTo>
                            <a:lnTo>
                              <a:pt x="15" y="100"/>
                            </a:lnTo>
                            <a:lnTo>
                              <a:pt x="16" y="94"/>
                            </a:lnTo>
                            <a:lnTo>
                              <a:pt x="18" y="88"/>
                            </a:lnTo>
                            <a:lnTo>
                              <a:pt x="18" y="82"/>
                            </a:lnTo>
                            <a:lnTo>
                              <a:pt x="19" y="75"/>
                            </a:lnTo>
                            <a:lnTo>
                              <a:pt x="20" y="68"/>
                            </a:lnTo>
                            <a:lnTo>
                              <a:pt x="20" y="63"/>
                            </a:lnTo>
                            <a:lnTo>
                              <a:pt x="20" y="59"/>
                            </a:lnTo>
                            <a:lnTo>
                              <a:pt x="20" y="56"/>
                            </a:lnTo>
                            <a:lnTo>
                              <a:pt x="18" y="56"/>
                            </a:lnTo>
                            <a:lnTo>
                              <a:pt x="18" y="52"/>
                            </a:lnTo>
                            <a:lnTo>
                              <a:pt x="20" y="52"/>
                            </a:lnTo>
                            <a:lnTo>
                              <a:pt x="20" y="43"/>
                            </a:lnTo>
                            <a:lnTo>
                              <a:pt x="12" y="45"/>
                            </a:lnTo>
                            <a:lnTo>
                              <a:pt x="12" y="27"/>
                            </a:lnTo>
                            <a:lnTo>
                              <a:pt x="13" y="29"/>
                            </a:lnTo>
                            <a:lnTo>
                              <a:pt x="13" y="43"/>
                            </a:lnTo>
                            <a:lnTo>
                              <a:pt x="20" y="41"/>
                            </a:lnTo>
                            <a:lnTo>
                              <a:pt x="20" y="26"/>
                            </a:lnTo>
                            <a:lnTo>
                              <a:pt x="16" y="32"/>
                            </a:lnTo>
                            <a:lnTo>
                              <a:pt x="15" y="41"/>
                            </a:lnTo>
                            <a:lnTo>
                              <a:pt x="14" y="32"/>
                            </a:lnTo>
                            <a:lnTo>
                              <a:pt x="16" y="26"/>
                            </a:lnTo>
                            <a:lnTo>
                              <a:pt x="13" y="29"/>
                            </a:lnTo>
                            <a:lnTo>
                              <a:pt x="12" y="27"/>
                            </a:lnTo>
                            <a:lnTo>
                              <a:pt x="18" y="23"/>
                            </a:lnTo>
                            <a:lnTo>
                              <a:pt x="19" y="21"/>
                            </a:lnTo>
                            <a:lnTo>
                              <a:pt x="6" y="0"/>
                            </a:lnTo>
                            <a:lnTo>
                              <a:pt x="7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286" name="Group 2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58" y="1611"/>
                        <a:ext cx="83" cy="131"/>
                        <a:chOff x="1058" y="1611"/>
                        <a:chExt cx="83" cy="131"/>
                      </a:xfrm>
                    </p:grpSpPr>
                    <p:grpSp>
                      <p:nvGrpSpPr>
                        <p:cNvPr id="2290" name="Group 2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2" y="1611"/>
                          <a:ext cx="69" cy="131"/>
                          <a:chOff x="1072" y="1611"/>
                          <a:chExt cx="69" cy="131"/>
                        </a:xfrm>
                      </p:grpSpPr>
                      <p:sp>
                        <p:nvSpPr>
                          <p:cNvPr id="2298" name="Freeform 2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72" y="1611"/>
                            <a:ext cx="69" cy="13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8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30"/>
                              </a:cxn>
                              <a:cxn ang="0">
                                <a:pos x="68" y="130"/>
                              </a:cxn>
                              <a:cxn ang="0">
                                <a:pos x="68" y="0"/>
                              </a:cxn>
                            </a:cxnLst>
                            <a:rect l="0" t="0" r="r" b="b"/>
                            <a:pathLst>
                              <a:path w="69" h="131">
                                <a:moveTo>
                                  <a:pt x="68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30"/>
                                </a:lnTo>
                                <a:lnTo>
                                  <a:pt x="68" y="130"/>
                                </a:lnTo>
                                <a:lnTo>
                                  <a:pt x="68" y="0"/>
                                </a:lnTo>
                              </a:path>
                            </a:pathLst>
                          </a:custGeom>
                          <a:solidFill>
                            <a:srgbClr val="BFBFBF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99" name="Freeform 25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79" y="1625"/>
                            <a:ext cx="54" cy="10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3" y="0"/>
                              </a:cxn>
                              <a:cxn ang="0">
                                <a:pos x="0" y="0"/>
                              </a:cxn>
                              <a:cxn ang="0">
                                <a:pos x="0" y="102"/>
                              </a:cxn>
                              <a:cxn ang="0">
                                <a:pos x="53" y="102"/>
                              </a:cxn>
                              <a:cxn ang="0">
                                <a:pos x="53" y="0"/>
                              </a:cxn>
                            </a:cxnLst>
                            <a:rect l="0" t="0" r="r" b="b"/>
                            <a:pathLst>
                              <a:path w="54" h="103">
                                <a:moveTo>
                                  <a:pt x="53" y="0"/>
                                </a:moveTo>
                                <a:lnTo>
                                  <a:pt x="0" y="0"/>
                                </a:lnTo>
                                <a:lnTo>
                                  <a:pt x="0" y="102"/>
                                </a:lnTo>
                                <a:lnTo>
                                  <a:pt x="53" y="102"/>
                                </a:lnTo>
                                <a:lnTo>
                                  <a:pt x="53" y="0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300" name="Freeform 2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58" y="1611"/>
                          <a:ext cx="1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130"/>
                            </a:cxn>
                            <a:cxn ang="0">
                              <a:pos x="18" y="0"/>
                            </a:cxn>
                            <a:cxn ang="0">
                              <a:pos x="0" y="0"/>
                            </a:cxn>
                            <a:cxn ang="0">
                              <a:pos x="0" y="116"/>
                            </a:cxn>
                            <a:cxn ang="0">
                              <a:pos x="18" y="130"/>
                            </a:cxn>
                          </a:cxnLst>
                          <a:rect l="0" t="0" r="r" b="b"/>
                          <a:pathLst>
                            <a:path w="19" h="131">
                              <a:moveTo>
                                <a:pt x="18" y="130"/>
                              </a:moveTo>
                              <a:lnTo>
                                <a:pt x="18" y="0"/>
                              </a:lnTo>
                              <a:lnTo>
                                <a:pt x="0" y="0"/>
                              </a:lnTo>
                              <a:lnTo>
                                <a:pt x="0" y="116"/>
                              </a:lnTo>
                              <a:lnTo>
                                <a:pt x="18" y="130"/>
                              </a:lnTo>
                            </a:path>
                          </a:pathLst>
                        </a:custGeom>
                        <a:solidFill>
                          <a:srgbClr val="9F9F9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2778" name="Rectangle 730"/>
            <p:cNvSpPr>
              <a:spLocks noChangeArrowheads="1"/>
            </p:cNvSpPr>
            <p:nvPr/>
          </p:nvSpPr>
          <p:spPr bwMode="auto">
            <a:xfrm>
              <a:off x="4910138" y="603250"/>
              <a:ext cx="2578100" cy="20955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7" name="Rectangle 729"/>
            <p:cNvSpPr>
              <a:spLocks noChangeArrowheads="1"/>
            </p:cNvSpPr>
            <p:nvPr/>
          </p:nvSpPr>
          <p:spPr bwMode="auto">
            <a:xfrm>
              <a:off x="1644650" y="590550"/>
              <a:ext cx="2381250" cy="21351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5" name="Rectangle 77"/>
            <p:cNvSpPr>
              <a:spLocks noChangeArrowheads="1"/>
            </p:cNvSpPr>
            <p:nvPr/>
          </p:nvSpPr>
          <p:spPr bwMode="auto">
            <a:xfrm>
              <a:off x="4887913" y="3586162"/>
              <a:ext cx="1411287" cy="10001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 flipV="1">
              <a:off x="1636713" y="3154362"/>
              <a:ext cx="5867400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1655763" y="3624262"/>
              <a:ext cx="2381250" cy="20701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4887913" y="3586162"/>
              <a:ext cx="2578100" cy="20955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 flipH="1">
              <a:off x="4468813" y="3636962"/>
              <a:ext cx="0" cy="20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Rectangle 21"/>
            <p:cNvSpPr>
              <a:spLocks noChangeArrowheads="1"/>
            </p:cNvSpPr>
            <p:nvPr/>
          </p:nvSpPr>
          <p:spPr bwMode="auto">
            <a:xfrm>
              <a:off x="5237163" y="351631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5856288" y="351631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3979863" y="3097212"/>
              <a:ext cx="8763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Text Box 25"/>
            <p:cNvSpPr txBox="1">
              <a:spLocks noChangeArrowheads="1"/>
            </p:cNvSpPr>
            <p:nvPr/>
          </p:nvSpPr>
          <p:spPr bwMode="auto">
            <a:xfrm>
              <a:off x="1989138" y="3240087"/>
              <a:ext cx="1057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charset="0"/>
                </a:rPr>
                <a:t>Roosevelt</a:t>
              </a:r>
              <a:endParaRPr lang="en-US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auto">
            <a:xfrm>
              <a:off x="4351338" y="4846637"/>
              <a:ext cx="228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4144963" y="4824412"/>
              <a:ext cx="6826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127" name="Rectangle 79"/>
            <p:cNvSpPr>
              <a:spLocks noChangeArrowheads="1"/>
            </p:cNvSpPr>
            <p:nvPr/>
          </p:nvSpPr>
          <p:spPr bwMode="auto">
            <a:xfrm>
              <a:off x="1698415" y="3624262"/>
              <a:ext cx="1511300" cy="90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1828800" y="3581400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2827338" y="355441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Rectangle 19"/>
            <p:cNvSpPr>
              <a:spLocks noChangeArrowheads="1"/>
            </p:cNvSpPr>
            <p:nvPr/>
          </p:nvSpPr>
          <p:spPr bwMode="auto">
            <a:xfrm>
              <a:off x="4103688" y="2638425"/>
              <a:ext cx="508000" cy="1365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6" name="Rectangle 18"/>
            <p:cNvSpPr>
              <a:spLocks noChangeArrowheads="1"/>
            </p:cNvSpPr>
            <p:nvPr/>
          </p:nvSpPr>
          <p:spPr bwMode="auto">
            <a:xfrm>
              <a:off x="3429000" y="2590800"/>
              <a:ext cx="330200" cy="222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2667000" y="2620962"/>
              <a:ext cx="2286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" name="Text Box 84"/>
            <p:cNvSpPr txBox="1">
              <a:spLocks noChangeArrowheads="1"/>
            </p:cNvSpPr>
            <p:nvPr/>
          </p:nvSpPr>
          <p:spPr bwMode="auto">
            <a:xfrm>
              <a:off x="3429000" y="3657600"/>
              <a:ext cx="2555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C</a:t>
              </a:r>
              <a:endParaRPr lang="en-US" dirty="0"/>
            </a:p>
          </p:txBody>
        </p:sp>
        <p:sp>
          <p:nvSpPr>
            <p:cNvPr id="2133" name="Text Box 85"/>
            <p:cNvSpPr txBox="1">
              <a:spLocks noChangeArrowheads="1"/>
            </p:cNvSpPr>
            <p:nvPr/>
          </p:nvSpPr>
          <p:spPr bwMode="auto">
            <a:xfrm>
              <a:off x="4833938" y="3536950"/>
              <a:ext cx="2555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charset="0"/>
                </a:rPr>
                <a:t>D</a:t>
              </a:r>
              <a:endParaRPr lang="en-US"/>
            </a:p>
          </p:txBody>
        </p:sp>
        <p:sp>
          <p:nvSpPr>
            <p:cNvPr id="2143" name="Text Box 95"/>
            <p:cNvSpPr txBox="1">
              <a:spLocks noChangeArrowheads="1"/>
            </p:cNvSpPr>
            <p:nvPr/>
          </p:nvSpPr>
          <p:spPr bwMode="auto">
            <a:xfrm>
              <a:off x="6986588" y="5075237"/>
              <a:ext cx="30480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chemeClr val="bg1"/>
                  </a:solidFill>
                  <a:latin typeface="Comic Sans MS" pitchFamily="66" charset="0"/>
                </a:rPr>
                <a:t>x</a:t>
              </a:r>
              <a:endParaRPr lang="en-US"/>
            </a:p>
          </p:txBody>
        </p:sp>
        <p:sp>
          <p:nvSpPr>
            <p:cNvPr id="2128" name="Rectangle 80"/>
            <p:cNvSpPr>
              <a:spLocks noChangeArrowheads="1"/>
            </p:cNvSpPr>
            <p:nvPr/>
          </p:nvSpPr>
          <p:spPr bwMode="auto">
            <a:xfrm>
              <a:off x="4895850" y="1555976"/>
              <a:ext cx="1001713" cy="1131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" name="Text Box 83"/>
            <p:cNvSpPr txBox="1">
              <a:spLocks noChangeArrowheads="1"/>
            </p:cNvSpPr>
            <p:nvPr/>
          </p:nvSpPr>
          <p:spPr bwMode="auto">
            <a:xfrm>
              <a:off x="4930775" y="1549400"/>
              <a:ext cx="255588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charset="0"/>
                </a:rPr>
                <a:t>B</a:t>
              </a:r>
              <a:endParaRPr lang="en-US"/>
            </a:p>
          </p:txBody>
        </p:sp>
        <p:grpSp>
          <p:nvGrpSpPr>
            <p:cNvPr id="2294" name="Group 412"/>
            <p:cNvGrpSpPr>
              <a:grpSpLocks/>
            </p:cNvGrpSpPr>
            <p:nvPr/>
          </p:nvGrpSpPr>
          <p:grpSpPr bwMode="auto">
            <a:xfrm rot="10800000">
              <a:off x="2114111" y="3859212"/>
              <a:ext cx="709613" cy="323850"/>
              <a:chOff x="216" y="216"/>
              <a:chExt cx="911" cy="500"/>
            </a:xfrm>
          </p:grpSpPr>
          <p:sp>
            <p:nvSpPr>
              <p:cNvPr id="2461" name="Freeform 413"/>
              <p:cNvSpPr>
                <a:spLocks/>
              </p:cNvSpPr>
              <p:nvPr/>
            </p:nvSpPr>
            <p:spPr bwMode="auto">
              <a:xfrm>
                <a:off x="275" y="695"/>
                <a:ext cx="79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"/>
                  </a:cxn>
                  <a:cxn ang="0">
                    <a:pos x="793" y="20"/>
                  </a:cxn>
                  <a:cxn ang="0">
                    <a:pos x="793" y="0"/>
                  </a:cxn>
                  <a:cxn ang="0">
                    <a:pos x="0" y="0"/>
                  </a:cxn>
                </a:cxnLst>
                <a:rect l="0" t="0" r="r" b="b"/>
                <a:pathLst>
                  <a:path w="794" h="21">
                    <a:moveTo>
                      <a:pt x="0" y="0"/>
                    </a:moveTo>
                    <a:lnTo>
                      <a:pt x="0" y="20"/>
                    </a:lnTo>
                    <a:lnTo>
                      <a:pt x="793" y="20"/>
                    </a:lnTo>
                    <a:lnTo>
                      <a:pt x="79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33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" name="Freeform 414"/>
              <p:cNvSpPr>
                <a:spLocks/>
              </p:cNvSpPr>
              <p:nvPr/>
            </p:nvSpPr>
            <p:spPr bwMode="auto">
              <a:xfrm>
                <a:off x="275" y="637"/>
                <a:ext cx="794" cy="60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38" y="0"/>
                  </a:cxn>
                  <a:cxn ang="0">
                    <a:pos x="793" y="59"/>
                  </a:cxn>
                  <a:cxn ang="0">
                    <a:pos x="0" y="59"/>
                  </a:cxn>
                  <a:cxn ang="0">
                    <a:pos x="53" y="0"/>
                  </a:cxn>
                </a:cxnLst>
                <a:rect l="0" t="0" r="r" b="b"/>
                <a:pathLst>
                  <a:path w="794" h="60">
                    <a:moveTo>
                      <a:pt x="53" y="0"/>
                    </a:moveTo>
                    <a:lnTo>
                      <a:pt x="738" y="0"/>
                    </a:lnTo>
                    <a:lnTo>
                      <a:pt x="793" y="59"/>
                    </a:lnTo>
                    <a:lnTo>
                      <a:pt x="0" y="5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33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" name="Rectangle 415"/>
              <p:cNvSpPr>
                <a:spLocks noChangeArrowheads="1"/>
              </p:cNvSpPr>
              <p:nvPr/>
            </p:nvSpPr>
            <p:spPr bwMode="auto">
              <a:xfrm>
                <a:off x="221" y="216"/>
                <a:ext cx="903" cy="30"/>
              </a:xfrm>
              <a:prstGeom prst="rect">
                <a:avLst/>
              </a:prstGeom>
              <a:solidFill>
                <a:srgbClr val="FF6633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" name="Freeform 416"/>
              <p:cNvSpPr>
                <a:spLocks/>
              </p:cNvSpPr>
              <p:nvPr/>
            </p:nvSpPr>
            <p:spPr bwMode="auto">
              <a:xfrm>
                <a:off x="216" y="257"/>
                <a:ext cx="911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" y="0"/>
                  </a:cxn>
                  <a:cxn ang="0">
                    <a:pos x="757" y="185"/>
                  </a:cxn>
                  <a:cxn ang="0">
                    <a:pos x="151" y="185"/>
                  </a:cxn>
                  <a:cxn ang="0">
                    <a:pos x="0" y="0"/>
                  </a:cxn>
                </a:cxnLst>
                <a:rect l="0" t="0" r="r" b="b"/>
                <a:pathLst>
                  <a:path w="911" h="186">
                    <a:moveTo>
                      <a:pt x="0" y="0"/>
                    </a:moveTo>
                    <a:lnTo>
                      <a:pt x="910" y="0"/>
                    </a:lnTo>
                    <a:lnTo>
                      <a:pt x="757" y="185"/>
                    </a:lnTo>
                    <a:lnTo>
                      <a:pt x="151" y="18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33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96" name="Group 417"/>
              <p:cNvGrpSpPr>
                <a:grpSpLocks/>
              </p:cNvGrpSpPr>
              <p:nvPr/>
            </p:nvGrpSpPr>
            <p:grpSpPr bwMode="auto">
              <a:xfrm>
                <a:off x="373" y="369"/>
                <a:ext cx="600" cy="230"/>
                <a:chOff x="685" y="1429"/>
                <a:chExt cx="600" cy="230"/>
              </a:xfrm>
            </p:grpSpPr>
            <p:sp>
              <p:nvSpPr>
                <p:cNvPr id="2466" name="Rectangle 418"/>
                <p:cNvSpPr>
                  <a:spLocks noChangeArrowheads="1"/>
                </p:cNvSpPr>
                <p:nvPr/>
              </p:nvSpPr>
              <p:spPr bwMode="auto">
                <a:xfrm>
                  <a:off x="685" y="1429"/>
                  <a:ext cx="599" cy="226"/>
                </a:xfrm>
                <a:prstGeom prst="rect">
                  <a:avLst/>
                </a:prstGeom>
                <a:solidFill>
                  <a:srgbClr val="5891FB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7" name="Line 419"/>
                <p:cNvSpPr>
                  <a:spLocks noChangeShapeType="1"/>
                </p:cNvSpPr>
                <p:nvPr/>
              </p:nvSpPr>
              <p:spPr bwMode="auto">
                <a:xfrm>
                  <a:off x="689" y="1466"/>
                  <a:ext cx="59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" name="Line 420"/>
                <p:cNvSpPr>
                  <a:spLocks noChangeShapeType="1"/>
                </p:cNvSpPr>
                <p:nvPr/>
              </p:nvSpPr>
              <p:spPr bwMode="auto">
                <a:xfrm>
                  <a:off x="803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9" name="Line 421"/>
                <p:cNvSpPr>
                  <a:spLocks noChangeShapeType="1"/>
                </p:cNvSpPr>
                <p:nvPr/>
              </p:nvSpPr>
              <p:spPr bwMode="auto">
                <a:xfrm>
                  <a:off x="924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0" name="Line 422"/>
                <p:cNvSpPr>
                  <a:spLocks noChangeShapeType="1"/>
                </p:cNvSpPr>
                <p:nvPr/>
              </p:nvSpPr>
              <p:spPr bwMode="auto">
                <a:xfrm>
                  <a:off x="1047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1" name="Line 423"/>
                <p:cNvSpPr>
                  <a:spLocks noChangeShapeType="1"/>
                </p:cNvSpPr>
                <p:nvPr/>
              </p:nvSpPr>
              <p:spPr bwMode="auto">
                <a:xfrm>
                  <a:off x="1167" y="1431"/>
                  <a:ext cx="0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97" name="Group 424"/>
              <p:cNvGrpSpPr>
                <a:grpSpLocks/>
              </p:cNvGrpSpPr>
              <p:nvPr/>
            </p:nvGrpSpPr>
            <p:grpSpPr bwMode="auto">
              <a:xfrm>
                <a:off x="317" y="455"/>
                <a:ext cx="288" cy="223"/>
                <a:chOff x="629" y="1515"/>
                <a:chExt cx="288" cy="223"/>
              </a:xfrm>
            </p:grpSpPr>
            <p:grpSp>
              <p:nvGrpSpPr>
                <p:cNvPr id="2301" name="Group 425"/>
                <p:cNvGrpSpPr>
                  <a:grpSpLocks/>
                </p:cNvGrpSpPr>
                <p:nvPr/>
              </p:nvGrpSpPr>
              <p:grpSpPr bwMode="auto">
                <a:xfrm>
                  <a:off x="629" y="1515"/>
                  <a:ext cx="114" cy="223"/>
                  <a:chOff x="629" y="1515"/>
                  <a:chExt cx="114" cy="223"/>
                </a:xfrm>
              </p:grpSpPr>
              <p:grpSp>
                <p:nvGrpSpPr>
                  <p:cNvPr id="2302" name="Group 426"/>
                  <p:cNvGrpSpPr>
                    <a:grpSpLocks/>
                  </p:cNvGrpSpPr>
                  <p:nvPr/>
                </p:nvGrpSpPr>
                <p:grpSpPr bwMode="auto">
                  <a:xfrm>
                    <a:off x="641" y="1515"/>
                    <a:ext cx="102" cy="102"/>
                    <a:chOff x="641" y="1515"/>
                    <a:chExt cx="102" cy="102"/>
                  </a:xfrm>
                </p:grpSpPr>
                <p:grpSp>
                  <p:nvGrpSpPr>
                    <p:cNvPr id="2303" name="Group 4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1" y="1515"/>
                      <a:ext cx="102" cy="102"/>
                      <a:chOff x="641" y="1515"/>
                      <a:chExt cx="102" cy="102"/>
                    </a:xfrm>
                  </p:grpSpPr>
                  <p:sp>
                    <p:nvSpPr>
                      <p:cNvPr id="2476" name="Freeform 4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41" y="1548"/>
                        <a:ext cx="98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" y="17"/>
                          </a:cxn>
                          <a:cxn ang="0">
                            <a:pos x="97" y="17"/>
                          </a:cxn>
                          <a:cxn ang="0">
                            <a:pos x="82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98" h="18">
                            <a:moveTo>
                              <a:pt x="0" y="0"/>
                            </a:moveTo>
                            <a:lnTo>
                              <a:pt x="14" y="17"/>
                            </a:lnTo>
                            <a:lnTo>
                              <a:pt x="97" y="17"/>
                            </a:lnTo>
                            <a:lnTo>
                              <a:pt x="82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7" name="Freeform 4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4" y="1515"/>
                        <a:ext cx="19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3"/>
                          </a:cxn>
                          <a:cxn ang="0">
                            <a:pos x="18" y="39"/>
                          </a:cxn>
                          <a:cxn ang="0">
                            <a:pos x="18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9" h="40">
                            <a:moveTo>
                              <a:pt x="0" y="0"/>
                            </a:moveTo>
                            <a:lnTo>
                              <a:pt x="0" y="33"/>
                            </a:lnTo>
                            <a:lnTo>
                              <a:pt x="18" y="39"/>
                            </a:lnTo>
                            <a:lnTo>
                              <a:pt x="18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32" name="Group 4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6" y="1545"/>
                        <a:ext cx="63" cy="72"/>
                        <a:chOff x="666" y="1545"/>
                        <a:chExt cx="63" cy="72"/>
                      </a:xfrm>
                    </p:grpSpPr>
                    <p:grpSp>
                      <p:nvGrpSpPr>
                        <p:cNvPr id="2433" name="Group 4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6" y="1545"/>
                          <a:ext cx="31" cy="72"/>
                          <a:chOff x="666" y="1545"/>
                          <a:chExt cx="31" cy="72"/>
                        </a:xfrm>
                      </p:grpSpPr>
                      <p:sp>
                        <p:nvSpPr>
                          <p:cNvPr id="2480" name="Rectangle 4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6" y="1545"/>
                            <a:ext cx="19" cy="68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81" name="Freeform 4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9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3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3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34" name="Group 4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00" y="1545"/>
                          <a:ext cx="29" cy="72"/>
                          <a:chOff x="700" y="1545"/>
                          <a:chExt cx="29" cy="72"/>
                        </a:xfrm>
                      </p:grpSpPr>
                      <p:sp>
                        <p:nvSpPr>
                          <p:cNvPr id="2483" name="Rectangle 4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1545"/>
                            <a:ext cx="19" cy="69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84" name="Freeform 43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11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4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4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485" name="Freeform 4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41" y="1515"/>
                        <a:ext cx="83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2" y="0"/>
                          </a:cxn>
                          <a:cxn ang="0">
                            <a:pos x="82" y="34"/>
                          </a:cxn>
                          <a:cxn ang="0">
                            <a:pos x="0" y="3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3" h="35">
                            <a:moveTo>
                              <a:pt x="0" y="0"/>
                            </a:moveTo>
                            <a:lnTo>
                              <a:pt x="82" y="0"/>
                            </a:lnTo>
                            <a:lnTo>
                              <a:pt x="82" y="34"/>
                            </a:lnTo>
                            <a:lnTo>
                              <a:pt x="0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35" name="Group 4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9" y="1518"/>
                      <a:ext cx="66" cy="28"/>
                      <a:chOff x="649" y="1518"/>
                      <a:chExt cx="66" cy="28"/>
                    </a:xfrm>
                  </p:grpSpPr>
                  <p:sp>
                    <p:nvSpPr>
                      <p:cNvPr id="2487" name="Rectangle 4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9" y="1521"/>
                        <a:ext cx="66" cy="21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8" name="Rectangle 4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1" y="1528"/>
                        <a:ext cx="61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9" name="Rectangle 4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9" y="1518"/>
                        <a:ext cx="66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36" name="Group 442"/>
                  <p:cNvGrpSpPr>
                    <a:grpSpLocks/>
                  </p:cNvGrpSpPr>
                  <p:nvPr/>
                </p:nvGrpSpPr>
                <p:grpSpPr bwMode="auto">
                  <a:xfrm>
                    <a:off x="629" y="1610"/>
                    <a:ext cx="105" cy="128"/>
                    <a:chOff x="629" y="1610"/>
                    <a:chExt cx="105" cy="128"/>
                  </a:xfrm>
                </p:grpSpPr>
                <p:sp>
                  <p:nvSpPr>
                    <p:cNvPr id="2491" name="Freeform 443"/>
                    <p:cNvSpPr>
                      <a:spLocks/>
                    </p:cNvSpPr>
                    <p:nvPr/>
                  </p:nvSpPr>
                  <p:spPr bwMode="auto">
                    <a:xfrm>
                      <a:off x="629" y="1610"/>
                      <a:ext cx="28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0"/>
                        </a:cxn>
                        <a:cxn ang="0">
                          <a:pos x="2" y="21"/>
                        </a:cxn>
                        <a:cxn ang="0">
                          <a:pos x="2" y="52"/>
                        </a:cxn>
                        <a:cxn ang="0">
                          <a:pos x="0" y="52"/>
                        </a:cxn>
                        <a:cxn ang="0">
                          <a:pos x="0" y="56"/>
                        </a:cxn>
                        <a:cxn ang="0">
                          <a:pos x="2" y="56"/>
                        </a:cxn>
                        <a:cxn ang="0">
                          <a:pos x="2" y="59"/>
                        </a:cxn>
                        <a:cxn ang="0">
                          <a:pos x="2" y="67"/>
                        </a:cxn>
                        <a:cxn ang="0">
                          <a:pos x="3" y="77"/>
                        </a:cxn>
                        <a:cxn ang="0">
                          <a:pos x="4" y="83"/>
                        </a:cxn>
                        <a:cxn ang="0">
                          <a:pos x="4" y="89"/>
                        </a:cxn>
                        <a:cxn ang="0">
                          <a:pos x="5" y="96"/>
                        </a:cxn>
                        <a:cxn ang="0">
                          <a:pos x="6" y="101"/>
                        </a:cxn>
                        <a:cxn ang="0">
                          <a:pos x="8" y="108"/>
                        </a:cxn>
                        <a:cxn ang="0">
                          <a:pos x="11" y="115"/>
                        </a:cxn>
                        <a:cxn ang="0">
                          <a:pos x="13" y="118"/>
                        </a:cxn>
                        <a:cxn ang="0">
                          <a:pos x="16" y="120"/>
                        </a:cxn>
                        <a:cxn ang="0">
                          <a:pos x="18" y="123"/>
                        </a:cxn>
                        <a:cxn ang="0">
                          <a:pos x="21" y="123"/>
                        </a:cxn>
                        <a:cxn ang="0">
                          <a:pos x="24" y="126"/>
                        </a:cxn>
                        <a:cxn ang="0">
                          <a:pos x="27" y="119"/>
                        </a:cxn>
                        <a:cxn ang="0">
                          <a:pos x="21" y="118"/>
                        </a:cxn>
                        <a:cxn ang="0">
                          <a:pos x="19" y="115"/>
                        </a:cxn>
                        <a:cxn ang="0">
                          <a:pos x="16" y="112"/>
                        </a:cxn>
                        <a:cxn ang="0">
                          <a:pos x="15" y="111"/>
                        </a:cxn>
                        <a:cxn ang="0">
                          <a:pos x="13" y="107"/>
                        </a:cxn>
                        <a:cxn ang="0">
                          <a:pos x="11" y="100"/>
                        </a:cxn>
                        <a:cxn ang="0">
                          <a:pos x="10" y="94"/>
                        </a:cxn>
                        <a:cxn ang="0">
                          <a:pos x="9" y="88"/>
                        </a:cxn>
                        <a:cxn ang="0">
                          <a:pos x="8" y="82"/>
                        </a:cxn>
                        <a:cxn ang="0">
                          <a:pos x="8" y="75"/>
                        </a:cxn>
                        <a:cxn ang="0">
                          <a:pos x="7" y="68"/>
                        </a:cxn>
                        <a:cxn ang="0">
                          <a:pos x="6" y="63"/>
                        </a:cxn>
                        <a:cxn ang="0">
                          <a:pos x="6" y="59"/>
                        </a:cxn>
                        <a:cxn ang="0">
                          <a:pos x="6" y="56"/>
                        </a:cxn>
                        <a:cxn ang="0">
                          <a:pos x="9" y="56"/>
                        </a:cxn>
                        <a:cxn ang="0">
                          <a:pos x="9" y="52"/>
                        </a:cxn>
                        <a:cxn ang="0">
                          <a:pos x="6" y="52"/>
                        </a:cxn>
                        <a:cxn ang="0">
                          <a:pos x="6" y="43"/>
                        </a:cxn>
                        <a:cxn ang="0">
                          <a:pos x="16" y="44"/>
                        </a:cxn>
                        <a:cxn ang="0">
                          <a:pos x="16" y="27"/>
                        </a:cxn>
                        <a:cxn ang="0">
                          <a:pos x="15" y="29"/>
                        </a:cxn>
                        <a:cxn ang="0">
                          <a:pos x="15" y="43"/>
                        </a:cxn>
                        <a:cxn ang="0">
                          <a:pos x="7" y="41"/>
                        </a:cxn>
                        <a:cxn ang="0">
                          <a:pos x="7" y="26"/>
                        </a:cxn>
                        <a:cxn ang="0">
                          <a:pos x="10" y="32"/>
                        </a:cxn>
                        <a:cxn ang="0">
                          <a:pos x="11" y="41"/>
                        </a:cxn>
                        <a:cxn ang="0">
                          <a:pos x="12" y="30"/>
                        </a:cxn>
                        <a:cxn ang="0">
                          <a:pos x="11" y="26"/>
                        </a:cxn>
                        <a:cxn ang="0">
                          <a:pos x="15" y="29"/>
                        </a:cxn>
                        <a:cxn ang="0">
                          <a:pos x="16" y="27"/>
                        </a:cxn>
                        <a:cxn ang="0">
                          <a:pos x="8" y="23"/>
                        </a:cxn>
                        <a:cxn ang="0">
                          <a:pos x="8" y="21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28" h="127">
                          <a:moveTo>
                            <a:pt x="21" y="0"/>
                          </a:moveTo>
                          <a:lnTo>
                            <a:pt x="2" y="21"/>
                          </a:lnTo>
                          <a:lnTo>
                            <a:pt x="2" y="52"/>
                          </a:lnTo>
                          <a:lnTo>
                            <a:pt x="0" y="52"/>
                          </a:lnTo>
                          <a:lnTo>
                            <a:pt x="0" y="56"/>
                          </a:lnTo>
                          <a:lnTo>
                            <a:pt x="2" y="56"/>
                          </a:lnTo>
                          <a:lnTo>
                            <a:pt x="2" y="59"/>
                          </a:lnTo>
                          <a:lnTo>
                            <a:pt x="2" y="67"/>
                          </a:lnTo>
                          <a:lnTo>
                            <a:pt x="3" y="77"/>
                          </a:lnTo>
                          <a:lnTo>
                            <a:pt x="4" y="83"/>
                          </a:lnTo>
                          <a:lnTo>
                            <a:pt x="4" y="89"/>
                          </a:lnTo>
                          <a:lnTo>
                            <a:pt x="5" y="96"/>
                          </a:lnTo>
                          <a:lnTo>
                            <a:pt x="6" y="101"/>
                          </a:lnTo>
                          <a:lnTo>
                            <a:pt x="8" y="108"/>
                          </a:lnTo>
                          <a:lnTo>
                            <a:pt x="11" y="115"/>
                          </a:lnTo>
                          <a:lnTo>
                            <a:pt x="13" y="118"/>
                          </a:lnTo>
                          <a:lnTo>
                            <a:pt x="16" y="120"/>
                          </a:lnTo>
                          <a:lnTo>
                            <a:pt x="18" y="123"/>
                          </a:lnTo>
                          <a:lnTo>
                            <a:pt x="21" y="123"/>
                          </a:lnTo>
                          <a:lnTo>
                            <a:pt x="24" y="126"/>
                          </a:lnTo>
                          <a:lnTo>
                            <a:pt x="27" y="119"/>
                          </a:lnTo>
                          <a:lnTo>
                            <a:pt x="21" y="118"/>
                          </a:lnTo>
                          <a:lnTo>
                            <a:pt x="19" y="115"/>
                          </a:lnTo>
                          <a:lnTo>
                            <a:pt x="16" y="112"/>
                          </a:lnTo>
                          <a:lnTo>
                            <a:pt x="15" y="111"/>
                          </a:lnTo>
                          <a:lnTo>
                            <a:pt x="13" y="107"/>
                          </a:lnTo>
                          <a:lnTo>
                            <a:pt x="11" y="100"/>
                          </a:lnTo>
                          <a:lnTo>
                            <a:pt x="10" y="94"/>
                          </a:lnTo>
                          <a:lnTo>
                            <a:pt x="9" y="88"/>
                          </a:lnTo>
                          <a:lnTo>
                            <a:pt x="8" y="82"/>
                          </a:lnTo>
                          <a:lnTo>
                            <a:pt x="8" y="75"/>
                          </a:lnTo>
                          <a:lnTo>
                            <a:pt x="7" y="68"/>
                          </a:lnTo>
                          <a:lnTo>
                            <a:pt x="6" y="63"/>
                          </a:lnTo>
                          <a:lnTo>
                            <a:pt x="6" y="59"/>
                          </a:lnTo>
                          <a:lnTo>
                            <a:pt x="6" y="56"/>
                          </a:lnTo>
                          <a:lnTo>
                            <a:pt x="9" y="56"/>
                          </a:lnTo>
                          <a:lnTo>
                            <a:pt x="9" y="52"/>
                          </a:lnTo>
                          <a:lnTo>
                            <a:pt x="6" y="52"/>
                          </a:lnTo>
                          <a:lnTo>
                            <a:pt x="6" y="43"/>
                          </a:lnTo>
                          <a:lnTo>
                            <a:pt x="16" y="44"/>
                          </a:lnTo>
                          <a:lnTo>
                            <a:pt x="16" y="27"/>
                          </a:lnTo>
                          <a:lnTo>
                            <a:pt x="15" y="29"/>
                          </a:lnTo>
                          <a:lnTo>
                            <a:pt x="15" y="43"/>
                          </a:lnTo>
                          <a:lnTo>
                            <a:pt x="7" y="41"/>
                          </a:lnTo>
                          <a:lnTo>
                            <a:pt x="7" y="26"/>
                          </a:lnTo>
                          <a:lnTo>
                            <a:pt x="10" y="32"/>
                          </a:lnTo>
                          <a:lnTo>
                            <a:pt x="11" y="41"/>
                          </a:lnTo>
                          <a:lnTo>
                            <a:pt x="12" y="30"/>
                          </a:lnTo>
                          <a:lnTo>
                            <a:pt x="11" y="26"/>
                          </a:lnTo>
                          <a:lnTo>
                            <a:pt x="15" y="29"/>
                          </a:lnTo>
                          <a:lnTo>
                            <a:pt x="16" y="27"/>
                          </a:lnTo>
                          <a:lnTo>
                            <a:pt x="8" y="23"/>
                          </a:lnTo>
                          <a:lnTo>
                            <a:pt x="8" y="21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37" name="Group 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9" y="1610"/>
                      <a:ext cx="85" cy="128"/>
                      <a:chOff x="649" y="1610"/>
                      <a:chExt cx="85" cy="128"/>
                    </a:xfrm>
                  </p:grpSpPr>
                  <p:grpSp>
                    <p:nvGrpSpPr>
                      <p:cNvPr id="2438" name="Group 4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9" y="1610"/>
                        <a:ext cx="69" cy="128"/>
                        <a:chOff x="649" y="1610"/>
                        <a:chExt cx="69" cy="128"/>
                      </a:xfrm>
                    </p:grpSpPr>
                    <p:sp>
                      <p:nvSpPr>
                        <p:cNvPr id="2494" name="Freeform 4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49" y="1610"/>
                          <a:ext cx="6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68" y="0"/>
                            </a:cxn>
                            <a:cxn ang="0">
                              <a:pos x="68" y="127"/>
                            </a:cxn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9" h="128">
                              <a:moveTo>
                                <a:pt x="0" y="0"/>
                              </a:moveTo>
                              <a:lnTo>
                                <a:pt x="68" y="0"/>
                              </a:lnTo>
                              <a:lnTo>
                                <a:pt x="68" y="127"/>
                              </a:lnTo>
                              <a:lnTo>
                                <a:pt x="0" y="12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95" name="Freeform 4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5" y="1623"/>
                          <a:ext cx="54" cy="1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3" y="0"/>
                            </a:cxn>
                            <a:cxn ang="0">
                              <a:pos x="53" y="101"/>
                            </a:cxn>
                            <a:cxn ang="0">
                              <a:pos x="0" y="101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4" h="102">
                              <a:moveTo>
                                <a:pt x="0" y="0"/>
                              </a:moveTo>
                              <a:lnTo>
                                <a:pt x="53" y="0"/>
                              </a:lnTo>
                              <a:lnTo>
                                <a:pt x="53" y="101"/>
                              </a:lnTo>
                              <a:lnTo>
                                <a:pt x="0" y="10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496" name="Freeform 4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6" y="1610"/>
                        <a:ext cx="18" cy="1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7"/>
                          </a:cxn>
                          <a:cxn ang="0">
                            <a:pos x="0" y="0"/>
                          </a:cxn>
                          <a:cxn ang="0">
                            <a:pos x="17" y="0"/>
                          </a:cxn>
                          <a:cxn ang="0">
                            <a:pos x="17" y="113"/>
                          </a:cxn>
                          <a:cxn ang="0">
                            <a:pos x="0" y="127"/>
                          </a:cxn>
                        </a:cxnLst>
                        <a:rect l="0" t="0" r="r" b="b"/>
                        <a:pathLst>
                          <a:path w="18" h="128">
                            <a:moveTo>
                              <a:pt x="0" y="127"/>
                            </a:moveTo>
                            <a:lnTo>
                              <a:pt x="0" y="0"/>
                            </a:lnTo>
                            <a:lnTo>
                              <a:pt x="17" y="0"/>
                            </a:lnTo>
                            <a:lnTo>
                              <a:pt x="17" y="113"/>
                            </a:lnTo>
                            <a:lnTo>
                              <a:pt x="0" y="127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439" name="Group 449"/>
                <p:cNvGrpSpPr>
                  <a:grpSpLocks/>
                </p:cNvGrpSpPr>
                <p:nvPr/>
              </p:nvGrpSpPr>
              <p:grpSpPr bwMode="auto">
                <a:xfrm>
                  <a:off x="716" y="1515"/>
                  <a:ext cx="113" cy="223"/>
                  <a:chOff x="716" y="1515"/>
                  <a:chExt cx="113" cy="223"/>
                </a:xfrm>
              </p:grpSpPr>
              <p:grpSp>
                <p:nvGrpSpPr>
                  <p:cNvPr id="2440" name="Group 450"/>
                  <p:cNvGrpSpPr>
                    <a:grpSpLocks/>
                  </p:cNvGrpSpPr>
                  <p:nvPr/>
                </p:nvGrpSpPr>
                <p:grpSpPr bwMode="auto">
                  <a:xfrm>
                    <a:off x="729" y="1515"/>
                    <a:ext cx="100" cy="102"/>
                    <a:chOff x="729" y="1515"/>
                    <a:chExt cx="100" cy="102"/>
                  </a:xfrm>
                </p:grpSpPr>
                <p:grpSp>
                  <p:nvGrpSpPr>
                    <p:cNvPr id="2441" name="Group 4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9" y="1515"/>
                      <a:ext cx="100" cy="102"/>
                      <a:chOff x="729" y="1515"/>
                      <a:chExt cx="100" cy="102"/>
                    </a:xfrm>
                  </p:grpSpPr>
                  <p:sp>
                    <p:nvSpPr>
                      <p:cNvPr id="2500" name="Freeform 4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9" y="1548"/>
                        <a:ext cx="96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3" y="17"/>
                          </a:cxn>
                          <a:cxn ang="0">
                            <a:pos x="95" y="17"/>
                          </a:cxn>
                          <a:cxn ang="0">
                            <a:pos x="8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96" h="18">
                            <a:moveTo>
                              <a:pt x="0" y="0"/>
                            </a:moveTo>
                            <a:lnTo>
                              <a:pt x="13" y="17"/>
                            </a:lnTo>
                            <a:lnTo>
                              <a:pt x="95" y="17"/>
                            </a:lnTo>
                            <a:lnTo>
                              <a:pt x="8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01" name="Freeform 4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1" y="1515"/>
                        <a:ext cx="18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3"/>
                          </a:cxn>
                          <a:cxn ang="0">
                            <a:pos x="17" y="39"/>
                          </a:cxn>
                          <a:cxn ang="0">
                            <a:pos x="17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8" h="40">
                            <a:moveTo>
                              <a:pt x="0" y="0"/>
                            </a:moveTo>
                            <a:lnTo>
                              <a:pt x="0" y="33"/>
                            </a:lnTo>
                            <a:lnTo>
                              <a:pt x="17" y="39"/>
                            </a:lnTo>
                            <a:lnTo>
                              <a:pt x="17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42" name="Group 4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54" y="1545"/>
                        <a:ext cx="65" cy="72"/>
                        <a:chOff x="754" y="1545"/>
                        <a:chExt cx="65" cy="72"/>
                      </a:xfrm>
                    </p:grpSpPr>
                    <p:grpSp>
                      <p:nvGrpSpPr>
                        <p:cNvPr id="2443" name="Group 4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54" y="1545"/>
                          <a:ext cx="30" cy="72"/>
                          <a:chOff x="754" y="1545"/>
                          <a:chExt cx="30" cy="72"/>
                        </a:xfrm>
                      </p:grpSpPr>
                      <p:sp>
                        <p:nvSpPr>
                          <p:cNvPr id="2504" name="Rectangle 4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54" y="1545"/>
                            <a:ext cx="19" cy="68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05" name="Freeform 45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66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3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3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44" name="Group 45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88" y="1545"/>
                          <a:ext cx="31" cy="72"/>
                          <a:chOff x="788" y="1545"/>
                          <a:chExt cx="31" cy="72"/>
                        </a:xfrm>
                      </p:grpSpPr>
                      <p:sp>
                        <p:nvSpPr>
                          <p:cNvPr id="2507" name="Rectangle 4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88" y="1545"/>
                            <a:ext cx="19" cy="69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08" name="Freeform 46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01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4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4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09" name="Freeform 4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9" y="1515"/>
                        <a:ext cx="83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2" y="0"/>
                          </a:cxn>
                          <a:cxn ang="0">
                            <a:pos x="82" y="34"/>
                          </a:cxn>
                          <a:cxn ang="0">
                            <a:pos x="0" y="3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3" h="35">
                            <a:moveTo>
                              <a:pt x="0" y="0"/>
                            </a:moveTo>
                            <a:lnTo>
                              <a:pt x="82" y="0"/>
                            </a:lnTo>
                            <a:lnTo>
                              <a:pt x="82" y="34"/>
                            </a:lnTo>
                            <a:lnTo>
                              <a:pt x="0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45" name="Group 4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7" y="1518"/>
                      <a:ext cx="66" cy="28"/>
                      <a:chOff x="737" y="1518"/>
                      <a:chExt cx="66" cy="28"/>
                    </a:xfrm>
                  </p:grpSpPr>
                  <p:sp>
                    <p:nvSpPr>
                      <p:cNvPr id="2511" name="Rectangle 4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7" y="1521"/>
                        <a:ext cx="66" cy="21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2" name="Rectangle 4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9" y="1528"/>
                        <a:ext cx="62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3" name="Rectangle 4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7" y="1518"/>
                        <a:ext cx="66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46" name="Group 466"/>
                  <p:cNvGrpSpPr>
                    <a:grpSpLocks/>
                  </p:cNvGrpSpPr>
                  <p:nvPr/>
                </p:nvGrpSpPr>
                <p:grpSpPr bwMode="auto">
                  <a:xfrm>
                    <a:off x="716" y="1610"/>
                    <a:ext cx="106" cy="128"/>
                    <a:chOff x="716" y="1610"/>
                    <a:chExt cx="106" cy="128"/>
                  </a:xfrm>
                </p:grpSpPr>
                <p:sp>
                  <p:nvSpPr>
                    <p:cNvPr id="2515" name="Freeform 467"/>
                    <p:cNvSpPr>
                      <a:spLocks/>
                    </p:cNvSpPr>
                    <p:nvPr/>
                  </p:nvSpPr>
                  <p:spPr bwMode="auto">
                    <a:xfrm>
                      <a:off x="716" y="1610"/>
                      <a:ext cx="30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0"/>
                        </a:cxn>
                        <a:cxn ang="0">
                          <a:pos x="2" y="21"/>
                        </a:cxn>
                        <a:cxn ang="0">
                          <a:pos x="2" y="52"/>
                        </a:cxn>
                        <a:cxn ang="0">
                          <a:pos x="0" y="52"/>
                        </a:cxn>
                        <a:cxn ang="0">
                          <a:pos x="0" y="56"/>
                        </a:cxn>
                        <a:cxn ang="0">
                          <a:pos x="2" y="56"/>
                        </a:cxn>
                        <a:cxn ang="0">
                          <a:pos x="2" y="59"/>
                        </a:cxn>
                        <a:cxn ang="0">
                          <a:pos x="2" y="67"/>
                        </a:cxn>
                        <a:cxn ang="0">
                          <a:pos x="2" y="77"/>
                        </a:cxn>
                        <a:cxn ang="0">
                          <a:pos x="3" y="83"/>
                        </a:cxn>
                        <a:cxn ang="0">
                          <a:pos x="5" y="89"/>
                        </a:cxn>
                        <a:cxn ang="0">
                          <a:pos x="5" y="96"/>
                        </a:cxn>
                        <a:cxn ang="0">
                          <a:pos x="6" y="101"/>
                        </a:cxn>
                        <a:cxn ang="0">
                          <a:pos x="8" y="108"/>
                        </a:cxn>
                        <a:cxn ang="0">
                          <a:pos x="12" y="115"/>
                        </a:cxn>
                        <a:cxn ang="0">
                          <a:pos x="15" y="118"/>
                        </a:cxn>
                        <a:cxn ang="0">
                          <a:pos x="15" y="120"/>
                        </a:cxn>
                        <a:cxn ang="0">
                          <a:pos x="18" y="123"/>
                        </a:cxn>
                        <a:cxn ang="0">
                          <a:pos x="21" y="123"/>
                        </a:cxn>
                        <a:cxn ang="0">
                          <a:pos x="25" y="126"/>
                        </a:cxn>
                        <a:cxn ang="0">
                          <a:pos x="29" y="119"/>
                        </a:cxn>
                        <a:cxn ang="0">
                          <a:pos x="23" y="118"/>
                        </a:cxn>
                        <a:cxn ang="0">
                          <a:pos x="20" y="115"/>
                        </a:cxn>
                        <a:cxn ang="0">
                          <a:pos x="17" y="112"/>
                        </a:cxn>
                        <a:cxn ang="0">
                          <a:pos x="15" y="111"/>
                        </a:cxn>
                        <a:cxn ang="0">
                          <a:pos x="15" y="107"/>
                        </a:cxn>
                        <a:cxn ang="0">
                          <a:pos x="13" y="100"/>
                        </a:cxn>
                        <a:cxn ang="0">
                          <a:pos x="10" y="94"/>
                        </a:cxn>
                        <a:cxn ang="0">
                          <a:pos x="10" y="88"/>
                        </a:cxn>
                        <a:cxn ang="0">
                          <a:pos x="9" y="82"/>
                        </a:cxn>
                        <a:cxn ang="0">
                          <a:pos x="8" y="75"/>
                        </a:cxn>
                        <a:cxn ang="0">
                          <a:pos x="8" y="68"/>
                        </a:cxn>
                        <a:cxn ang="0">
                          <a:pos x="7" y="63"/>
                        </a:cxn>
                        <a:cxn ang="0">
                          <a:pos x="7" y="59"/>
                        </a:cxn>
                        <a:cxn ang="0">
                          <a:pos x="7" y="56"/>
                        </a:cxn>
                        <a:cxn ang="0">
                          <a:pos x="10" y="56"/>
                        </a:cxn>
                        <a:cxn ang="0">
                          <a:pos x="10" y="52"/>
                        </a:cxn>
                        <a:cxn ang="0">
                          <a:pos x="7" y="52"/>
                        </a:cxn>
                        <a:cxn ang="0">
                          <a:pos x="7" y="43"/>
                        </a:cxn>
                        <a:cxn ang="0">
                          <a:pos x="16" y="44"/>
                        </a:cxn>
                        <a:cxn ang="0">
                          <a:pos x="16" y="27"/>
                        </a:cxn>
                        <a:cxn ang="0">
                          <a:pos x="15" y="29"/>
                        </a:cxn>
                        <a:cxn ang="0">
                          <a:pos x="15" y="43"/>
                        </a:cxn>
                        <a:cxn ang="0">
                          <a:pos x="8" y="41"/>
                        </a:cxn>
                        <a:cxn ang="0">
                          <a:pos x="8" y="26"/>
                        </a:cxn>
                        <a:cxn ang="0">
                          <a:pos x="10" y="32"/>
                        </a:cxn>
                        <a:cxn ang="0">
                          <a:pos x="12" y="41"/>
                        </a:cxn>
                        <a:cxn ang="0">
                          <a:pos x="13" y="30"/>
                        </a:cxn>
                        <a:cxn ang="0">
                          <a:pos x="12" y="26"/>
                        </a:cxn>
                        <a:cxn ang="0">
                          <a:pos x="15" y="29"/>
                        </a:cxn>
                        <a:cxn ang="0">
                          <a:pos x="15" y="27"/>
                        </a:cxn>
                        <a:cxn ang="0">
                          <a:pos x="9" y="23"/>
                        </a:cxn>
                        <a:cxn ang="0">
                          <a:pos x="9" y="21"/>
                        </a:cxn>
                        <a:cxn ang="0">
                          <a:pos x="22" y="0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30" h="127">
                          <a:moveTo>
                            <a:pt x="21" y="0"/>
                          </a:moveTo>
                          <a:lnTo>
                            <a:pt x="2" y="21"/>
                          </a:lnTo>
                          <a:lnTo>
                            <a:pt x="2" y="52"/>
                          </a:lnTo>
                          <a:lnTo>
                            <a:pt x="0" y="52"/>
                          </a:lnTo>
                          <a:lnTo>
                            <a:pt x="0" y="56"/>
                          </a:lnTo>
                          <a:lnTo>
                            <a:pt x="2" y="56"/>
                          </a:lnTo>
                          <a:lnTo>
                            <a:pt x="2" y="59"/>
                          </a:lnTo>
                          <a:lnTo>
                            <a:pt x="2" y="67"/>
                          </a:lnTo>
                          <a:lnTo>
                            <a:pt x="2" y="77"/>
                          </a:lnTo>
                          <a:lnTo>
                            <a:pt x="3" y="83"/>
                          </a:lnTo>
                          <a:lnTo>
                            <a:pt x="5" y="89"/>
                          </a:lnTo>
                          <a:lnTo>
                            <a:pt x="5" y="96"/>
                          </a:lnTo>
                          <a:lnTo>
                            <a:pt x="6" y="101"/>
                          </a:lnTo>
                          <a:lnTo>
                            <a:pt x="8" y="108"/>
                          </a:lnTo>
                          <a:lnTo>
                            <a:pt x="12" y="115"/>
                          </a:lnTo>
                          <a:lnTo>
                            <a:pt x="15" y="118"/>
                          </a:lnTo>
                          <a:lnTo>
                            <a:pt x="15" y="120"/>
                          </a:lnTo>
                          <a:lnTo>
                            <a:pt x="18" y="123"/>
                          </a:lnTo>
                          <a:lnTo>
                            <a:pt x="21" y="123"/>
                          </a:lnTo>
                          <a:lnTo>
                            <a:pt x="25" y="126"/>
                          </a:lnTo>
                          <a:lnTo>
                            <a:pt x="29" y="119"/>
                          </a:lnTo>
                          <a:lnTo>
                            <a:pt x="23" y="118"/>
                          </a:lnTo>
                          <a:lnTo>
                            <a:pt x="20" y="115"/>
                          </a:lnTo>
                          <a:lnTo>
                            <a:pt x="17" y="112"/>
                          </a:lnTo>
                          <a:lnTo>
                            <a:pt x="15" y="111"/>
                          </a:lnTo>
                          <a:lnTo>
                            <a:pt x="15" y="107"/>
                          </a:lnTo>
                          <a:lnTo>
                            <a:pt x="13" y="100"/>
                          </a:lnTo>
                          <a:lnTo>
                            <a:pt x="10" y="94"/>
                          </a:lnTo>
                          <a:lnTo>
                            <a:pt x="10" y="88"/>
                          </a:lnTo>
                          <a:lnTo>
                            <a:pt x="9" y="82"/>
                          </a:lnTo>
                          <a:lnTo>
                            <a:pt x="8" y="75"/>
                          </a:lnTo>
                          <a:lnTo>
                            <a:pt x="8" y="68"/>
                          </a:lnTo>
                          <a:lnTo>
                            <a:pt x="7" y="63"/>
                          </a:lnTo>
                          <a:lnTo>
                            <a:pt x="7" y="59"/>
                          </a:lnTo>
                          <a:lnTo>
                            <a:pt x="7" y="56"/>
                          </a:lnTo>
                          <a:lnTo>
                            <a:pt x="10" y="56"/>
                          </a:lnTo>
                          <a:lnTo>
                            <a:pt x="10" y="52"/>
                          </a:lnTo>
                          <a:lnTo>
                            <a:pt x="7" y="52"/>
                          </a:lnTo>
                          <a:lnTo>
                            <a:pt x="7" y="43"/>
                          </a:lnTo>
                          <a:lnTo>
                            <a:pt x="16" y="44"/>
                          </a:lnTo>
                          <a:lnTo>
                            <a:pt x="16" y="27"/>
                          </a:lnTo>
                          <a:lnTo>
                            <a:pt x="15" y="29"/>
                          </a:lnTo>
                          <a:lnTo>
                            <a:pt x="15" y="43"/>
                          </a:lnTo>
                          <a:lnTo>
                            <a:pt x="8" y="41"/>
                          </a:lnTo>
                          <a:lnTo>
                            <a:pt x="8" y="26"/>
                          </a:lnTo>
                          <a:lnTo>
                            <a:pt x="10" y="32"/>
                          </a:lnTo>
                          <a:lnTo>
                            <a:pt x="12" y="41"/>
                          </a:lnTo>
                          <a:lnTo>
                            <a:pt x="13" y="30"/>
                          </a:lnTo>
                          <a:lnTo>
                            <a:pt x="12" y="26"/>
                          </a:lnTo>
                          <a:lnTo>
                            <a:pt x="15" y="29"/>
                          </a:lnTo>
                          <a:lnTo>
                            <a:pt x="15" y="27"/>
                          </a:lnTo>
                          <a:lnTo>
                            <a:pt x="9" y="23"/>
                          </a:lnTo>
                          <a:lnTo>
                            <a:pt x="9" y="21"/>
                          </a:lnTo>
                          <a:lnTo>
                            <a:pt x="22" y="0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47" name="Group 4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7" y="1610"/>
                      <a:ext cx="85" cy="128"/>
                      <a:chOff x="737" y="1610"/>
                      <a:chExt cx="85" cy="128"/>
                    </a:xfrm>
                  </p:grpSpPr>
                  <p:grpSp>
                    <p:nvGrpSpPr>
                      <p:cNvPr id="2448" name="Group 4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7" y="1610"/>
                        <a:ext cx="67" cy="128"/>
                        <a:chOff x="737" y="1610"/>
                        <a:chExt cx="67" cy="128"/>
                      </a:xfrm>
                    </p:grpSpPr>
                    <p:sp>
                      <p:nvSpPr>
                        <p:cNvPr id="2518" name="Freeform 4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37" y="1610"/>
                          <a:ext cx="67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66" y="0"/>
                            </a:cxn>
                            <a:cxn ang="0">
                              <a:pos x="66" y="127"/>
                            </a:cxn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7" h="128">
                              <a:moveTo>
                                <a:pt x="0" y="0"/>
                              </a:moveTo>
                              <a:lnTo>
                                <a:pt x="66" y="0"/>
                              </a:lnTo>
                              <a:lnTo>
                                <a:pt x="66" y="127"/>
                              </a:lnTo>
                              <a:lnTo>
                                <a:pt x="0" y="12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19" name="Freeform 4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43" y="1623"/>
                          <a:ext cx="55" cy="1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4" y="0"/>
                            </a:cxn>
                            <a:cxn ang="0">
                              <a:pos x="54" y="101"/>
                            </a:cxn>
                            <a:cxn ang="0">
                              <a:pos x="0" y="101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5" h="102">
                              <a:moveTo>
                                <a:pt x="0" y="0"/>
                              </a:moveTo>
                              <a:lnTo>
                                <a:pt x="54" y="0"/>
                              </a:lnTo>
                              <a:lnTo>
                                <a:pt x="54" y="101"/>
                              </a:lnTo>
                              <a:lnTo>
                                <a:pt x="0" y="10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20" name="Freeform 4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3" y="1610"/>
                        <a:ext cx="19" cy="1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7"/>
                          </a:cxn>
                          <a:cxn ang="0">
                            <a:pos x="0" y="0"/>
                          </a:cxn>
                          <a:cxn ang="0">
                            <a:pos x="18" y="0"/>
                          </a:cxn>
                          <a:cxn ang="0">
                            <a:pos x="18" y="113"/>
                          </a:cxn>
                          <a:cxn ang="0">
                            <a:pos x="0" y="127"/>
                          </a:cxn>
                        </a:cxnLst>
                        <a:rect l="0" t="0" r="r" b="b"/>
                        <a:pathLst>
                          <a:path w="19" h="128">
                            <a:moveTo>
                              <a:pt x="0" y="127"/>
                            </a:moveTo>
                            <a:lnTo>
                              <a:pt x="0" y="0"/>
                            </a:lnTo>
                            <a:lnTo>
                              <a:pt x="18" y="0"/>
                            </a:lnTo>
                            <a:lnTo>
                              <a:pt x="18" y="113"/>
                            </a:lnTo>
                            <a:lnTo>
                              <a:pt x="0" y="127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449" name="Group 473"/>
                <p:cNvGrpSpPr>
                  <a:grpSpLocks/>
                </p:cNvGrpSpPr>
                <p:nvPr/>
              </p:nvGrpSpPr>
              <p:grpSpPr bwMode="auto">
                <a:xfrm>
                  <a:off x="803" y="1515"/>
                  <a:ext cx="114" cy="223"/>
                  <a:chOff x="803" y="1515"/>
                  <a:chExt cx="114" cy="223"/>
                </a:xfrm>
              </p:grpSpPr>
              <p:grpSp>
                <p:nvGrpSpPr>
                  <p:cNvPr id="2450" name="Group 474"/>
                  <p:cNvGrpSpPr>
                    <a:grpSpLocks/>
                  </p:cNvGrpSpPr>
                  <p:nvPr/>
                </p:nvGrpSpPr>
                <p:grpSpPr bwMode="auto">
                  <a:xfrm>
                    <a:off x="817" y="1515"/>
                    <a:ext cx="100" cy="102"/>
                    <a:chOff x="817" y="1515"/>
                    <a:chExt cx="100" cy="102"/>
                  </a:xfrm>
                </p:grpSpPr>
                <p:grpSp>
                  <p:nvGrpSpPr>
                    <p:cNvPr id="2451" name="Group 4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7" y="1515"/>
                      <a:ext cx="100" cy="102"/>
                      <a:chOff x="817" y="1515"/>
                      <a:chExt cx="100" cy="102"/>
                    </a:xfrm>
                  </p:grpSpPr>
                  <p:sp>
                    <p:nvSpPr>
                      <p:cNvPr id="2524" name="Freeform 4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7" y="1548"/>
                        <a:ext cx="97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" y="17"/>
                          </a:cxn>
                          <a:cxn ang="0">
                            <a:pos x="96" y="17"/>
                          </a:cxn>
                          <a:cxn ang="0">
                            <a:pos x="8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97" h="18">
                            <a:moveTo>
                              <a:pt x="0" y="0"/>
                            </a:moveTo>
                            <a:lnTo>
                              <a:pt x="14" y="17"/>
                            </a:lnTo>
                            <a:lnTo>
                              <a:pt x="96" y="17"/>
                            </a:lnTo>
                            <a:lnTo>
                              <a:pt x="8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25" name="Freeform 4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8" y="1515"/>
                        <a:ext cx="19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3"/>
                          </a:cxn>
                          <a:cxn ang="0">
                            <a:pos x="18" y="39"/>
                          </a:cxn>
                          <a:cxn ang="0">
                            <a:pos x="18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9" h="40">
                            <a:moveTo>
                              <a:pt x="0" y="0"/>
                            </a:moveTo>
                            <a:lnTo>
                              <a:pt x="0" y="33"/>
                            </a:lnTo>
                            <a:lnTo>
                              <a:pt x="18" y="39"/>
                            </a:lnTo>
                            <a:lnTo>
                              <a:pt x="18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52" name="Group 4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41" y="1545"/>
                        <a:ext cx="64" cy="72"/>
                        <a:chOff x="841" y="1545"/>
                        <a:chExt cx="64" cy="72"/>
                      </a:xfrm>
                    </p:grpSpPr>
                    <p:grpSp>
                      <p:nvGrpSpPr>
                        <p:cNvPr id="2453" name="Group 47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41" y="1545"/>
                          <a:ext cx="32" cy="72"/>
                          <a:chOff x="841" y="1545"/>
                          <a:chExt cx="32" cy="72"/>
                        </a:xfrm>
                      </p:grpSpPr>
                      <p:sp>
                        <p:nvSpPr>
                          <p:cNvPr id="2528" name="Rectangle 4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1" y="1545"/>
                            <a:ext cx="19" cy="68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29" name="Freeform 48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55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3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3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54" name="Group 4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75" y="1545"/>
                          <a:ext cx="30" cy="72"/>
                          <a:chOff x="875" y="1545"/>
                          <a:chExt cx="30" cy="72"/>
                        </a:xfrm>
                      </p:grpSpPr>
                      <p:sp>
                        <p:nvSpPr>
                          <p:cNvPr id="2531" name="Rectangle 4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75" y="1545"/>
                            <a:ext cx="19" cy="69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32" name="Freeform 4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87" y="1545"/>
                            <a:ext cx="18" cy="7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7" y="4"/>
                              </a:cxn>
                              <a:cxn ang="0">
                                <a:pos x="17" y="71"/>
                              </a:cxn>
                              <a:cxn ang="0">
                                <a:pos x="0" y="6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8" h="72">
                                <a:moveTo>
                                  <a:pt x="0" y="0"/>
                                </a:moveTo>
                                <a:lnTo>
                                  <a:pt x="17" y="4"/>
                                </a:lnTo>
                                <a:lnTo>
                                  <a:pt x="17" y="71"/>
                                </a:lnTo>
                                <a:lnTo>
                                  <a:pt x="0" y="68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33" name="Freeform 4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7" y="1515"/>
                        <a:ext cx="81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0" y="0"/>
                          </a:cxn>
                          <a:cxn ang="0">
                            <a:pos x="80" y="34"/>
                          </a:cxn>
                          <a:cxn ang="0">
                            <a:pos x="0" y="3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1" h="35">
                            <a:moveTo>
                              <a:pt x="0" y="0"/>
                            </a:moveTo>
                            <a:lnTo>
                              <a:pt x="80" y="0"/>
                            </a:lnTo>
                            <a:lnTo>
                              <a:pt x="80" y="34"/>
                            </a:lnTo>
                            <a:lnTo>
                              <a:pt x="0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55" name="Group 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3" y="1518"/>
                      <a:ext cx="68" cy="28"/>
                      <a:chOff x="823" y="1518"/>
                      <a:chExt cx="68" cy="28"/>
                    </a:xfrm>
                  </p:grpSpPr>
                  <p:sp>
                    <p:nvSpPr>
                      <p:cNvPr id="2535" name="Rectangle 4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3" y="1521"/>
                        <a:ext cx="68" cy="21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36" name="Rectangle 4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5" y="1528"/>
                        <a:ext cx="62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37" name="Rectangle 4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3" y="1518"/>
                        <a:ext cx="68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56" name="Group 490"/>
                  <p:cNvGrpSpPr>
                    <a:grpSpLocks/>
                  </p:cNvGrpSpPr>
                  <p:nvPr/>
                </p:nvGrpSpPr>
                <p:grpSpPr bwMode="auto">
                  <a:xfrm>
                    <a:off x="803" y="1610"/>
                    <a:ext cx="107" cy="128"/>
                    <a:chOff x="803" y="1610"/>
                    <a:chExt cx="107" cy="128"/>
                  </a:xfrm>
                </p:grpSpPr>
                <p:sp>
                  <p:nvSpPr>
                    <p:cNvPr id="2539" name="Freeform 491"/>
                    <p:cNvSpPr>
                      <a:spLocks/>
                    </p:cNvSpPr>
                    <p:nvPr/>
                  </p:nvSpPr>
                  <p:spPr bwMode="auto">
                    <a:xfrm>
                      <a:off x="803" y="1610"/>
                      <a:ext cx="28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0"/>
                        </a:cxn>
                        <a:cxn ang="0">
                          <a:pos x="2" y="21"/>
                        </a:cxn>
                        <a:cxn ang="0">
                          <a:pos x="2" y="52"/>
                        </a:cxn>
                        <a:cxn ang="0">
                          <a:pos x="0" y="52"/>
                        </a:cxn>
                        <a:cxn ang="0">
                          <a:pos x="0" y="56"/>
                        </a:cxn>
                        <a:cxn ang="0">
                          <a:pos x="2" y="56"/>
                        </a:cxn>
                        <a:cxn ang="0">
                          <a:pos x="2" y="59"/>
                        </a:cxn>
                        <a:cxn ang="0">
                          <a:pos x="2" y="67"/>
                        </a:cxn>
                        <a:cxn ang="0">
                          <a:pos x="3" y="77"/>
                        </a:cxn>
                        <a:cxn ang="0">
                          <a:pos x="4" y="83"/>
                        </a:cxn>
                        <a:cxn ang="0">
                          <a:pos x="4" y="89"/>
                        </a:cxn>
                        <a:cxn ang="0">
                          <a:pos x="5" y="96"/>
                        </a:cxn>
                        <a:cxn ang="0">
                          <a:pos x="6" y="101"/>
                        </a:cxn>
                        <a:cxn ang="0">
                          <a:pos x="8" y="108"/>
                        </a:cxn>
                        <a:cxn ang="0">
                          <a:pos x="11" y="115"/>
                        </a:cxn>
                        <a:cxn ang="0">
                          <a:pos x="13" y="118"/>
                        </a:cxn>
                        <a:cxn ang="0">
                          <a:pos x="15" y="120"/>
                        </a:cxn>
                        <a:cxn ang="0">
                          <a:pos x="18" y="123"/>
                        </a:cxn>
                        <a:cxn ang="0">
                          <a:pos x="20" y="123"/>
                        </a:cxn>
                        <a:cxn ang="0">
                          <a:pos x="24" y="126"/>
                        </a:cxn>
                        <a:cxn ang="0">
                          <a:pos x="27" y="119"/>
                        </a:cxn>
                        <a:cxn ang="0">
                          <a:pos x="21" y="118"/>
                        </a:cxn>
                        <a:cxn ang="0">
                          <a:pos x="19" y="115"/>
                        </a:cxn>
                        <a:cxn ang="0">
                          <a:pos x="16" y="112"/>
                        </a:cxn>
                        <a:cxn ang="0">
                          <a:pos x="15" y="111"/>
                        </a:cxn>
                        <a:cxn ang="0">
                          <a:pos x="13" y="107"/>
                        </a:cxn>
                        <a:cxn ang="0">
                          <a:pos x="12" y="100"/>
                        </a:cxn>
                        <a:cxn ang="0">
                          <a:pos x="11" y="94"/>
                        </a:cxn>
                        <a:cxn ang="0">
                          <a:pos x="9" y="88"/>
                        </a:cxn>
                        <a:cxn ang="0">
                          <a:pos x="9" y="82"/>
                        </a:cxn>
                        <a:cxn ang="0">
                          <a:pos x="8" y="75"/>
                        </a:cxn>
                        <a:cxn ang="0">
                          <a:pos x="7" y="68"/>
                        </a:cxn>
                        <a:cxn ang="0">
                          <a:pos x="7" y="63"/>
                        </a:cxn>
                        <a:cxn ang="0">
                          <a:pos x="7" y="59"/>
                        </a:cxn>
                        <a:cxn ang="0">
                          <a:pos x="7" y="56"/>
                        </a:cxn>
                        <a:cxn ang="0">
                          <a:pos x="9" y="56"/>
                        </a:cxn>
                        <a:cxn ang="0">
                          <a:pos x="9" y="52"/>
                        </a:cxn>
                        <a:cxn ang="0">
                          <a:pos x="7" y="52"/>
                        </a:cxn>
                        <a:cxn ang="0">
                          <a:pos x="7" y="43"/>
                        </a:cxn>
                        <a:cxn ang="0">
                          <a:pos x="15" y="44"/>
                        </a:cxn>
                        <a:cxn ang="0">
                          <a:pos x="15" y="27"/>
                        </a:cxn>
                        <a:cxn ang="0">
                          <a:pos x="14" y="29"/>
                        </a:cxn>
                        <a:cxn ang="0">
                          <a:pos x="14" y="43"/>
                        </a:cxn>
                        <a:cxn ang="0">
                          <a:pos x="7" y="41"/>
                        </a:cxn>
                        <a:cxn ang="0">
                          <a:pos x="7" y="26"/>
                        </a:cxn>
                        <a:cxn ang="0">
                          <a:pos x="11" y="32"/>
                        </a:cxn>
                        <a:cxn ang="0">
                          <a:pos x="12" y="41"/>
                        </a:cxn>
                        <a:cxn ang="0">
                          <a:pos x="12" y="30"/>
                        </a:cxn>
                        <a:cxn ang="0">
                          <a:pos x="11" y="26"/>
                        </a:cxn>
                        <a:cxn ang="0">
                          <a:pos x="14" y="29"/>
                        </a:cxn>
                        <a:cxn ang="0">
                          <a:pos x="15" y="27"/>
                        </a:cxn>
                        <a:cxn ang="0">
                          <a:pos x="9" y="23"/>
                        </a:cxn>
                        <a:cxn ang="0">
                          <a:pos x="8" y="21"/>
                        </a:cxn>
                        <a:cxn ang="0">
                          <a:pos x="21" y="0"/>
                        </a:cxn>
                        <a:cxn ang="0">
                          <a:pos x="20" y="0"/>
                        </a:cxn>
                      </a:cxnLst>
                      <a:rect l="0" t="0" r="r" b="b"/>
                      <a:pathLst>
                        <a:path w="28" h="127">
                          <a:moveTo>
                            <a:pt x="20" y="0"/>
                          </a:moveTo>
                          <a:lnTo>
                            <a:pt x="2" y="21"/>
                          </a:lnTo>
                          <a:lnTo>
                            <a:pt x="2" y="52"/>
                          </a:lnTo>
                          <a:lnTo>
                            <a:pt x="0" y="52"/>
                          </a:lnTo>
                          <a:lnTo>
                            <a:pt x="0" y="56"/>
                          </a:lnTo>
                          <a:lnTo>
                            <a:pt x="2" y="56"/>
                          </a:lnTo>
                          <a:lnTo>
                            <a:pt x="2" y="59"/>
                          </a:lnTo>
                          <a:lnTo>
                            <a:pt x="2" y="67"/>
                          </a:lnTo>
                          <a:lnTo>
                            <a:pt x="3" y="77"/>
                          </a:lnTo>
                          <a:lnTo>
                            <a:pt x="4" y="83"/>
                          </a:lnTo>
                          <a:lnTo>
                            <a:pt x="4" y="89"/>
                          </a:lnTo>
                          <a:lnTo>
                            <a:pt x="5" y="96"/>
                          </a:lnTo>
                          <a:lnTo>
                            <a:pt x="6" y="101"/>
                          </a:lnTo>
                          <a:lnTo>
                            <a:pt x="8" y="108"/>
                          </a:lnTo>
                          <a:lnTo>
                            <a:pt x="11" y="115"/>
                          </a:lnTo>
                          <a:lnTo>
                            <a:pt x="13" y="118"/>
                          </a:lnTo>
                          <a:lnTo>
                            <a:pt x="15" y="120"/>
                          </a:lnTo>
                          <a:lnTo>
                            <a:pt x="18" y="123"/>
                          </a:lnTo>
                          <a:lnTo>
                            <a:pt x="20" y="123"/>
                          </a:lnTo>
                          <a:lnTo>
                            <a:pt x="24" y="126"/>
                          </a:lnTo>
                          <a:lnTo>
                            <a:pt x="27" y="119"/>
                          </a:lnTo>
                          <a:lnTo>
                            <a:pt x="21" y="118"/>
                          </a:lnTo>
                          <a:lnTo>
                            <a:pt x="19" y="115"/>
                          </a:lnTo>
                          <a:lnTo>
                            <a:pt x="16" y="112"/>
                          </a:lnTo>
                          <a:lnTo>
                            <a:pt x="15" y="111"/>
                          </a:lnTo>
                          <a:lnTo>
                            <a:pt x="13" y="107"/>
                          </a:lnTo>
                          <a:lnTo>
                            <a:pt x="12" y="100"/>
                          </a:lnTo>
                          <a:lnTo>
                            <a:pt x="11" y="94"/>
                          </a:lnTo>
                          <a:lnTo>
                            <a:pt x="9" y="88"/>
                          </a:lnTo>
                          <a:lnTo>
                            <a:pt x="9" y="82"/>
                          </a:lnTo>
                          <a:lnTo>
                            <a:pt x="8" y="75"/>
                          </a:lnTo>
                          <a:lnTo>
                            <a:pt x="7" y="68"/>
                          </a:lnTo>
                          <a:lnTo>
                            <a:pt x="7" y="63"/>
                          </a:lnTo>
                          <a:lnTo>
                            <a:pt x="7" y="59"/>
                          </a:lnTo>
                          <a:lnTo>
                            <a:pt x="7" y="56"/>
                          </a:lnTo>
                          <a:lnTo>
                            <a:pt x="9" y="56"/>
                          </a:lnTo>
                          <a:lnTo>
                            <a:pt x="9" y="52"/>
                          </a:lnTo>
                          <a:lnTo>
                            <a:pt x="7" y="52"/>
                          </a:lnTo>
                          <a:lnTo>
                            <a:pt x="7" y="43"/>
                          </a:lnTo>
                          <a:lnTo>
                            <a:pt x="15" y="44"/>
                          </a:lnTo>
                          <a:lnTo>
                            <a:pt x="15" y="27"/>
                          </a:lnTo>
                          <a:lnTo>
                            <a:pt x="14" y="29"/>
                          </a:lnTo>
                          <a:lnTo>
                            <a:pt x="14" y="43"/>
                          </a:lnTo>
                          <a:lnTo>
                            <a:pt x="7" y="41"/>
                          </a:lnTo>
                          <a:lnTo>
                            <a:pt x="7" y="26"/>
                          </a:lnTo>
                          <a:lnTo>
                            <a:pt x="11" y="32"/>
                          </a:lnTo>
                          <a:lnTo>
                            <a:pt x="12" y="41"/>
                          </a:lnTo>
                          <a:lnTo>
                            <a:pt x="12" y="30"/>
                          </a:lnTo>
                          <a:lnTo>
                            <a:pt x="11" y="26"/>
                          </a:lnTo>
                          <a:lnTo>
                            <a:pt x="14" y="29"/>
                          </a:lnTo>
                          <a:lnTo>
                            <a:pt x="15" y="27"/>
                          </a:lnTo>
                          <a:lnTo>
                            <a:pt x="9" y="23"/>
                          </a:lnTo>
                          <a:lnTo>
                            <a:pt x="8" y="21"/>
                          </a:lnTo>
                          <a:lnTo>
                            <a:pt x="21" y="0"/>
                          </a:lnTo>
                          <a:lnTo>
                            <a:pt x="2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7" name="Group 4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3" y="1610"/>
                      <a:ext cx="87" cy="128"/>
                      <a:chOff x="823" y="1610"/>
                      <a:chExt cx="87" cy="128"/>
                    </a:xfrm>
                  </p:grpSpPr>
                  <p:grpSp>
                    <p:nvGrpSpPr>
                      <p:cNvPr id="2458" name="Group 4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1610"/>
                        <a:ext cx="69" cy="128"/>
                        <a:chOff x="823" y="1610"/>
                        <a:chExt cx="69" cy="128"/>
                      </a:xfrm>
                    </p:grpSpPr>
                    <p:sp>
                      <p:nvSpPr>
                        <p:cNvPr id="2542" name="Freeform 4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3" y="1610"/>
                          <a:ext cx="69" cy="1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68" y="0"/>
                            </a:cxn>
                            <a:cxn ang="0">
                              <a:pos x="68" y="127"/>
                            </a:cxn>
                            <a:cxn ang="0">
                              <a:pos x="0" y="127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9" h="128">
                              <a:moveTo>
                                <a:pt x="0" y="0"/>
                              </a:moveTo>
                              <a:lnTo>
                                <a:pt x="68" y="0"/>
                              </a:lnTo>
                              <a:lnTo>
                                <a:pt x="68" y="127"/>
                              </a:lnTo>
                              <a:lnTo>
                                <a:pt x="0" y="12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43" name="Freeform 4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9" y="1623"/>
                          <a:ext cx="56" cy="1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5" y="0"/>
                            </a:cxn>
                            <a:cxn ang="0">
                              <a:pos x="55" y="101"/>
                            </a:cxn>
                            <a:cxn ang="0">
                              <a:pos x="0" y="101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6" h="102">
                              <a:moveTo>
                                <a:pt x="0" y="0"/>
                              </a:moveTo>
                              <a:lnTo>
                                <a:pt x="55" y="0"/>
                              </a:lnTo>
                              <a:lnTo>
                                <a:pt x="55" y="101"/>
                              </a:lnTo>
                              <a:lnTo>
                                <a:pt x="0" y="10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44" name="Freeform 4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1" y="1610"/>
                        <a:ext cx="19" cy="1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7"/>
                          </a:cxn>
                          <a:cxn ang="0">
                            <a:pos x="0" y="0"/>
                          </a:cxn>
                          <a:cxn ang="0">
                            <a:pos x="18" y="0"/>
                          </a:cxn>
                          <a:cxn ang="0">
                            <a:pos x="18" y="113"/>
                          </a:cxn>
                          <a:cxn ang="0">
                            <a:pos x="0" y="127"/>
                          </a:cxn>
                        </a:cxnLst>
                        <a:rect l="0" t="0" r="r" b="b"/>
                        <a:pathLst>
                          <a:path w="19" h="128">
                            <a:moveTo>
                              <a:pt x="0" y="127"/>
                            </a:moveTo>
                            <a:lnTo>
                              <a:pt x="0" y="0"/>
                            </a:lnTo>
                            <a:lnTo>
                              <a:pt x="18" y="0"/>
                            </a:lnTo>
                            <a:lnTo>
                              <a:pt x="18" y="113"/>
                            </a:lnTo>
                            <a:lnTo>
                              <a:pt x="0" y="127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459" name="Group 497"/>
              <p:cNvGrpSpPr>
                <a:grpSpLocks/>
              </p:cNvGrpSpPr>
              <p:nvPr/>
            </p:nvGrpSpPr>
            <p:grpSpPr bwMode="auto">
              <a:xfrm>
                <a:off x="738" y="456"/>
                <a:ext cx="285" cy="226"/>
                <a:chOff x="1050" y="1516"/>
                <a:chExt cx="285" cy="226"/>
              </a:xfrm>
            </p:grpSpPr>
            <p:grpSp>
              <p:nvGrpSpPr>
                <p:cNvPr id="2460" name="Group 498"/>
                <p:cNvGrpSpPr>
                  <a:grpSpLocks/>
                </p:cNvGrpSpPr>
                <p:nvPr/>
              </p:nvGrpSpPr>
              <p:grpSpPr bwMode="auto">
                <a:xfrm>
                  <a:off x="1225" y="1516"/>
                  <a:ext cx="110" cy="226"/>
                  <a:chOff x="1225" y="1516"/>
                  <a:chExt cx="110" cy="226"/>
                </a:xfrm>
              </p:grpSpPr>
              <p:grpSp>
                <p:nvGrpSpPr>
                  <p:cNvPr id="2465" name="Group 499"/>
                  <p:cNvGrpSpPr>
                    <a:grpSpLocks/>
                  </p:cNvGrpSpPr>
                  <p:nvPr/>
                </p:nvGrpSpPr>
                <p:grpSpPr bwMode="auto">
                  <a:xfrm>
                    <a:off x="1225" y="1516"/>
                    <a:ext cx="98" cy="104"/>
                    <a:chOff x="1225" y="1516"/>
                    <a:chExt cx="98" cy="104"/>
                  </a:xfrm>
                </p:grpSpPr>
                <p:grpSp>
                  <p:nvGrpSpPr>
                    <p:cNvPr id="2472" name="Group 5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5" y="1516"/>
                      <a:ext cx="98" cy="104"/>
                      <a:chOff x="1225" y="1516"/>
                      <a:chExt cx="98" cy="104"/>
                    </a:xfrm>
                  </p:grpSpPr>
                  <p:sp>
                    <p:nvSpPr>
                      <p:cNvPr id="2549" name="Freeform 5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5" y="1551"/>
                        <a:ext cx="98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7" y="0"/>
                          </a:cxn>
                          <a:cxn ang="0">
                            <a:pos x="82" y="17"/>
                          </a:cxn>
                          <a:cxn ang="0">
                            <a:pos x="0" y="17"/>
                          </a:cxn>
                          <a:cxn ang="0">
                            <a:pos x="14" y="0"/>
                          </a:cxn>
                          <a:cxn ang="0">
                            <a:pos x="97" y="0"/>
                          </a:cxn>
                        </a:cxnLst>
                        <a:rect l="0" t="0" r="r" b="b"/>
                        <a:pathLst>
                          <a:path w="98" h="18">
                            <a:moveTo>
                              <a:pt x="97" y="0"/>
                            </a:moveTo>
                            <a:lnTo>
                              <a:pt x="82" y="17"/>
                            </a:lnTo>
                            <a:lnTo>
                              <a:pt x="0" y="17"/>
                            </a:lnTo>
                            <a:lnTo>
                              <a:pt x="14" y="0"/>
                            </a:lnTo>
                            <a:lnTo>
                              <a:pt x="97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0" name="Freeform 5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5" y="1516"/>
                        <a:ext cx="19" cy="4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0"/>
                          </a:cxn>
                          <a:cxn ang="0">
                            <a:pos x="18" y="34"/>
                          </a:cxn>
                          <a:cxn ang="0">
                            <a:pos x="0" y="40"/>
                          </a:cxn>
                          <a:cxn ang="0">
                            <a:pos x="0" y="8"/>
                          </a:cxn>
                          <a:cxn ang="0">
                            <a:pos x="18" y="0"/>
                          </a:cxn>
                        </a:cxnLst>
                        <a:rect l="0" t="0" r="r" b="b"/>
                        <a:pathLst>
                          <a:path w="19" h="41">
                            <a:moveTo>
                              <a:pt x="18" y="0"/>
                            </a:moveTo>
                            <a:lnTo>
                              <a:pt x="18" y="34"/>
                            </a:lnTo>
                            <a:lnTo>
                              <a:pt x="0" y="40"/>
                            </a:lnTo>
                            <a:lnTo>
                              <a:pt x="0" y="8"/>
                            </a:lnTo>
                            <a:lnTo>
                              <a:pt x="18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73" name="Group 5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5" y="1547"/>
                        <a:ext cx="58" cy="73"/>
                        <a:chOff x="1245" y="1547"/>
                        <a:chExt cx="58" cy="73"/>
                      </a:xfrm>
                    </p:grpSpPr>
                    <p:grpSp>
                      <p:nvGrpSpPr>
                        <p:cNvPr id="2474" name="Group 50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78" y="1547"/>
                          <a:ext cx="25" cy="73"/>
                          <a:chOff x="1278" y="1547"/>
                          <a:chExt cx="25" cy="73"/>
                        </a:xfrm>
                      </p:grpSpPr>
                      <p:sp>
                        <p:nvSpPr>
                          <p:cNvPr id="2553" name="Rectangle 5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4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54" name="Freeform 5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78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75" name="Group 5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5" y="1547"/>
                          <a:ext cx="24" cy="73"/>
                          <a:chOff x="1245" y="1547"/>
                          <a:chExt cx="24" cy="73"/>
                        </a:xfrm>
                      </p:grpSpPr>
                      <p:sp>
                        <p:nvSpPr>
                          <p:cNvPr id="2556" name="Rectangle 5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50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57" name="Freeform 50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5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58" name="Freeform 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40" y="1516"/>
                        <a:ext cx="83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2" y="0"/>
                          </a:cxn>
                          <a:cxn ang="0">
                            <a:pos x="0" y="0"/>
                          </a:cxn>
                          <a:cxn ang="0">
                            <a:pos x="0" y="34"/>
                          </a:cxn>
                          <a:cxn ang="0">
                            <a:pos x="82" y="34"/>
                          </a:cxn>
                          <a:cxn ang="0">
                            <a:pos x="82" y="0"/>
                          </a:cxn>
                        </a:cxnLst>
                        <a:rect l="0" t="0" r="r" b="b"/>
                        <a:pathLst>
                          <a:path w="83" h="35">
                            <a:moveTo>
                              <a:pt x="82" y="0"/>
                            </a:moveTo>
                            <a:lnTo>
                              <a:pt x="0" y="0"/>
                            </a:lnTo>
                            <a:lnTo>
                              <a:pt x="0" y="34"/>
                            </a:lnTo>
                            <a:lnTo>
                              <a:pt x="82" y="34"/>
                            </a:lnTo>
                            <a:lnTo>
                              <a:pt x="82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78" name="Group 5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48" y="1521"/>
                      <a:ext cx="68" cy="27"/>
                      <a:chOff x="1248" y="1521"/>
                      <a:chExt cx="68" cy="27"/>
                    </a:xfrm>
                  </p:grpSpPr>
                  <p:sp>
                    <p:nvSpPr>
                      <p:cNvPr id="2560" name="Rectangle 5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8" y="1525"/>
                        <a:ext cx="67" cy="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1" name="Rectangle 5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9" y="1530"/>
                        <a:ext cx="64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2" name="Rectangle 5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8" y="1521"/>
                        <a:ext cx="68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79" name="Group 515"/>
                  <p:cNvGrpSpPr>
                    <a:grpSpLocks/>
                  </p:cNvGrpSpPr>
                  <p:nvPr/>
                </p:nvGrpSpPr>
                <p:grpSpPr bwMode="auto">
                  <a:xfrm>
                    <a:off x="1233" y="1611"/>
                    <a:ext cx="102" cy="131"/>
                    <a:chOff x="1233" y="1611"/>
                    <a:chExt cx="102" cy="131"/>
                  </a:xfrm>
                </p:grpSpPr>
                <p:sp>
                  <p:nvSpPr>
                    <p:cNvPr id="2564" name="Freeform 516"/>
                    <p:cNvSpPr>
                      <a:spLocks/>
                    </p:cNvSpPr>
                    <p:nvPr/>
                  </p:nvSpPr>
                  <p:spPr bwMode="auto">
                    <a:xfrm>
                      <a:off x="1309" y="1611"/>
                      <a:ext cx="26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0"/>
                        </a:cxn>
                        <a:cxn ang="0">
                          <a:pos x="22" y="21"/>
                        </a:cxn>
                        <a:cxn ang="0">
                          <a:pos x="22" y="52"/>
                        </a:cxn>
                        <a:cxn ang="0">
                          <a:pos x="25" y="52"/>
                        </a:cxn>
                        <a:cxn ang="0">
                          <a:pos x="25" y="56"/>
                        </a:cxn>
                        <a:cxn ang="0">
                          <a:pos x="22" y="56"/>
                        </a:cxn>
                        <a:cxn ang="0">
                          <a:pos x="22" y="59"/>
                        </a:cxn>
                        <a:cxn ang="0">
                          <a:pos x="22" y="67"/>
                        </a:cxn>
                        <a:cxn ang="0">
                          <a:pos x="21" y="77"/>
                        </a:cxn>
                        <a:cxn ang="0">
                          <a:pos x="21" y="83"/>
                        </a:cxn>
                        <a:cxn ang="0">
                          <a:pos x="21" y="89"/>
                        </a:cxn>
                        <a:cxn ang="0">
                          <a:pos x="20" y="96"/>
                        </a:cxn>
                        <a:cxn ang="0">
                          <a:pos x="19" y="101"/>
                        </a:cxn>
                        <a:cxn ang="0">
                          <a:pos x="17" y="109"/>
                        </a:cxn>
                        <a:cxn ang="0">
                          <a:pos x="14" y="115"/>
                        </a:cxn>
                        <a:cxn ang="0">
                          <a:pos x="13" y="118"/>
                        </a:cxn>
                        <a:cxn ang="0">
                          <a:pos x="10" y="120"/>
                        </a:cxn>
                        <a:cxn ang="0">
                          <a:pos x="7" y="123"/>
                        </a:cxn>
                        <a:cxn ang="0">
                          <a:pos x="5" y="123"/>
                        </a:cxn>
                        <a:cxn ang="0">
                          <a:pos x="2" y="126"/>
                        </a:cxn>
                        <a:cxn ang="0">
                          <a:pos x="0" y="119"/>
                        </a:cxn>
                        <a:cxn ang="0">
                          <a:pos x="5" y="118"/>
                        </a:cxn>
                        <a:cxn ang="0">
                          <a:pos x="7" y="115"/>
                        </a:cxn>
                        <a:cxn ang="0">
                          <a:pos x="9" y="112"/>
                        </a:cxn>
                        <a:cxn ang="0">
                          <a:pos x="11" y="111"/>
                        </a:cxn>
                        <a:cxn ang="0">
                          <a:pos x="13" y="107"/>
                        </a:cxn>
                        <a:cxn ang="0">
                          <a:pos x="13" y="100"/>
                        </a:cxn>
                        <a:cxn ang="0">
                          <a:pos x="15" y="94"/>
                        </a:cxn>
                        <a:cxn ang="0">
                          <a:pos x="15" y="88"/>
                        </a:cxn>
                        <a:cxn ang="0">
                          <a:pos x="17" y="82"/>
                        </a:cxn>
                        <a:cxn ang="0">
                          <a:pos x="17" y="75"/>
                        </a:cxn>
                        <a:cxn ang="0">
                          <a:pos x="18" y="68"/>
                        </a:cxn>
                        <a:cxn ang="0">
                          <a:pos x="18" y="63"/>
                        </a:cxn>
                        <a:cxn ang="0">
                          <a:pos x="18" y="59"/>
                        </a:cxn>
                        <a:cxn ang="0">
                          <a:pos x="18" y="56"/>
                        </a:cxn>
                        <a:cxn ang="0">
                          <a:pos x="15" y="56"/>
                        </a:cxn>
                        <a:cxn ang="0">
                          <a:pos x="15" y="52"/>
                        </a:cxn>
                        <a:cxn ang="0">
                          <a:pos x="18" y="52"/>
                        </a:cxn>
                        <a:cxn ang="0">
                          <a:pos x="18" y="43"/>
                        </a:cxn>
                        <a:cxn ang="0">
                          <a:pos x="10" y="45"/>
                        </a:cxn>
                        <a:cxn ang="0">
                          <a:pos x="10" y="27"/>
                        </a:cxn>
                        <a:cxn ang="0">
                          <a:pos x="11" y="29"/>
                        </a:cxn>
                        <a:cxn ang="0">
                          <a:pos x="11" y="43"/>
                        </a:cxn>
                        <a:cxn ang="0">
                          <a:pos x="18" y="41"/>
                        </a:cxn>
                        <a:cxn ang="0">
                          <a:pos x="18" y="26"/>
                        </a:cxn>
                        <a:cxn ang="0">
                          <a:pos x="15" y="32"/>
                        </a:cxn>
                        <a:cxn ang="0">
                          <a:pos x="13" y="41"/>
                        </a:cxn>
                        <a:cxn ang="0">
                          <a:pos x="13" y="32"/>
                        </a:cxn>
                        <a:cxn ang="0">
                          <a:pos x="14" y="26"/>
                        </a:cxn>
                        <a:cxn ang="0">
                          <a:pos x="11" y="29"/>
                        </a:cxn>
                        <a:cxn ang="0">
                          <a:pos x="10" y="27"/>
                        </a:cxn>
                        <a:cxn ang="0">
                          <a:pos x="17" y="23"/>
                        </a:cxn>
                        <a:cxn ang="0">
                          <a:pos x="17" y="21"/>
                        </a:cxn>
                        <a:cxn ang="0">
                          <a:pos x="5" y="0"/>
                        </a:cxn>
                      </a:cxnLst>
                      <a:rect l="0" t="0" r="r" b="b"/>
                      <a:pathLst>
                        <a:path w="26" h="127">
                          <a:moveTo>
                            <a:pt x="5" y="0"/>
                          </a:moveTo>
                          <a:lnTo>
                            <a:pt x="22" y="21"/>
                          </a:lnTo>
                          <a:lnTo>
                            <a:pt x="22" y="52"/>
                          </a:lnTo>
                          <a:lnTo>
                            <a:pt x="25" y="52"/>
                          </a:lnTo>
                          <a:lnTo>
                            <a:pt x="25" y="56"/>
                          </a:lnTo>
                          <a:lnTo>
                            <a:pt x="22" y="56"/>
                          </a:lnTo>
                          <a:lnTo>
                            <a:pt x="22" y="59"/>
                          </a:lnTo>
                          <a:lnTo>
                            <a:pt x="22" y="67"/>
                          </a:lnTo>
                          <a:lnTo>
                            <a:pt x="21" y="77"/>
                          </a:lnTo>
                          <a:lnTo>
                            <a:pt x="21" y="83"/>
                          </a:lnTo>
                          <a:lnTo>
                            <a:pt x="21" y="89"/>
                          </a:lnTo>
                          <a:lnTo>
                            <a:pt x="20" y="96"/>
                          </a:lnTo>
                          <a:lnTo>
                            <a:pt x="19" y="101"/>
                          </a:lnTo>
                          <a:lnTo>
                            <a:pt x="17" y="109"/>
                          </a:lnTo>
                          <a:lnTo>
                            <a:pt x="14" y="115"/>
                          </a:lnTo>
                          <a:lnTo>
                            <a:pt x="13" y="118"/>
                          </a:lnTo>
                          <a:lnTo>
                            <a:pt x="10" y="120"/>
                          </a:lnTo>
                          <a:lnTo>
                            <a:pt x="7" y="123"/>
                          </a:lnTo>
                          <a:lnTo>
                            <a:pt x="5" y="123"/>
                          </a:lnTo>
                          <a:lnTo>
                            <a:pt x="2" y="126"/>
                          </a:lnTo>
                          <a:lnTo>
                            <a:pt x="0" y="119"/>
                          </a:lnTo>
                          <a:lnTo>
                            <a:pt x="5" y="118"/>
                          </a:lnTo>
                          <a:lnTo>
                            <a:pt x="7" y="115"/>
                          </a:lnTo>
                          <a:lnTo>
                            <a:pt x="9" y="112"/>
                          </a:lnTo>
                          <a:lnTo>
                            <a:pt x="11" y="111"/>
                          </a:lnTo>
                          <a:lnTo>
                            <a:pt x="13" y="107"/>
                          </a:lnTo>
                          <a:lnTo>
                            <a:pt x="13" y="100"/>
                          </a:lnTo>
                          <a:lnTo>
                            <a:pt x="15" y="94"/>
                          </a:lnTo>
                          <a:lnTo>
                            <a:pt x="15" y="88"/>
                          </a:lnTo>
                          <a:lnTo>
                            <a:pt x="17" y="82"/>
                          </a:lnTo>
                          <a:lnTo>
                            <a:pt x="17" y="75"/>
                          </a:lnTo>
                          <a:lnTo>
                            <a:pt x="18" y="68"/>
                          </a:lnTo>
                          <a:lnTo>
                            <a:pt x="18" y="63"/>
                          </a:lnTo>
                          <a:lnTo>
                            <a:pt x="18" y="59"/>
                          </a:lnTo>
                          <a:lnTo>
                            <a:pt x="18" y="56"/>
                          </a:lnTo>
                          <a:lnTo>
                            <a:pt x="15" y="56"/>
                          </a:lnTo>
                          <a:lnTo>
                            <a:pt x="15" y="52"/>
                          </a:lnTo>
                          <a:lnTo>
                            <a:pt x="18" y="52"/>
                          </a:lnTo>
                          <a:lnTo>
                            <a:pt x="18" y="43"/>
                          </a:lnTo>
                          <a:lnTo>
                            <a:pt x="10" y="45"/>
                          </a:lnTo>
                          <a:lnTo>
                            <a:pt x="10" y="27"/>
                          </a:lnTo>
                          <a:lnTo>
                            <a:pt x="11" y="29"/>
                          </a:lnTo>
                          <a:lnTo>
                            <a:pt x="11" y="43"/>
                          </a:lnTo>
                          <a:lnTo>
                            <a:pt x="18" y="41"/>
                          </a:lnTo>
                          <a:lnTo>
                            <a:pt x="18" y="26"/>
                          </a:lnTo>
                          <a:lnTo>
                            <a:pt x="15" y="32"/>
                          </a:lnTo>
                          <a:lnTo>
                            <a:pt x="13" y="41"/>
                          </a:lnTo>
                          <a:lnTo>
                            <a:pt x="13" y="32"/>
                          </a:lnTo>
                          <a:lnTo>
                            <a:pt x="14" y="26"/>
                          </a:lnTo>
                          <a:lnTo>
                            <a:pt x="11" y="29"/>
                          </a:lnTo>
                          <a:lnTo>
                            <a:pt x="10" y="27"/>
                          </a:lnTo>
                          <a:lnTo>
                            <a:pt x="17" y="23"/>
                          </a:lnTo>
                          <a:lnTo>
                            <a:pt x="17" y="21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82" name="Group 5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33" y="1611"/>
                      <a:ext cx="83" cy="131"/>
                      <a:chOff x="1233" y="1611"/>
                      <a:chExt cx="83" cy="131"/>
                    </a:xfrm>
                  </p:grpSpPr>
                  <p:grpSp>
                    <p:nvGrpSpPr>
                      <p:cNvPr id="2486" name="Group 5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6" y="1611"/>
                        <a:ext cx="70" cy="131"/>
                        <a:chOff x="1246" y="1611"/>
                        <a:chExt cx="70" cy="131"/>
                      </a:xfrm>
                    </p:grpSpPr>
                    <p:sp>
                      <p:nvSpPr>
                        <p:cNvPr id="2567" name="Freeform 5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46" y="1611"/>
                          <a:ext cx="70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9" y="0"/>
                            </a:cxn>
                            <a:cxn ang="0">
                              <a:pos x="0" y="0"/>
                            </a:cxn>
                            <a:cxn ang="0">
                              <a:pos x="0" y="130"/>
                            </a:cxn>
                            <a:cxn ang="0">
                              <a:pos x="69" y="130"/>
                            </a:cxn>
                            <a:cxn ang="0">
                              <a:pos x="69" y="0"/>
                            </a:cxn>
                          </a:cxnLst>
                          <a:rect l="0" t="0" r="r" b="b"/>
                          <a:pathLst>
                            <a:path w="70" h="131">
                              <a:moveTo>
                                <a:pt x="69" y="0"/>
                              </a:moveTo>
                              <a:lnTo>
                                <a:pt x="0" y="0"/>
                              </a:lnTo>
                              <a:lnTo>
                                <a:pt x="0" y="130"/>
                              </a:lnTo>
                              <a:lnTo>
                                <a:pt x="69" y="130"/>
                              </a:lnTo>
                              <a:lnTo>
                                <a:pt x="69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68" name="Freeform 5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56" y="1625"/>
                          <a:ext cx="53" cy="10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" y="0"/>
                            </a:cxn>
                            <a:cxn ang="0">
                              <a:pos x="0" y="0"/>
                            </a:cxn>
                            <a:cxn ang="0">
                              <a:pos x="0" y="102"/>
                            </a:cxn>
                            <a:cxn ang="0">
                              <a:pos x="52" y="102"/>
                            </a:cxn>
                            <a:cxn ang="0">
                              <a:pos x="52" y="0"/>
                            </a:cxn>
                          </a:cxnLst>
                          <a:rect l="0" t="0" r="r" b="b"/>
                          <a:pathLst>
                            <a:path w="53" h="103">
                              <a:moveTo>
                                <a:pt x="52" y="0"/>
                              </a:moveTo>
                              <a:lnTo>
                                <a:pt x="0" y="0"/>
                              </a:lnTo>
                              <a:lnTo>
                                <a:pt x="0" y="102"/>
                              </a:lnTo>
                              <a:lnTo>
                                <a:pt x="52" y="102"/>
                              </a:lnTo>
                              <a:lnTo>
                                <a:pt x="52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69" name="Freeform 5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3" y="1611"/>
                        <a:ext cx="18" cy="1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130"/>
                          </a:cxn>
                          <a:cxn ang="0">
                            <a:pos x="17" y="0"/>
                          </a:cxn>
                          <a:cxn ang="0">
                            <a:pos x="0" y="0"/>
                          </a:cxn>
                          <a:cxn ang="0">
                            <a:pos x="0" y="116"/>
                          </a:cxn>
                          <a:cxn ang="0">
                            <a:pos x="17" y="130"/>
                          </a:cxn>
                        </a:cxnLst>
                        <a:rect l="0" t="0" r="r" b="b"/>
                        <a:pathLst>
                          <a:path w="18" h="131">
                            <a:moveTo>
                              <a:pt x="17" y="130"/>
                            </a:moveTo>
                            <a:lnTo>
                              <a:pt x="17" y="0"/>
                            </a:lnTo>
                            <a:lnTo>
                              <a:pt x="0" y="0"/>
                            </a:lnTo>
                            <a:lnTo>
                              <a:pt x="0" y="116"/>
                            </a:lnTo>
                            <a:lnTo>
                              <a:pt x="17" y="13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490" name="Group 522"/>
                <p:cNvGrpSpPr>
                  <a:grpSpLocks/>
                </p:cNvGrpSpPr>
                <p:nvPr/>
              </p:nvGrpSpPr>
              <p:grpSpPr bwMode="auto">
                <a:xfrm>
                  <a:off x="1139" y="1516"/>
                  <a:ext cx="109" cy="226"/>
                  <a:chOff x="1139" y="1516"/>
                  <a:chExt cx="109" cy="226"/>
                </a:xfrm>
              </p:grpSpPr>
              <p:grpSp>
                <p:nvGrpSpPr>
                  <p:cNvPr id="2492" name="Group 523"/>
                  <p:cNvGrpSpPr>
                    <a:grpSpLocks/>
                  </p:cNvGrpSpPr>
                  <p:nvPr/>
                </p:nvGrpSpPr>
                <p:grpSpPr bwMode="auto">
                  <a:xfrm>
                    <a:off x="1139" y="1516"/>
                    <a:ext cx="95" cy="104"/>
                    <a:chOff x="1139" y="1516"/>
                    <a:chExt cx="95" cy="104"/>
                  </a:xfrm>
                </p:grpSpPr>
                <p:grpSp>
                  <p:nvGrpSpPr>
                    <p:cNvPr id="2493" name="Group 5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39" y="1516"/>
                      <a:ext cx="95" cy="104"/>
                      <a:chOff x="1139" y="1516"/>
                      <a:chExt cx="95" cy="104"/>
                    </a:xfrm>
                  </p:grpSpPr>
                  <p:sp>
                    <p:nvSpPr>
                      <p:cNvPr id="2573" name="Freeform 5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9" y="1551"/>
                        <a:ext cx="95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4" y="0"/>
                          </a:cxn>
                          <a:cxn ang="0">
                            <a:pos x="80" y="17"/>
                          </a:cxn>
                          <a:cxn ang="0">
                            <a:pos x="0" y="17"/>
                          </a:cxn>
                          <a:cxn ang="0">
                            <a:pos x="13" y="0"/>
                          </a:cxn>
                          <a:cxn ang="0">
                            <a:pos x="94" y="0"/>
                          </a:cxn>
                        </a:cxnLst>
                        <a:rect l="0" t="0" r="r" b="b"/>
                        <a:pathLst>
                          <a:path w="95" h="18">
                            <a:moveTo>
                              <a:pt x="94" y="0"/>
                            </a:moveTo>
                            <a:lnTo>
                              <a:pt x="80" y="17"/>
                            </a:lnTo>
                            <a:lnTo>
                              <a:pt x="0" y="17"/>
                            </a:lnTo>
                            <a:lnTo>
                              <a:pt x="13" y="0"/>
                            </a:lnTo>
                            <a:lnTo>
                              <a:pt x="94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74" name="Freeform 5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9" y="1516"/>
                        <a:ext cx="18" cy="4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0"/>
                          </a:cxn>
                          <a:cxn ang="0">
                            <a:pos x="17" y="34"/>
                          </a:cxn>
                          <a:cxn ang="0">
                            <a:pos x="0" y="40"/>
                          </a:cxn>
                          <a:cxn ang="0">
                            <a:pos x="0" y="8"/>
                          </a:cxn>
                          <a:cxn ang="0">
                            <a:pos x="17" y="0"/>
                          </a:cxn>
                        </a:cxnLst>
                        <a:rect l="0" t="0" r="r" b="b"/>
                        <a:pathLst>
                          <a:path w="18" h="41">
                            <a:moveTo>
                              <a:pt x="17" y="0"/>
                            </a:moveTo>
                            <a:lnTo>
                              <a:pt x="17" y="34"/>
                            </a:lnTo>
                            <a:lnTo>
                              <a:pt x="0" y="40"/>
                            </a:lnTo>
                            <a:lnTo>
                              <a:pt x="0" y="8"/>
                            </a:lnTo>
                            <a:lnTo>
                              <a:pt x="17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97" name="Group 5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9" y="1547"/>
                        <a:ext cx="56" cy="73"/>
                        <a:chOff x="1159" y="1547"/>
                        <a:chExt cx="56" cy="73"/>
                      </a:xfrm>
                    </p:grpSpPr>
                    <p:grpSp>
                      <p:nvGrpSpPr>
                        <p:cNvPr id="2498" name="Group 5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91" y="1547"/>
                          <a:ext cx="24" cy="73"/>
                          <a:chOff x="1191" y="1547"/>
                          <a:chExt cx="24" cy="73"/>
                        </a:xfrm>
                      </p:grpSpPr>
                      <p:sp>
                        <p:nvSpPr>
                          <p:cNvPr id="2577" name="Rectangle 5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96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78" name="Freeform 5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91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499" name="Group 5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9" y="1547"/>
                          <a:ext cx="24" cy="73"/>
                          <a:chOff x="1159" y="1547"/>
                          <a:chExt cx="24" cy="73"/>
                        </a:xfrm>
                      </p:grpSpPr>
                      <p:sp>
                        <p:nvSpPr>
                          <p:cNvPr id="2580" name="Rectangle 5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4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81" name="Freeform 5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59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582" name="Freeform 5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54" y="1516"/>
                        <a:ext cx="80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9" y="0"/>
                          </a:cxn>
                          <a:cxn ang="0">
                            <a:pos x="0" y="0"/>
                          </a:cxn>
                          <a:cxn ang="0">
                            <a:pos x="0" y="34"/>
                          </a:cxn>
                          <a:cxn ang="0">
                            <a:pos x="79" y="34"/>
                          </a:cxn>
                          <a:cxn ang="0">
                            <a:pos x="79" y="0"/>
                          </a:cxn>
                        </a:cxnLst>
                        <a:rect l="0" t="0" r="r" b="b"/>
                        <a:pathLst>
                          <a:path w="80" h="35">
                            <a:moveTo>
                              <a:pt x="79" y="0"/>
                            </a:moveTo>
                            <a:lnTo>
                              <a:pt x="0" y="0"/>
                            </a:lnTo>
                            <a:lnTo>
                              <a:pt x="0" y="34"/>
                            </a:lnTo>
                            <a:lnTo>
                              <a:pt x="79" y="34"/>
                            </a:lnTo>
                            <a:lnTo>
                              <a:pt x="79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02" name="Group 5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60" y="1521"/>
                      <a:ext cx="66" cy="27"/>
                      <a:chOff x="1160" y="1521"/>
                      <a:chExt cx="66" cy="27"/>
                    </a:xfrm>
                  </p:grpSpPr>
                  <p:sp>
                    <p:nvSpPr>
                      <p:cNvPr id="2584" name="Rectangle 5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60" y="1525"/>
                        <a:ext cx="66" cy="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85" name="Rectangle 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63" y="1530"/>
                        <a:ext cx="61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86" name="Rectangle 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60" y="1521"/>
                        <a:ext cx="66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03" name="Group 539"/>
                  <p:cNvGrpSpPr>
                    <a:grpSpLocks/>
                  </p:cNvGrpSpPr>
                  <p:nvPr/>
                </p:nvGrpSpPr>
                <p:grpSpPr bwMode="auto">
                  <a:xfrm>
                    <a:off x="1145" y="1611"/>
                    <a:ext cx="103" cy="131"/>
                    <a:chOff x="1145" y="1611"/>
                    <a:chExt cx="103" cy="131"/>
                  </a:xfrm>
                </p:grpSpPr>
                <p:sp>
                  <p:nvSpPr>
                    <p:cNvPr id="2588" name="Freeform 540"/>
                    <p:cNvSpPr>
                      <a:spLocks/>
                    </p:cNvSpPr>
                    <p:nvPr/>
                  </p:nvSpPr>
                  <p:spPr bwMode="auto">
                    <a:xfrm>
                      <a:off x="1220" y="1611"/>
                      <a:ext cx="28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24" y="21"/>
                        </a:cxn>
                        <a:cxn ang="0">
                          <a:pos x="24" y="52"/>
                        </a:cxn>
                        <a:cxn ang="0">
                          <a:pos x="27" y="52"/>
                        </a:cxn>
                        <a:cxn ang="0">
                          <a:pos x="27" y="56"/>
                        </a:cxn>
                        <a:cxn ang="0">
                          <a:pos x="24" y="56"/>
                        </a:cxn>
                        <a:cxn ang="0">
                          <a:pos x="24" y="59"/>
                        </a:cxn>
                        <a:cxn ang="0">
                          <a:pos x="24" y="67"/>
                        </a:cxn>
                        <a:cxn ang="0">
                          <a:pos x="24" y="77"/>
                        </a:cxn>
                        <a:cxn ang="0">
                          <a:pos x="23" y="83"/>
                        </a:cxn>
                        <a:cxn ang="0">
                          <a:pos x="23" y="89"/>
                        </a:cxn>
                        <a:cxn ang="0">
                          <a:pos x="22" y="96"/>
                        </a:cxn>
                        <a:cxn ang="0">
                          <a:pos x="21" y="101"/>
                        </a:cxn>
                        <a:cxn ang="0">
                          <a:pos x="19" y="109"/>
                        </a:cxn>
                        <a:cxn ang="0">
                          <a:pos x="15" y="115"/>
                        </a:cxn>
                        <a:cxn ang="0">
                          <a:pos x="14" y="118"/>
                        </a:cxn>
                        <a:cxn ang="0">
                          <a:pos x="12" y="120"/>
                        </a:cxn>
                        <a:cxn ang="0">
                          <a:pos x="9" y="123"/>
                        </a:cxn>
                        <a:cxn ang="0">
                          <a:pos x="7" y="123"/>
                        </a:cxn>
                        <a:cxn ang="0">
                          <a:pos x="2" y="126"/>
                        </a:cxn>
                        <a:cxn ang="0">
                          <a:pos x="0" y="119"/>
                        </a:cxn>
                        <a:cxn ang="0">
                          <a:pos x="5" y="118"/>
                        </a:cxn>
                        <a:cxn ang="0">
                          <a:pos x="7" y="115"/>
                        </a:cxn>
                        <a:cxn ang="0">
                          <a:pos x="10" y="112"/>
                        </a:cxn>
                        <a:cxn ang="0">
                          <a:pos x="12" y="111"/>
                        </a:cxn>
                        <a:cxn ang="0">
                          <a:pos x="14" y="107"/>
                        </a:cxn>
                        <a:cxn ang="0">
                          <a:pos x="14" y="100"/>
                        </a:cxn>
                        <a:cxn ang="0">
                          <a:pos x="16" y="94"/>
                        </a:cxn>
                        <a:cxn ang="0">
                          <a:pos x="17" y="88"/>
                        </a:cxn>
                        <a:cxn ang="0">
                          <a:pos x="18" y="82"/>
                        </a:cxn>
                        <a:cxn ang="0">
                          <a:pos x="19" y="75"/>
                        </a:cxn>
                        <a:cxn ang="0">
                          <a:pos x="19" y="68"/>
                        </a:cxn>
                        <a:cxn ang="0">
                          <a:pos x="20" y="63"/>
                        </a:cxn>
                        <a:cxn ang="0">
                          <a:pos x="20" y="59"/>
                        </a:cxn>
                        <a:cxn ang="0">
                          <a:pos x="20" y="56"/>
                        </a:cxn>
                        <a:cxn ang="0">
                          <a:pos x="17" y="56"/>
                        </a:cxn>
                        <a:cxn ang="0">
                          <a:pos x="17" y="52"/>
                        </a:cxn>
                        <a:cxn ang="0">
                          <a:pos x="20" y="52"/>
                        </a:cxn>
                        <a:cxn ang="0">
                          <a:pos x="20" y="43"/>
                        </a:cxn>
                        <a:cxn ang="0">
                          <a:pos x="11" y="45"/>
                        </a:cxn>
                        <a:cxn ang="0">
                          <a:pos x="11" y="27"/>
                        </a:cxn>
                        <a:cxn ang="0">
                          <a:pos x="13" y="29"/>
                        </a:cxn>
                        <a:cxn ang="0">
                          <a:pos x="13" y="43"/>
                        </a:cxn>
                        <a:cxn ang="0">
                          <a:pos x="19" y="41"/>
                        </a:cxn>
                        <a:cxn ang="0">
                          <a:pos x="19" y="26"/>
                        </a:cxn>
                        <a:cxn ang="0">
                          <a:pos x="16" y="32"/>
                        </a:cxn>
                        <a:cxn ang="0">
                          <a:pos x="15" y="41"/>
                        </a:cxn>
                        <a:cxn ang="0">
                          <a:pos x="14" y="32"/>
                        </a:cxn>
                        <a:cxn ang="0">
                          <a:pos x="15" y="26"/>
                        </a:cxn>
                        <a:cxn ang="0">
                          <a:pos x="13" y="29"/>
                        </a:cxn>
                        <a:cxn ang="0">
                          <a:pos x="12" y="27"/>
                        </a:cxn>
                        <a:cxn ang="0">
                          <a:pos x="18" y="23"/>
                        </a:cxn>
                        <a:cxn ang="0">
                          <a:pos x="18" y="21"/>
                        </a:cxn>
                        <a:cxn ang="0">
                          <a:pos x="6" y="0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28" h="127">
                          <a:moveTo>
                            <a:pt x="7" y="0"/>
                          </a:moveTo>
                          <a:lnTo>
                            <a:pt x="24" y="21"/>
                          </a:lnTo>
                          <a:lnTo>
                            <a:pt x="24" y="52"/>
                          </a:lnTo>
                          <a:lnTo>
                            <a:pt x="27" y="52"/>
                          </a:lnTo>
                          <a:lnTo>
                            <a:pt x="27" y="56"/>
                          </a:lnTo>
                          <a:lnTo>
                            <a:pt x="24" y="56"/>
                          </a:lnTo>
                          <a:lnTo>
                            <a:pt x="24" y="59"/>
                          </a:lnTo>
                          <a:lnTo>
                            <a:pt x="24" y="67"/>
                          </a:lnTo>
                          <a:lnTo>
                            <a:pt x="24" y="77"/>
                          </a:lnTo>
                          <a:lnTo>
                            <a:pt x="23" y="83"/>
                          </a:lnTo>
                          <a:lnTo>
                            <a:pt x="23" y="89"/>
                          </a:lnTo>
                          <a:lnTo>
                            <a:pt x="22" y="96"/>
                          </a:lnTo>
                          <a:lnTo>
                            <a:pt x="21" y="101"/>
                          </a:lnTo>
                          <a:lnTo>
                            <a:pt x="19" y="109"/>
                          </a:lnTo>
                          <a:lnTo>
                            <a:pt x="15" y="115"/>
                          </a:lnTo>
                          <a:lnTo>
                            <a:pt x="14" y="118"/>
                          </a:lnTo>
                          <a:lnTo>
                            <a:pt x="12" y="120"/>
                          </a:lnTo>
                          <a:lnTo>
                            <a:pt x="9" y="123"/>
                          </a:lnTo>
                          <a:lnTo>
                            <a:pt x="7" y="123"/>
                          </a:lnTo>
                          <a:lnTo>
                            <a:pt x="2" y="126"/>
                          </a:lnTo>
                          <a:lnTo>
                            <a:pt x="0" y="119"/>
                          </a:lnTo>
                          <a:lnTo>
                            <a:pt x="5" y="118"/>
                          </a:lnTo>
                          <a:lnTo>
                            <a:pt x="7" y="115"/>
                          </a:lnTo>
                          <a:lnTo>
                            <a:pt x="10" y="112"/>
                          </a:lnTo>
                          <a:lnTo>
                            <a:pt x="12" y="111"/>
                          </a:lnTo>
                          <a:lnTo>
                            <a:pt x="14" y="107"/>
                          </a:lnTo>
                          <a:lnTo>
                            <a:pt x="14" y="100"/>
                          </a:lnTo>
                          <a:lnTo>
                            <a:pt x="16" y="94"/>
                          </a:lnTo>
                          <a:lnTo>
                            <a:pt x="17" y="88"/>
                          </a:lnTo>
                          <a:lnTo>
                            <a:pt x="18" y="82"/>
                          </a:lnTo>
                          <a:lnTo>
                            <a:pt x="19" y="75"/>
                          </a:lnTo>
                          <a:lnTo>
                            <a:pt x="19" y="68"/>
                          </a:lnTo>
                          <a:lnTo>
                            <a:pt x="20" y="63"/>
                          </a:lnTo>
                          <a:lnTo>
                            <a:pt x="20" y="59"/>
                          </a:lnTo>
                          <a:lnTo>
                            <a:pt x="20" y="56"/>
                          </a:lnTo>
                          <a:lnTo>
                            <a:pt x="17" y="56"/>
                          </a:lnTo>
                          <a:lnTo>
                            <a:pt x="17" y="52"/>
                          </a:lnTo>
                          <a:lnTo>
                            <a:pt x="20" y="52"/>
                          </a:lnTo>
                          <a:lnTo>
                            <a:pt x="20" y="43"/>
                          </a:lnTo>
                          <a:lnTo>
                            <a:pt x="11" y="45"/>
                          </a:lnTo>
                          <a:lnTo>
                            <a:pt x="11" y="27"/>
                          </a:lnTo>
                          <a:lnTo>
                            <a:pt x="13" y="29"/>
                          </a:lnTo>
                          <a:lnTo>
                            <a:pt x="13" y="43"/>
                          </a:lnTo>
                          <a:lnTo>
                            <a:pt x="19" y="41"/>
                          </a:lnTo>
                          <a:lnTo>
                            <a:pt x="19" y="26"/>
                          </a:lnTo>
                          <a:lnTo>
                            <a:pt x="16" y="32"/>
                          </a:lnTo>
                          <a:lnTo>
                            <a:pt x="15" y="41"/>
                          </a:lnTo>
                          <a:lnTo>
                            <a:pt x="14" y="32"/>
                          </a:lnTo>
                          <a:lnTo>
                            <a:pt x="15" y="26"/>
                          </a:lnTo>
                          <a:lnTo>
                            <a:pt x="13" y="29"/>
                          </a:lnTo>
                          <a:lnTo>
                            <a:pt x="12" y="27"/>
                          </a:lnTo>
                          <a:lnTo>
                            <a:pt x="18" y="23"/>
                          </a:lnTo>
                          <a:lnTo>
                            <a:pt x="18" y="21"/>
                          </a:lnTo>
                          <a:lnTo>
                            <a:pt x="6" y="0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06" name="Group 5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45" y="1611"/>
                      <a:ext cx="83" cy="131"/>
                      <a:chOff x="1145" y="1611"/>
                      <a:chExt cx="83" cy="131"/>
                    </a:xfrm>
                  </p:grpSpPr>
                  <p:grpSp>
                    <p:nvGrpSpPr>
                      <p:cNvPr id="2510" name="Group 5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9" y="1611"/>
                        <a:ext cx="69" cy="131"/>
                        <a:chOff x="1159" y="1611"/>
                        <a:chExt cx="69" cy="131"/>
                      </a:xfrm>
                    </p:grpSpPr>
                    <p:sp>
                      <p:nvSpPr>
                        <p:cNvPr id="2591" name="Freeform 5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59" y="1611"/>
                          <a:ext cx="6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8" y="0"/>
                            </a:cxn>
                            <a:cxn ang="0">
                              <a:pos x="0" y="0"/>
                            </a:cxn>
                            <a:cxn ang="0">
                              <a:pos x="0" y="130"/>
                            </a:cxn>
                            <a:cxn ang="0">
                              <a:pos x="68" y="130"/>
                            </a:cxn>
                            <a:cxn ang="0">
                              <a:pos x="68" y="0"/>
                            </a:cxn>
                          </a:cxnLst>
                          <a:rect l="0" t="0" r="r" b="b"/>
                          <a:pathLst>
                            <a:path w="69" h="131">
                              <a:moveTo>
                                <a:pt x="68" y="0"/>
                              </a:moveTo>
                              <a:lnTo>
                                <a:pt x="0" y="0"/>
                              </a:lnTo>
                              <a:lnTo>
                                <a:pt x="0" y="130"/>
                              </a:lnTo>
                              <a:lnTo>
                                <a:pt x="68" y="130"/>
                              </a:lnTo>
                              <a:lnTo>
                                <a:pt x="68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92" name="Freeform 5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66" y="1625"/>
                          <a:ext cx="55" cy="10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3" y="0"/>
                            </a:cxn>
                            <a:cxn ang="0">
                              <a:pos x="0" y="0"/>
                            </a:cxn>
                            <a:cxn ang="0">
                              <a:pos x="0" y="102"/>
                            </a:cxn>
                            <a:cxn ang="0">
                              <a:pos x="54" y="102"/>
                            </a:cxn>
                            <a:cxn ang="0">
                              <a:pos x="53" y="0"/>
                            </a:cxn>
                          </a:cxnLst>
                          <a:rect l="0" t="0" r="r" b="b"/>
                          <a:pathLst>
                            <a:path w="55" h="103">
                              <a:moveTo>
                                <a:pt x="53" y="0"/>
                              </a:moveTo>
                              <a:lnTo>
                                <a:pt x="0" y="0"/>
                              </a:lnTo>
                              <a:lnTo>
                                <a:pt x="0" y="102"/>
                              </a:lnTo>
                              <a:lnTo>
                                <a:pt x="54" y="102"/>
                              </a:lnTo>
                              <a:lnTo>
                                <a:pt x="53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93" name="Freeform 5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45" y="1611"/>
                        <a:ext cx="19" cy="1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30"/>
                          </a:cxn>
                          <a:cxn ang="0">
                            <a:pos x="18" y="0"/>
                          </a:cxn>
                          <a:cxn ang="0">
                            <a:pos x="0" y="0"/>
                          </a:cxn>
                          <a:cxn ang="0">
                            <a:pos x="0" y="116"/>
                          </a:cxn>
                          <a:cxn ang="0">
                            <a:pos x="18" y="130"/>
                          </a:cxn>
                        </a:cxnLst>
                        <a:rect l="0" t="0" r="r" b="b"/>
                        <a:pathLst>
                          <a:path w="19" h="131">
                            <a:moveTo>
                              <a:pt x="18" y="130"/>
                            </a:moveTo>
                            <a:lnTo>
                              <a:pt x="18" y="0"/>
                            </a:lnTo>
                            <a:lnTo>
                              <a:pt x="0" y="0"/>
                            </a:lnTo>
                            <a:lnTo>
                              <a:pt x="0" y="116"/>
                            </a:lnTo>
                            <a:lnTo>
                              <a:pt x="18" y="13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514" name="Group 546"/>
                <p:cNvGrpSpPr>
                  <a:grpSpLocks/>
                </p:cNvGrpSpPr>
                <p:nvPr/>
              </p:nvGrpSpPr>
              <p:grpSpPr bwMode="auto">
                <a:xfrm>
                  <a:off x="1050" y="1516"/>
                  <a:ext cx="165" cy="226"/>
                  <a:chOff x="1050" y="1516"/>
                  <a:chExt cx="165" cy="226"/>
                </a:xfrm>
              </p:grpSpPr>
              <p:grpSp>
                <p:nvGrpSpPr>
                  <p:cNvPr id="2516" name="Group 547"/>
                  <p:cNvGrpSpPr>
                    <a:grpSpLocks/>
                  </p:cNvGrpSpPr>
                  <p:nvPr/>
                </p:nvGrpSpPr>
                <p:grpSpPr bwMode="auto">
                  <a:xfrm>
                    <a:off x="1050" y="1516"/>
                    <a:ext cx="165" cy="104"/>
                    <a:chOff x="1050" y="1516"/>
                    <a:chExt cx="165" cy="104"/>
                  </a:xfrm>
                </p:grpSpPr>
                <p:grpSp>
                  <p:nvGrpSpPr>
                    <p:cNvPr id="2517" name="Group 5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0" y="1516"/>
                      <a:ext cx="97" cy="104"/>
                      <a:chOff x="1050" y="1516"/>
                      <a:chExt cx="97" cy="104"/>
                    </a:xfrm>
                  </p:grpSpPr>
                  <p:sp>
                    <p:nvSpPr>
                      <p:cNvPr id="2597" name="Freeform 5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0" y="1551"/>
                        <a:ext cx="97" cy="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6" y="0"/>
                          </a:cxn>
                          <a:cxn ang="0">
                            <a:pos x="81" y="17"/>
                          </a:cxn>
                          <a:cxn ang="0">
                            <a:pos x="0" y="17"/>
                          </a:cxn>
                          <a:cxn ang="0">
                            <a:pos x="14" y="0"/>
                          </a:cxn>
                          <a:cxn ang="0">
                            <a:pos x="96" y="0"/>
                          </a:cxn>
                        </a:cxnLst>
                        <a:rect l="0" t="0" r="r" b="b"/>
                        <a:pathLst>
                          <a:path w="97" h="18">
                            <a:moveTo>
                              <a:pt x="96" y="0"/>
                            </a:moveTo>
                            <a:lnTo>
                              <a:pt x="81" y="17"/>
                            </a:lnTo>
                            <a:lnTo>
                              <a:pt x="0" y="17"/>
                            </a:lnTo>
                            <a:lnTo>
                              <a:pt x="14" y="0"/>
                            </a:lnTo>
                            <a:lnTo>
                              <a:pt x="96" y="0"/>
                            </a:lnTo>
                          </a:path>
                        </a:pathLst>
                      </a:custGeom>
                      <a:solidFill>
                        <a:srgbClr val="00000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8" name="Freeform 5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0" y="1516"/>
                        <a:ext cx="19" cy="4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0"/>
                          </a:cxn>
                          <a:cxn ang="0">
                            <a:pos x="18" y="34"/>
                          </a:cxn>
                          <a:cxn ang="0">
                            <a:pos x="0" y="40"/>
                          </a:cxn>
                          <a:cxn ang="0">
                            <a:pos x="0" y="8"/>
                          </a:cxn>
                          <a:cxn ang="0">
                            <a:pos x="18" y="0"/>
                          </a:cxn>
                        </a:cxnLst>
                        <a:rect l="0" t="0" r="r" b="b"/>
                        <a:pathLst>
                          <a:path w="19" h="41">
                            <a:moveTo>
                              <a:pt x="18" y="0"/>
                            </a:moveTo>
                            <a:lnTo>
                              <a:pt x="18" y="34"/>
                            </a:lnTo>
                            <a:lnTo>
                              <a:pt x="0" y="40"/>
                            </a:lnTo>
                            <a:lnTo>
                              <a:pt x="0" y="8"/>
                            </a:lnTo>
                            <a:lnTo>
                              <a:pt x="18" y="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521" name="Group 5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0" y="1547"/>
                        <a:ext cx="57" cy="73"/>
                        <a:chOff x="1070" y="1547"/>
                        <a:chExt cx="57" cy="73"/>
                      </a:xfrm>
                    </p:grpSpPr>
                    <p:grpSp>
                      <p:nvGrpSpPr>
                        <p:cNvPr id="2522" name="Group 5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05" y="1547"/>
                          <a:ext cx="22" cy="73"/>
                          <a:chOff x="1105" y="1547"/>
                          <a:chExt cx="22" cy="73"/>
                        </a:xfrm>
                      </p:grpSpPr>
                      <p:sp>
                        <p:nvSpPr>
                          <p:cNvPr id="2601" name="Rectangle 5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8" y="1547"/>
                            <a:ext cx="19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602" name="Freeform 55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105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523" name="Group 5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0" y="1547"/>
                          <a:ext cx="24" cy="73"/>
                          <a:chOff x="1070" y="1547"/>
                          <a:chExt cx="24" cy="73"/>
                        </a:xfrm>
                      </p:grpSpPr>
                      <p:sp>
                        <p:nvSpPr>
                          <p:cNvPr id="2604" name="Rectangle 5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76" y="1547"/>
                            <a:ext cx="18" cy="70"/>
                          </a:xfrm>
                          <a:prstGeom prst="rect">
                            <a:avLst/>
                          </a:prstGeom>
                          <a:solidFill>
                            <a:srgbClr val="9F9F9F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605" name="Freeform 55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70" y="1547"/>
                            <a:ext cx="18" cy="7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7" y="0"/>
                              </a:cxn>
                              <a:cxn ang="0">
                                <a:pos x="0" y="3"/>
                              </a:cxn>
                              <a:cxn ang="0">
                                <a:pos x="0" y="72"/>
                              </a:cxn>
                              <a:cxn ang="0">
                                <a:pos x="17" y="69"/>
                              </a:cxn>
                              <a:cxn ang="0">
                                <a:pos x="17" y="0"/>
                              </a:cxn>
                            </a:cxnLst>
                            <a:rect l="0" t="0" r="r" b="b"/>
                            <a:pathLst>
                              <a:path w="18" h="73">
                                <a:moveTo>
                                  <a:pt x="17" y="0"/>
                                </a:moveTo>
                                <a:lnTo>
                                  <a:pt x="0" y="3"/>
                                </a:lnTo>
                                <a:lnTo>
                                  <a:pt x="0" y="72"/>
                                </a:lnTo>
                                <a:lnTo>
                                  <a:pt x="17" y="69"/>
                                </a:lnTo>
                                <a:lnTo>
                                  <a:pt x="17" y="0"/>
                                </a:lnTo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 cap="rnd">
                            <a:noFill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2606" name="Freeform 5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66" y="1516"/>
                        <a:ext cx="81" cy="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0" y="0"/>
                          </a:cxn>
                          <a:cxn ang="0">
                            <a:pos x="0" y="0"/>
                          </a:cxn>
                          <a:cxn ang="0">
                            <a:pos x="0" y="34"/>
                          </a:cxn>
                          <a:cxn ang="0">
                            <a:pos x="80" y="34"/>
                          </a:cxn>
                          <a:cxn ang="0">
                            <a:pos x="80" y="0"/>
                          </a:cxn>
                        </a:cxnLst>
                        <a:rect l="0" t="0" r="r" b="b"/>
                        <a:pathLst>
                          <a:path w="81" h="35">
                            <a:moveTo>
                              <a:pt x="80" y="0"/>
                            </a:moveTo>
                            <a:lnTo>
                              <a:pt x="0" y="0"/>
                            </a:lnTo>
                            <a:lnTo>
                              <a:pt x="0" y="34"/>
                            </a:lnTo>
                            <a:lnTo>
                              <a:pt x="80" y="34"/>
                            </a:lnTo>
                            <a:lnTo>
                              <a:pt x="8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26" name="Group 5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72" y="1521"/>
                      <a:ext cx="143" cy="27"/>
                      <a:chOff x="1072" y="1521"/>
                      <a:chExt cx="143" cy="27"/>
                    </a:xfrm>
                  </p:grpSpPr>
                  <p:sp>
                    <p:nvSpPr>
                      <p:cNvPr id="2608" name="Rectangle 5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72" y="1525"/>
                        <a:ext cx="68" cy="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09" name="Rectangle 5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76" y="1530"/>
                        <a:ext cx="61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0" name="Rectangle 5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47" y="1521"/>
                        <a:ext cx="68" cy="1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27" name="Group 563"/>
                  <p:cNvGrpSpPr>
                    <a:grpSpLocks/>
                  </p:cNvGrpSpPr>
                  <p:nvPr/>
                </p:nvGrpSpPr>
                <p:grpSpPr bwMode="auto">
                  <a:xfrm>
                    <a:off x="1058" y="1611"/>
                    <a:ext cx="103" cy="131"/>
                    <a:chOff x="1058" y="1611"/>
                    <a:chExt cx="103" cy="131"/>
                  </a:xfrm>
                </p:grpSpPr>
                <p:sp>
                  <p:nvSpPr>
                    <p:cNvPr id="2612" name="Freeform 564"/>
                    <p:cNvSpPr>
                      <a:spLocks/>
                    </p:cNvSpPr>
                    <p:nvPr/>
                  </p:nvSpPr>
                  <p:spPr bwMode="auto">
                    <a:xfrm>
                      <a:off x="1132" y="1611"/>
                      <a:ext cx="29" cy="127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25" y="21"/>
                        </a:cxn>
                        <a:cxn ang="0">
                          <a:pos x="25" y="52"/>
                        </a:cxn>
                        <a:cxn ang="0">
                          <a:pos x="28" y="52"/>
                        </a:cxn>
                        <a:cxn ang="0">
                          <a:pos x="28" y="56"/>
                        </a:cxn>
                        <a:cxn ang="0">
                          <a:pos x="25" y="56"/>
                        </a:cxn>
                        <a:cxn ang="0">
                          <a:pos x="25" y="59"/>
                        </a:cxn>
                        <a:cxn ang="0">
                          <a:pos x="25" y="67"/>
                        </a:cxn>
                        <a:cxn ang="0">
                          <a:pos x="24" y="77"/>
                        </a:cxn>
                        <a:cxn ang="0">
                          <a:pos x="23" y="83"/>
                        </a:cxn>
                        <a:cxn ang="0">
                          <a:pos x="23" y="89"/>
                        </a:cxn>
                        <a:cxn ang="0">
                          <a:pos x="22" y="96"/>
                        </a:cxn>
                        <a:cxn ang="0">
                          <a:pos x="21" y="101"/>
                        </a:cxn>
                        <a:cxn ang="0">
                          <a:pos x="19" y="109"/>
                        </a:cxn>
                        <a:cxn ang="0">
                          <a:pos x="16" y="115"/>
                        </a:cxn>
                        <a:cxn ang="0">
                          <a:pos x="14" y="118"/>
                        </a:cxn>
                        <a:cxn ang="0">
                          <a:pos x="12" y="120"/>
                        </a:cxn>
                        <a:cxn ang="0">
                          <a:pos x="9" y="123"/>
                        </a:cxn>
                        <a:cxn ang="0">
                          <a:pos x="7" y="123"/>
                        </a:cxn>
                        <a:cxn ang="0">
                          <a:pos x="3" y="126"/>
                        </a:cxn>
                        <a:cxn ang="0">
                          <a:pos x="0" y="119"/>
                        </a:cxn>
                        <a:cxn ang="0">
                          <a:pos x="5" y="118"/>
                        </a:cxn>
                        <a:cxn ang="0">
                          <a:pos x="7" y="115"/>
                        </a:cxn>
                        <a:cxn ang="0">
                          <a:pos x="10" y="112"/>
                        </a:cxn>
                        <a:cxn ang="0">
                          <a:pos x="12" y="111"/>
                        </a:cxn>
                        <a:cxn ang="0">
                          <a:pos x="14" y="107"/>
                        </a:cxn>
                        <a:cxn ang="0">
                          <a:pos x="15" y="100"/>
                        </a:cxn>
                        <a:cxn ang="0">
                          <a:pos x="16" y="94"/>
                        </a:cxn>
                        <a:cxn ang="0">
                          <a:pos x="18" y="88"/>
                        </a:cxn>
                        <a:cxn ang="0">
                          <a:pos x="18" y="82"/>
                        </a:cxn>
                        <a:cxn ang="0">
                          <a:pos x="19" y="75"/>
                        </a:cxn>
                        <a:cxn ang="0">
                          <a:pos x="20" y="68"/>
                        </a:cxn>
                        <a:cxn ang="0">
                          <a:pos x="20" y="63"/>
                        </a:cxn>
                        <a:cxn ang="0">
                          <a:pos x="20" y="59"/>
                        </a:cxn>
                        <a:cxn ang="0">
                          <a:pos x="20" y="56"/>
                        </a:cxn>
                        <a:cxn ang="0">
                          <a:pos x="18" y="56"/>
                        </a:cxn>
                        <a:cxn ang="0">
                          <a:pos x="18" y="52"/>
                        </a:cxn>
                        <a:cxn ang="0">
                          <a:pos x="20" y="52"/>
                        </a:cxn>
                        <a:cxn ang="0">
                          <a:pos x="20" y="43"/>
                        </a:cxn>
                        <a:cxn ang="0">
                          <a:pos x="12" y="45"/>
                        </a:cxn>
                        <a:cxn ang="0">
                          <a:pos x="12" y="27"/>
                        </a:cxn>
                        <a:cxn ang="0">
                          <a:pos x="13" y="29"/>
                        </a:cxn>
                        <a:cxn ang="0">
                          <a:pos x="13" y="43"/>
                        </a:cxn>
                        <a:cxn ang="0">
                          <a:pos x="20" y="41"/>
                        </a:cxn>
                        <a:cxn ang="0">
                          <a:pos x="20" y="26"/>
                        </a:cxn>
                        <a:cxn ang="0">
                          <a:pos x="16" y="32"/>
                        </a:cxn>
                        <a:cxn ang="0">
                          <a:pos x="15" y="41"/>
                        </a:cxn>
                        <a:cxn ang="0">
                          <a:pos x="14" y="32"/>
                        </a:cxn>
                        <a:cxn ang="0">
                          <a:pos x="16" y="26"/>
                        </a:cxn>
                        <a:cxn ang="0">
                          <a:pos x="13" y="29"/>
                        </a:cxn>
                        <a:cxn ang="0">
                          <a:pos x="12" y="27"/>
                        </a:cxn>
                        <a:cxn ang="0">
                          <a:pos x="18" y="23"/>
                        </a:cxn>
                        <a:cxn ang="0">
                          <a:pos x="19" y="21"/>
                        </a:cxn>
                        <a:cxn ang="0">
                          <a:pos x="6" y="0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29" h="127">
                          <a:moveTo>
                            <a:pt x="7" y="0"/>
                          </a:moveTo>
                          <a:lnTo>
                            <a:pt x="25" y="21"/>
                          </a:lnTo>
                          <a:lnTo>
                            <a:pt x="25" y="52"/>
                          </a:lnTo>
                          <a:lnTo>
                            <a:pt x="28" y="52"/>
                          </a:lnTo>
                          <a:lnTo>
                            <a:pt x="28" y="56"/>
                          </a:lnTo>
                          <a:lnTo>
                            <a:pt x="25" y="56"/>
                          </a:lnTo>
                          <a:lnTo>
                            <a:pt x="25" y="59"/>
                          </a:lnTo>
                          <a:lnTo>
                            <a:pt x="25" y="67"/>
                          </a:lnTo>
                          <a:lnTo>
                            <a:pt x="24" y="77"/>
                          </a:lnTo>
                          <a:lnTo>
                            <a:pt x="23" y="83"/>
                          </a:lnTo>
                          <a:lnTo>
                            <a:pt x="23" y="89"/>
                          </a:lnTo>
                          <a:lnTo>
                            <a:pt x="22" y="96"/>
                          </a:lnTo>
                          <a:lnTo>
                            <a:pt x="21" y="101"/>
                          </a:lnTo>
                          <a:lnTo>
                            <a:pt x="19" y="109"/>
                          </a:lnTo>
                          <a:lnTo>
                            <a:pt x="16" y="115"/>
                          </a:lnTo>
                          <a:lnTo>
                            <a:pt x="14" y="118"/>
                          </a:lnTo>
                          <a:lnTo>
                            <a:pt x="12" y="120"/>
                          </a:lnTo>
                          <a:lnTo>
                            <a:pt x="9" y="123"/>
                          </a:lnTo>
                          <a:lnTo>
                            <a:pt x="7" y="123"/>
                          </a:lnTo>
                          <a:lnTo>
                            <a:pt x="3" y="126"/>
                          </a:lnTo>
                          <a:lnTo>
                            <a:pt x="0" y="119"/>
                          </a:lnTo>
                          <a:lnTo>
                            <a:pt x="5" y="118"/>
                          </a:lnTo>
                          <a:lnTo>
                            <a:pt x="7" y="115"/>
                          </a:lnTo>
                          <a:lnTo>
                            <a:pt x="10" y="112"/>
                          </a:lnTo>
                          <a:lnTo>
                            <a:pt x="12" y="111"/>
                          </a:lnTo>
                          <a:lnTo>
                            <a:pt x="14" y="107"/>
                          </a:lnTo>
                          <a:lnTo>
                            <a:pt x="15" y="100"/>
                          </a:lnTo>
                          <a:lnTo>
                            <a:pt x="16" y="94"/>
                          </a:lnTo>
                          <a:lnTo>
                            <a:pt x="18" y="88"/>
                          </a:lnTo>
                          <a:lnTo>
                            <a:pt x="18" y="82"/>
                          </a:lnTo>
                          <a:lnTo>
                            <a:pt x="19" y="75"/>
                          </a:lnTo>
                          <a:lnTo>
                            <a:pt x="20" y="68"/>
                          </a:lnTo>
                          <a:lnTo>
                            <a:pt x="20" y="63"/>
                          </a:lnTo>
                          <a:lnTo>
                            <a:pt x="20" y="59"/>
                          </a:lnTo>
                          <a:lnTo>
                            <a:pt x="20" y="56"/>
                          </a:lnTo>
                          <a:lnTo>
                            <a:pt x="18" y="56"/>
                          </a:lnTo>
                          <a:lnTo>
                            <a:pt x="18" y="52"/>
                          </a:lnTo>
                          <a:lnTo>
                            <a:pt x="20" y="52"/>
                          </a:lnTo>
                          <a:lnTo>
                            <a:pt x="20" y="43"/>
                          </a:lnTo>
                          <a:lnTo>
                            <a:pt x="12" y="45"/>
                          </a:lnTo>
                          <a:lnTo>
                            <a:pt x="12" y="27"/>
                          </a:lnTo>
                          <a:lnTo>
                            <a:pt x="13" y="29"/>
                          </a:lnTo>
                          <a:lnTo>
                            <a:pt x="13" y="43"/>
                          </a:lnTo>
                          <a:lnTo>
                            <a:pt x="20" y="41"/>
                          </a:lnTo>
                          <a:lnTo>
                            <a:pt x="20" y="26"/>
                          </a:lnTo>
                          <a:lnTo>
                            <a:pt x="16" y="32"/>
                          </a:lnTo>
                          <a:lnTo>
                            <a:pt x="15" y="41"/>
                          </a:lnTo>
                          <a:lnTo>
                            <a:pt x="14" y="32"/>
                          </a:lnTo>
                          <a:lnTo>
                            <a:pt x="16" y="26"/>
                          </a:lnTo>
                          <a:lnTo>
                            <a:pt x="13" y="29"/>
                          </a:lnTo>
                          <a:lnTo>
                            <a:pt x="12" y="27"/>
                          </a:lnTo>
                          <a:lnTo>
                            <a:pt x="18" y="23"/>
                          </a:lnTo>
                          <a:lnTo>
                            <a:pt x="19" y="21"/>
                          </a:lnTo>
                          <a:lnTo>
                            <a:pt x="6" y="0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 w="9525" cap="rnd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30" name="Group 5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8" y="1611"/>
                      <a:ext cx="83" cy="131"/>
                      <a:chOff x="1058" y="1611"/>
                      <a:chExt cx="83" cy="131"/>
                    </a:xfrm>
                  </p:grpSpPr>
                  <p:grpSp>
                    <p:nvGrpSpPr>
                      <p:cNvPr id="2534" name="Group 5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2" y="1611"/>
                        <a:ext cx="69" cy="131"/>
                        <a:chOff x="1072" y="1611"/>
                        <a:chExt cx="69" cy="131"/>
                      </a:xfrm>
                    </p:grpSpPr>
                    <p:sp>
                      <p:nvSpPr>
                        <p:cNvPr id="2615" name="Freeform 5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72" y="1611"/>
                          <a:ext cx="69" cy="13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8" y="0"/>
                            </a:cxn>
                            <a:cxn ang="0">
                              <a:pos x="0" y="0"/>
                            </a:cxn>
                            <a:cxn ang="0">
                              <a:pos x="0" y="130"/>
                            </a:cxn>
                            <a:cxn ang="0">
                              <a:pos x="68" y="130"/>
                            </a:cxn>
                            <a:cxn ang="0">
                              <a:pos x="68" y="0"/>
                            </a:cxn>
                          </a:cxnLst>
                          <a:rect l="0" t="0" r="r" b="b"/>
                          <a:pathLst>
                            <a:path w="69" h="131">
                              <a:moveTo>
                                <a:pt x="68" y="0"/>
                              </a:moveTo>
                              <a:lnTo>
                                <a:pt x="0" y="0"/>
                              </a:lnTo>
                              <a:lnTo>
                                <a:pt x="0" y="130"/>
                              </a:lnTo>
                              <a:lnTo>
                                <a:pt x="68" y="130"/>
                              </a:lnTo>
                              <a:lnTo>
                                <a:pt x="68" y="0"/>
                              </a:lnTo>
                            </a:path>
                          </a:pathLst>
                        </a:custGeom>
                        <a:solidFill>
                          <a:srgbClr val="BFBFBF"/>
                        </a:solidFill>
                        <a:ln w="9525" cap="rnd">
                          <a:noFill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16" name="Freeform 5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79" y="1625"/>
                          <a:ext cx="54" cy="10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3" y="0"/>
                            </a:cxn>
                            <a:cxn ang="0">
                              <a:pos x="0" y="0"/>
                            </a:cxn>
                            <a:cxn ang="0">
                              <a:pos x="0" y="102"/>
                            </a:cxn>
                            <a:cxn ang="0">
                              <a:pos x="53" y="102"/>
                            </a:cxn>
                            <a:cxn ang="0">
                              <a:pos x="53" y="0"/>
                            </a:cxn>
                          </a:cxnLst>
                          <a:rect l="0" t="0" r="r" b="b"/>
                          <a:pathLst>
                            <a:path w="54" h="103">
                              <a:moveTo>
                                <a:pt x="53" y="0"/>
                              </a:moveTo>
                              <a:lnTo>
                                <a:pt x="0" y="0"/>
                              </a:lnTo>
                              <a:lnTo>
                                <a:pt x="0" y="102"/>
                              </a:lnTo>
                              <a:lnTo>
                                <a:pt x="53" y="102"/>
                              </a:lnTo>
                              <a:lnTo>
                                <a:pt x="53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17" name="Freeform 5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8" y="1611"/>
                        <a:ext cx="19" cy="1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30"/>
                          </a:cxn>
                          <a:cxn ang="0">
                            <a:pos x="18" y="0"/>
                          </a:cxn>
                          <a:cxn ang="0">
                            <a:pos x="0" y="0"/>
                          </a:cxn>
                          <a:cxn ang="0">
                            <a:pos x="0" y="116"/>
                          </a:cxn>
                          <a:cxn ang="0">
                            <a:pos x="18" y="130"/>
                          </a:cxn>
                        </a:cxnLst>
                        <a:rect l="0" t="0" r="r" b="b"/>
                        <a:pathLst>
                          <a:path w="19" h="131">
                            <a:moveTo>
                              <a:pt x="18" y="130"/>
                            </a:moveTo>
                            <a:lnTo>
                              <a:pt x="18" y="0"/>
                            </a:lnTo>
                            <a:lnTo>
                              <a:pt x="0" y="0"/>
                            </a:lnTo>
                            <a:lnTo>
                              <a:pt x="0" y="116"/>
                            </a:lnTo>
                            <a:lnTo>
                              <a:pt x="18" y="130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 w="9525" cap="rnd">
                        <a:noFill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2779" name="Line 731"/>
            <p:cNvSpPr>
              <a:spLocks noChangeShapeType="1"/>
            </p:cNvSpPr>
            <p:nvPr/>
          </p:nvSpPr>
          <p:spPr bwMode="auto">
            <a:xfrm flipH="1">
              <a:off x="4522788" y="703262"/>
              <a:ext cx="0" cy="20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" name="Rectangle 732"/>
            <p:cNvSpPr>
              <a:spLocks noChangeArrowheads="1"/>
            </p:cNvSpPr>
            <p:nvPr/>
          </p:nvSpPr>
          <p:spPr bwMode="auto">
            <a:xfrm>
              <a:off x="4749800" y="1662112"/>
              <a:ext cx="244475" cy="892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1" name="Rectangle 733"/>
            <p:cNvSpPr>
              <a:spLocks noChangeArrowheads="1"/>
            </p:cNvSpPr>
            <p:nvPr/>
          </p:nvSpPr>
          <p:spPr bwMode="auto">
            <a:xfrm>
              <a:off x="5011738" y="2600325"/>
              <a:ext cx="342900" cy="15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0" name="Rectangle 742"/>
            <p:cNvSpPr>
              <a:spLocks noChangeArrowheads="1"/>
            </p:cNvSpPr>
            <p:nvPr/>
          </p:nvSpPr>
          <p:spPr bwMode="auto">
            <a:xfrm>
              <a:off x="5514975" y="1673225"/>
              <a:ext cx="296863" cy="736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" name="Line 745"/>
            <p:cNvSpPr>
              <a:spLocks noChangeShapeType="1"/>
            </p:cNvSpPr>
            <p:nvPr/>
          </p:nvSpPr>
          <p:spPr bwMode="auto">
            <a:xfrm>
              <a:off x="3051175" y="3398837"/>
              <a:ext cx="706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4" name="Line 746"/>
            <p:cNvSpPr>
              <a:spLocks noChangeShapeType="1"/>
            </p:cNvSpPr>
            <p:nvPr/>
          </p:nvSpPr>
          <p:spPr bwMode="auto">
            <a:xfrm flipH="1">
              <a:off x="2984500" y="2971800"/>
              <a:ext cx="72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5" name="Line 747"/>
            <p:cNvSpPr>
              <a:spLocks noChangeShapeType="1"/>
            </p:cNvSpPr>
            <p:nvPr/>
          </p:nvSpPr>
          <p:spPr bwMode="auto">
            <a:xfrm flipH="1">
              <a:off x="6305550" y="2927350"/>
              <a:ext cx="72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" name="Line 748"/>
            <p:cNvSpPr>
              <a:spLocks noChangeShapeType="1"/>
            </p:cNvSpPr>
            <p:nvPr/>
          </p:nvSpPr>
          <p:spPr bwMode="auto">
            <a:xfrm>
              <a:off x="6340475" y="3403600"/>
              <a:ext cx="706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7" name="Line 749"/>
            <p:cNvSpPr>
              <a:spLocks noChangeShapeType="1"/>
            </p:cNvSpPr>
            <p:nvPr/>
          </p:nvSpPr>
          <p:spPr bwMode="auto">
            <a:xfrm flipV="1">
              <a:off x="5054600" y="2251075"/>
              <a:ext cx="212725" cy="163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8" name="Line 750"/>
            <p:cNvSpPr>
              <a:spLocks noChangeShapeType="1"/>
            </p:cNvSpPr>
            <p:nvPr/>
          </p:nvSpPr>
          <p:spPr bwMode="auto">
            <a:xfrm flipV="1">
              <a:off x="5032375" y="2022475"/>
              <a:ext cx="212725" cy="163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9" name="Line 751"/>
            <p:cNvSpPr>
              <a:spLocks noChangeShapeType="1"/>
            </p:cNvSpPr>
            <p:nvPr/>
          </p:nvSpPr>
          <p:spPr bwMode="auto">
            <a:xfrm flipV="1">
              <a:off x="5016500" y="1768475"/>
              <a:ext cx="212725" cy="163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38" name="Group 761"/>
            <p:cNvGrpSpPr>
              <a:grpSpLocks/>
            </p:cNvGrpSpPr>
            <p:nvPr/>
          </p:nvGrpSpPr>
          <p:grpSpPr bwMode="auto">
            <a:xfrm>
              <a:off x="5448300" y="3940175"/>
              <a:ext cx="739775" cy="558800"/>
              <a:chOff x="3372" y="2627"/>
              <a:chExt cx="466" cy="352"/>
            </a:xfrm>
          </p:grpSpPr>
          <p:sp>
            <p:nvSpPr>
              <p:cNvPr id="2805" name="Line 757"/>
              <p:cNvSpPr>
                <a:spLocks noChangeShapeType="1"/>
              </p:cNvSpPr>
              <p:nvPr/>
            </p:nvSpPr>
            <p:spPr bwMode="auto">
              <a:xfrm flipV="1">
                <a:off x="3372" y="2627"/>
                <a:ext cx="3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6" name="Line 758"/>
              <p:cNvSpPr>
                <a:spLocks noChangeShapeType="1"/>
              </p:cNvSpPr>
              <p:nvPr/>
            </p:nvSpPr>
            <p:spPr bwMode="auto">
              <a:xfrm>
                <a:off x="3745" y="2627"/>
                <a:ext cx="93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" name="Line 759"/>
              <p:cNvSpPr>
                <a:spLocks noChangeShapeType="1"/>
              </p:cNvSpPr>
              <p:nvPr/>
            </p:nvSpPr>
            <p:spPr bwMode="auto">
              <a:xfrm>
                <a:off x="3372" y="2855"/>
                <a:ext cx="93" cy="1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8" name="Line 760"/>
            <p:cNvSpPr>
              <a:spLocks noChangeShapeType="1"/>
            </p:cNvSpPr>
            <p:nvPr/>
          </p:nvSpPr>
          <p:spPr bwMode="auto">
            <a:xfrm flipV="1">
              <a:off x="5627688" y="4152900"/>
              <a:ext cx="541337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40" name="Group 764"/>
            <p:cNvGrpSpPr>
              <a:grpSpLocks/>
            </p:cNvGrpSpPr>
            <p:nvPr/>
          </p:nvGrpSpPr>
          <p:grpSpPr bwMode="auto">
            <a:xfrm>
              <a:off x="5314950" y="3660775"/>
              <a:ext cx="639763" cy="180975"/>
              <a:chOff x="3352" y="2451"/>
              <a:chExt cx="403" cy="114"/>
            </a:xfrm>
          </p:grpSpPr>
          <p:sp>
            <p:nvSpPr>
              <p:cNvPr id="2803" name="Line 755"/>
              <p:cNvSpPr>
                <a:spLocks noChangeShapeType="1"/>
              </p:cNvSpPr>
              <p:nvPr/>
            </p:nvSpPr>
            <p:spPr bwMode="auto">
              <a:xfrm>
                <a:off x="3424" y="2503"/>
                <a:ext cx="2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0" name="Rectangle 762"/>
              <p:cNvSpPr>
                <a:spLocks noChangeArrowheads="1"/>
              </p:cNvSpPr>
              <p:nvPr/>
            </p:nvSpPr>
            <p:spPr bwMode="auto">
              <a:xfrm>
                <a:off x="3352" y="2451"/>
                <a:ext cx="403" cy="11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41" name="Group 768"/>
            <p:cNvGrpSpPr>
              <a:grpSpLocks/>
            </p:cNvGrpSpPr>
            <p:nvPr/>
          </p:nvGrpSpPr>
          <p:grpSpPr bwMode="auto">
            <a:xfrm>
              <a:off x="4987925" y="3905250"/>
              <a:ext cx="212725" cy="508000"/>
              <a:chOff x="3176" y="2605"/>
              <a:chExt cx="134" cy="320"/>
            </a:xfrm>
          </p:grpSpPr>
          <p:sp>
            <p:nvSpPr>
              <p:cNvPr id="2804" name="Line 756"/>
              <p:cNvSpPr>
                <a:spLocks noChangeShapeType="1"/>
              </p:cNvSpPr>
              <p:nvPr/>
            </p:nvSpPr>
            <p:spPr bwMode="auto">
              <a:xfrm flipH="1">
                <a:off x="3248" y="2646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1" name="Rectangle 763"/>
              <p:cNvSpPr>
                <a:spLocks noChangeArrowheads="1"/>
              </p:cNvSpPr>
              <p:nvPr/>
            </p:nvSpPr>
            <p:spPr bwMode="auto">
              <a:xfrm>
                <a:off x="3176" y="2605"/>
                <a:ext cx="134" cy="32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14" name="Rectangle 766"/>
            <p:cNvSpPr>
              <a:spLocks noChangeArrowheads="1"/>
            </p:cNvSpPr>
            <p:nvPr/>
          </p:nvSpPr>
          <p:spPr bwMode="auto">
            <a:xfrm>
              <a:off x="4656138" y="3687762"/>
              <a:ext cx="261937" cy="184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5" name="Rectangle 767"/>
            <p:cNvSpPr>
              <a:spLocks noChangeArrowheads="1"/>
            </p:cNvSpPr>
            <p:nvPr/>
          </p:nvSpPr>
          <p:spPr bwMode="auto">
            <a:xfrm>
              <a:off x="4648200" y="4114800"/>
              <a:ext cx="271463" cy="3476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Rectangle 732"/>
            <p:cNvSpPr>
              <a:spLocks noChangeArrowheads="1"/>
            </p:cNvSpPr>
            <p:nvPr/>
          </p:nvSpPr>
          <p:spPr bwMode="auto">
            <a:xfrm>
              <a:off x="4902200" y="1814512"/>
              <a:ext cx="244475" cy="892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Rectangle 732"/>
            <p:cNvSpPr>
              <a:spLocks noChangeArrowheads="1"/>
            </p:cNvSpPr>
            <p:nvPr/>
          </p:nvSpPr>
          <p:spPr bwMode="auto">
            <a:xfrm>
              <a:off x="3868056" y="2002969"/>
              <a:ext cx="2286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85" name="Text Box 737"/>
          <p:cNvSpPr txBox="1">
            <a:spLocks noChangeArrowheads="1"/>
          </p:cNvSpPr>
          <p:nvPr/>
        </p:nvSpPr>
        <p:spPr bwMode="auto">
          <a:xfrm>
            <a:off x="3835779" y="5790128"/>
            <a:ext cx="7635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latin typeface="Arial" charset="0"/>
              </a:rPr>
              <a:t>10 - 15</a:t>
            </a:r>
          </a:p>
          <a:p>
            <a:endParaRPr lang="en-US" dirty="0"/>
          </a:p>
        </p:txBody>
      </p:sp>
      <p:sp>
        <p:nvSpPr>
          <p:cNvPr id="2787" name="Title 27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Calle</a:t>
            </a:r>
            <a:r>
              <a:rPr lang="en-US" dirty="0"/>
              <a:t> principal</a:t>
            </a:r>
          </a:p>
        </p:txBody>
      </p:sp>
      <p:sp>
        <p:nvSpPr>
          <p:cNvPr id="2784" name="Text Box 736"/>
          <p:cNvSpPr txBox="1">
            <a:spLocks noChangeArrowheads="1"/>
          </p:cNvSpPr>
          <p:nvPr/>
        </p:nvSpPr>
        <p:spPr bwMode="auto">
          <a:xfrm>
            <a:off x="6580981" y="3687763"/>
            <a:ext cx="1057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latin typeface="Arial" charset="0"/>
              </a:rPr>
              <a:t>25 - 35</a:t>
            </a:r>
            <a:endParaRPr lang="en-US" dirty="0"/>
          </a:p>
        </p:txBody>
      </p:sp>
      <p:sp>
        <p:nvSpPr>
          <p:cNvPr id="2792" name="Text Box 744"/>
          <p:cNvSpPr txBox="1">
            <a:spLocks noChangeArrowheads="1"/>
          </p:cNvSpPr>
          <p:nvPr/>
        </p:nvSpPr>
        <p:spPr bwMode="auto">
          <a:xfrm>
            <a:off x="3863138" y="1397910"/>
            <a:ext cx="137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charset="0"/>
              </a:rPr>
              <a:t>Guaraní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 Training EN</Template>
  <TotalTime>11824</TotalTime>
  <Words>1015</Words>
  <Application>Microsoft Office PowerPoint</Application>
  <PresentationFormat>Presentación en pantalla (4:3)</PresentationFormat>
  <Paragraphs>183</Paragraphs>
  <Slides>39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7" baseType="lpstr">
      <vt:lpstr>Arial</vt:lpstr>
      <vt:lpstr>Calibri</vt:lpstr>
      <vt:lpstr>Comic Sans MS</vt:lpstr>
      <vt:lpstr>DIN</vt:lpstr>
      <vt:lpstr>Gill Sans MT</vt:lpstr>
      <vt:lpstr>Times New Roman</vt:lpstr>
      <vt:lpstr>Wingdings</vt:lpstr>
      <vt:lpstr>BCG STANDARD</vt:lpstr>
      <vt:lpstr>Workshop  Encuesta</vt:lpstr>
      <vt:lpstr>Agenda</vt:lpstr>
      <vt:lpstr>Presentación de PowerPoint</vt:lpstr>
      <vt:lpstr>Presentación de PowerPoint</vt:lpstr>
      <vt:lpstr>Métodos para la evaluación de cada eslabón la cadena de desempeño</vt:lpstr>
      <vt:lpstr>Los atributos de las EDS son agrupados en variables</vt:lpstr>
      <vt:lpstr>Presentación de PowerPoint</vt:lpstr>
      <vt:lpstr>Presentación de PowerPoint</vt:lpstr>
      <vt:lpstr>Calle principal</vt:lpstr>
      <vt:lpstr>Esquina cercana vs. esquina Lejana</vt:lpstr>
      <vt:lpstr>Evaluaciones</vt:lpstr>
      <vt:lpstr>Accesibilidad</vt:lpstr>
      <vt:lpstr>Factores que influyen en la accesibilidad</vt:lpstr>
      <vt:lpstr>Accesibilidad (1) </vt:lpstr>
      <vt:lpstr>Accesibilidad (3)</vt:lpstr>
      <vt:lpstr>Accesibilidad (5)</vt:lpstr>
      <vt:lpstr>Visibilidad</vt:lpstr>
      <vt:lpstr>Visibilidad (1)</vt:lpstr>
      <vt:lpstr>Visibilidad (3)</vt:lpstr>
      <vt:lpstr>Visibilidad (5)</vt:lpstr>
      <vt:lpstr>Apariencia</vt:lpstr>
      <vt:lpstr>Apariencia (1)</vt:lpstr>
      <vt:lpstr>Appearance (3)</vt:lpstr>
      <vt:lpstr>Appearance (5)</vt:lpstr>
      <vt:lpstr>MPD</vt:lpstr>
      <vt:lpstr>Electronic</vt:lpstr>
      <vt:lpstr>Four Square (42 62 82)</vt:lpstr>
      <vt:lpstr>Four Square (42 62 82)</vt:lpstr>
      <vt:lpstr>Diseño de isla: Peaje</vt:lpstr>
      <vt:lpstr>Peaje – Starting Gate</vt:lpstr>
      <vt:lpstr>Diseño Otro (Layout)</vt:lpstr>
      <vt:lpstr>SERVICIOS</vt:lpstr>
      <vt:lpstr>Tiendas de conveniencia </vt:lpstr>
      <vt:lpstr>Servicios adicionales</vt:lpstr>
      <vt:lpstr>Presentación de PowerPoint</vt:lpstr>
      <vt:lpstr>Metodología de conteos</vt:lpstr>
      <vt:lpstr>Metodología de conteos</vt:lpstr>
      <vt:lpstr>Presentación de PowerPoint</vt:lpstr>
      <vt:lpstr>Conteos de tráfico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Bravo</dc:creator>
  <cp:lastModifiedBy>Omar Díaz</cp:lastModifiedBy>
  <cp:revision>479</cp:revision>
  <dcterms:created xsi:type="dcterms:W3CDTF">2008-08-24T14:23:10Z</dcterms:created>
  <dcterms:modified xsi:type="dcterms:W3CDTF">2022-02-16T05:43:19Z</dcterms:modified>
</cp:coreProperties>
</file>