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3" r:id="rId2"/>
    <p:sldId id="257" r:id="rId3"/>
    <p:sldId id="269" r:id="rId4"/>
    <p:sldId id="259" r:id="rId5"/>
    <p:sldId id="261" r:id="rId6"/>
    <p:sldId id="3568" r:id="rId7"/>
    <p:sldId id="274" r:id="rId8"/>
    <p:sldId id="3569" r:id="rId9"/>
    <p:sldId id="262" r:id="rId10"/>
    <p:sldId id="263" r:id="rId11"/>
    <p:sldId id="264" r:id="rId12"/>
    <p:sldId id="270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26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50514D-0521-4C13-8275-C55BE9E1FEF8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85D0A-9D1A-401F-8E74-CD68A2C75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3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latin typeface="Microsoft Sans Serif" panose="020B0604020202020204" pitchFamily="34" charset="0"/>
              </a:rPr>
              <a:t>if(</a:t>
            </a:r>
            <a:r>
              <a:rPr lang="en-US" sz="1800" b="1">
                <a:solidFill>
                  <a:srgbClr val="008000"/>
                </a:solidFill>
                <a:latin typeface="Arial" panose="020B0604020202020204" pitchFamily="34" charset="0"/>
              </a:rPr>
              <a:t>SUM</a:t>
            </a:r>
            <a:r>
              <a:rPr lang="en-US" sz="1800" b="0">
                <a:solidFill>
                  <a:prstClr val="black"/>
                </a:solidFill>
                <a:latin typeface="Microsoft Sans Serif" panose="020B0604020202020204" pitchFamily="34" charset="0"/>
              </a:rPr>
              <a:t>(LOC_VOL)</a:t>
            </a:r>
            <a:r>
              <a:rPr lang="en-US" sz="1800" b="1">
                <a:solidFill>
                  <a:srgbClr val="0000FF"/>
                </a:solidFill>
                <a:latin typeface="Arial" panose="020B0604020202020204" pitchFamily="34" charset="0"/>
              </a:rPr>
              <a:t>&gt;</a:t>
            </a:r>
            <a:r>
              <a:rPr lang="en-US" sz="1800" b="0">
                <a:solidFill>
                  <a:prstClr val="black"/>
                </a:solidFill>
                <a:latin typeface="Microsoft Sans Serif" panose="020B0604020202020204" pitchFamily="34" charset="0"/>
              </a:rPr>
              <a:t>24000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RED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endParaRPr lang="en-US" sz="1800" b="0" u="sng">
              <a:solidFill>
                <a:prstClr val="black"/>
              </a:solidFill>
              <a:highlight>
                <a:srgbClr val="FFFFE0"/>
              </a:highlight>
              <a:latin typeface="Microsoft Sans Serif" panose="020B0604020202020204" pitchFamily="34" charset="0"/>
            </a:endParaRPr>
          </a:p>
          <a:p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if(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sum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(LOC_VOL)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&gt;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21000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ORANGE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 </a:t>
            </a:r>
          </a:p>
          <a:p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if(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sum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(LOC_VOL)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&gt;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15000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GREEN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1" u="sng">
                <a:solidFill>
                  <a:srgbClr val="0000FF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,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Yellow</a:t>
            </a:r>
            <a:r>
              <a:rPr lang="en-US" sz="1800" b="1" u="sng">
                <a:solidFill>
                  <a:srgbClr val="008000"/>
                </a:solidFill>
                <a:highlight>
                  <a:srgbClr val="FFFFE0"/>
                </a:highlight>
                <a:latin typeface="Arial" panose="020B0604020202020204" pitchFamily="34" charset="0"/>
              </a:rPr>
              <a:t>'</a:t>
            </a:r>
            <a:r>
              <a:rPr lang="en-US" sz="1800" b="0" u="sng">
                <a:solidFill>
                  <a:prstClr val="black"/>
                </a:solidFill>
                <a:highlight>
                  <a:srgbClr val="FFFFE0"/>
                </a:highlight>
                <a:latin typeface="Microsoft Sans Serif" panose="020B0604020202020204" pitchFamily="34" charset="0"/>
              </a:rPr>
              <a:t>))) </a:t>
            </a:r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20006-ED71-4020-BE34-8D3645601D01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350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s-CO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9864430" y="6445251"/>
            <a:ext cx="565151" cy="365125"/>
          </a:xfrm>
        </p:spPr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7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7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0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00014"/>
            <a:ext cx="11176000" cy="73818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66800"/>
            <a:ext cx="5994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/>
          <p:cNvSpPr>
            <a:spLocks noGrp="1"/>
          </p:cNvSpPr>
          <p:nvPr>
            <p:ph sz="half" idx="10"/>
          </p:nvPr>
        </p:nvSpPr>
        <p:spPr>
          <a:xfrm>
            <a:off x="101600" y="1066800"/>
            <a:ext cx="5994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11"/>
          </p:nvPr>
        </p:nvSpPr>
        <p:spPr>
          <a:xfrm>
            <a:off x="6096000" y="3733800"/>
            <a:ext cx="5994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half" idx="12"/>
          </p:nvPr>
        </p:nvSpPr>
        <p:spPr>
          <a:xfrm>
            <a:off x="101600" y="3733800"/>
            <a:ext cx="5994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35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Arial" pitchFamily="34" charset="0"/>
              <a:buChar char="•"/>
              <a:defRPr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/>
            </a:lvl2pPr>
            <a:lvl3pPr>
              <a:buClr>
                <a:schemeClr val="bg2">
                  <a:lumMod val="25000"/>
                </a:schemeClr>
              </a:buClr>
              <a:defRPr/>
            </a:lvl3pPr>
            <a:lvl4pPr>
              <a:buClr>
                <a:schemeClr val="bg2">
                  <a:lumMod val="25000"/>
                </a:schemeClr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5171018" y="6503988"/>
            <a:ext cx="1534583" cy="304800"/>
          </a:xfrm>
        </p:spPr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400800" y="6492876"/>
            <a:ext cx="3860800" cy="365125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1616267" y="6492876"/>
            <a:ext cx="575733" cy="365125"/>
          </a:xfrm>
        </p:spPr>
        <p:txBody>
          <a:bodyPr/>
          <a:lstStyle>
            <a:lvl1pPr>
              <a:defRPr smtClean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9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6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buClr>
                <a:schemeClr val="bg2">
                  <a:lumMod val="25000"/>
                </a:schemeClr>
              </a:buClr>
              <a:buFont typeface="Wingdings" pitchFamily="2" charset="2"/>
              <a:buChar char="§"/>
              <a:defRPr sz="2800"/>
            </a:lvl1pPr>
            <a:lvl2pPr>
              <a:buClr>
                <a:schemeClr val="bg2">
                  <a:lumMod val="25000"/>
                </a:schemeClr>
              </a:buClr>
              <a:buFont typeface="DIN" pitchFamily="2" charset="0"/>
              <a:buChar char="–"/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46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009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28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2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203201" y="6492876"/>
            <a:ext cx="554567" cy="365125"/>
          </a:xfrm>
        </p:spPr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97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s-CO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s-CO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A6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Rectángulo"/>
          <p:cNvSpPr/>
          <p:nvPr/>
        </p:nvSpPr>
        <p:spPr>
          <a:xfrm rot="10800000">
            <a:off x="0" y="1"/>
            <a:ext cx="12192000" cy="6430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 sz="1800" dirty="0">
              <a:solidFill>
                <a:schemeClr val="tx2">
                  <a:lumMod val="75000"/>
                </a:schemeClr>
              </a:solidFill>
              <a:latin typeface="DIN" pitchFamily="2" charset="0"/>
            </a:endParaRPr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1219200" y="46038"/>
            <a:ext cx="108712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</a:t>
            </a:r>
            <a:r>
              <a:rPr lang="es-ES" noProof="0" dirty="0"/>
              <a:t>clic</a:t>
            </a:r>
            <a:r>
              <a:rPr lang="es-ES" dirty="0"/>
              <a:t> para modificar el estilo de título del patrón</a:t>
            </a:r>
            <a:endParaRPr lang="es-CO" dirty="0"/>
          </a:p>
        </p:txBody>
      </p:sp>
      <p:sp>
        <p:nvSpPr>
          <p:cNvPr id="1028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308600" y="64531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7D3D0F99-DB27-4F79-ABB1-CA4E67F90249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4452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508001" y="6477001"/>
            <a:ext cx="5545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lumMod val="50000"/>
                  </a:schemeClr>
                </a:solidFill>
                <a:latin typeface="DIN" pitchFamily="2" charset="0"/>
                <a:cs typeface="+mn-cs"/>
              </a:defRPr>
            </a:lvl1pPr>
          </a:lstStyle>
          <a:p>
            <a:fld id="{1B015FED-282E-4BA6-B9F9-AD8D839736D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BCGBravoConsultingG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1265" y="25860"/>
            <a:ext cx="981521" cy="73614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grpSp>
        <p:nvGrpSpPr>
          <p:cNvPr id="1034" name="Group 16"/>
          <p:cNvGrpSpPr>
            <a:grpSpLocks/>
          </p:cNvGrpSpPr>
          <p:nvPr/>
        </p:nvGrpSpPr>
        <p:grpSpPr bwMode="auto">
          <a:xfrm>
            <a:off x="101600" y="838200"/>
            <a:ext cx="11988800" cy="152400"/>
            <a:chOff x="914400" y="990600"/>
            <a:chExt cx="8153400" cy="152400"/>
          </a:xfrm>
        </p:grpSpPr>
        <p:sp>
          <p:nvSpPr>
            <p:cNvPr id="13" name="Rectangle 12"/>
            <p:cNvSpPr/>
            <p:nvPr/>
          </p:nvSpPr>
          <p:spPr>
            <a:xfrm>
              <a:off x="914400" y="990600"/>
              <a:ext cx="8153400" cy="5556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914400" y="1066800"/>
              <a:ext cx="8153400" cy="3651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14400" y="1087438"/>
              <a:ext cx="8153400" cy="5556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93545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blinds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 kern="1200" cap="all">
          <a:solidFill>
            <a:srgbClr val="10253F"/>
          </a:solidFill>
          <a:latin typeface="DIN" pitchFamily="2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rgbClr val="10253F"/>
          </a:solidFill>
          <a:latin typeface="DIN" pitchFamily="2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Arial" charset="0"/>
        <a:buChar char="•"/>
        <a:defRPr sz="3200" kern="1200">
          <a:solidFill>
            <a:srgbClr val="10253F"/>
          </a:solidFill>
          <a:latin typeface="DIN" pitchFamily="2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–"/>
        <a:defRPr sz="28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DIN" pitchFamily="2" charset="0"/>
        <a:buChar char="»"/>
        <a:defRPr sz="24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4A452A"/>
        </a:buClr>
        <a:buFont typeface="Wingdings" pitchFamily="2" charset="2"/>
        <a:buChar char="Ø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A9A684"/>
          </a:solidFill>
          <a:latin typeface="DIN" pitchFamily="2" charset="0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C50C-D788-434A-B28A-F8863442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Guadalajara 2021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EB65613-CE37-4504-91AB-B914D9BDA1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7478" y="1600200"/>
            <a:ext cx="5617043" cy="4525963"/>
          </a:xfrm>
        </p:spPr>
      </p:pic>
    </p:spTree>
    <p:extLst>
      <p:ext uri="{BB962C8B-B14F-4D97-AF65-F5344CB8AC3E}">
        <p14:creationId xmlns:p14="http://schemas.microsoft.com/office/powerpoint/2010/main" val="2718103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0ABE3-3E73-405B-9036-2288AA87A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>
                <a:latin typeface="ARIAL" panose="020B0604020202020204" pitchFamily="34" charset="0"/>
              </a:rPr>
              <a:t>Calificación</a:t>
            </a:r>
            <a:r>
              <a:rPr lang="en-US" sz="2800" b="1" dirty="0">
                <a:latin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</a:rPr>
              <a:t>instalaciones</a:t>
            </a:r>
            <a:r>
              <a:rPr lang="en-US" sz="2800" b="1" dirty="0">
                <a:latin typeface="ARIAL" panose="020B0604020202020204" pitchFamily="34" charset="0"/>
              </a:rPr>
              <a:t> (</a:t>
            </a:r>
            <a:r>
              <a:rPr lang="en-US" sz="2800" b="1" dirty="0" err="1">
                <a:latin typeface="ARIAL" panose="020B0604020202020204" pitchFamily="34" charset="0"/>
              </a:rPr>
              <a:t>infraestructura</a:t>
            </a:r>
            <a:r>
              <a:rPr lang="en-US" sz="2800" b="1" dirty="0"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DE7230-3CFF-48F5-8ACE-D6F527C4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82" y="1046747"/>
            <a:ext cx="9815168" cy="5329990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1F905EA7-ACA3-4FB6-AE04-79D56BF51655}"/>
              </a:ext>
            </a:extLst>
          </p:cNvPr>
          <p:cNvSpPr txBox="1"/>
          <p:nvPr/>
        </p:nvSpPr>
        <p:spPr>
          <a:xfrm>
            <a:off x="0" y="6473408"/>
            <a:ext cx="1209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Compuesto por los factores físicos de las estaciones: Tamaño, accesibilidad, visibilidad. Apariencia, posiciones abastecimiento, etc.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9458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ACAF5-F3D8-454C-9017-3A66A2650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>
                <a:latin typeface="ARIAL" panose="020B0604020202020204" pitchFamily="34" charset="0"/>
              </a:rPr>
              <a:t>Evaluacion</a:t>
            </a:r>
            <a:r>
              <a:rPr lang="en-US" sz="2800" b="1" dirty="0">
                <a:latin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</a:rPr>
              <a:t>Contribucion</a:t>
            </a:r>
            <a:r>
              <a:rPr lang="en-US" sz="2800" b="1" dirty="0">
                <a:latin typeface="ARIAL" panose="020B0604020202020204" pitchFamily="34" charset="0"/>
              </a:rPr>
              <a:t> de la </a:t>
            </a:r>
            <a:r>
              <a:rPr lang="en-US" sz="2800" b="1" dirty="0" err="1">
                <a:latin typeface="ARIAL" panose="020B0604020202020204" pitchFamily="34" charset="0"/>
              </a:rPr>
              <a:t>marca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B1175-961B-4BAD-9011-D84C716C9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38" y="1063507"/>
            <a:ext cx="9762146" cy="5301197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6D9F4B38-F1AC-48AB-A2C7-7133657D5C28}"/>
              </a:ext>
            </a:extLst>
          </p:cNvPr>
          <p:cNvSpPr txBox="1"/>
          <p:nvPr/>
        </p:nvSpPr>
        <p:spPr>
          <a:xfrm>
            <a:off x="0" y="6473408"/>
            <a:ext cx="1033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Se calcula de la substracción del volumen Marca del volumen instalaciones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867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9079-B9C5-4995-9F41-E370DAB8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Tendencias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contribucion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de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marca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2019 vs 2021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160CE98-6879-42C3-891B-4257291277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2578" y="1065368"/>
            <a:ext cx="8593022" cy="5308000"/>
          </a:xfr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9299CD65-58C1-4927-AB58-742C24448916}"/>
              </a:ext>
            </a:extLst>
          </p:cNvPr>
          <p:cNvSpPr txBox="1"/>
          <p:nvPr/>
        </p:nvSpPr>
        <p:spPr>
          <a:xfrm>
            <a:off x="0" y="6473408"/>
            <a:ext cx="11766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Llama la atención Petro-7 de tener la segunda mejor  marca en 2019, pasar al último lugar en 2022.</a:t>
            </a:r>
          </a:p>
        </p:txBody>
      </p:sp>
    </p:spTree>
    <p:extLst>
      <p:ext uri="{BB962C8B-B14F-4D97-AF65-F5344CB8AC3E}">
        <p14:creationId xmlns:p14="http://schemas.microsoft.com/office/powerpoint/2010/main" val="215473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A10D9-4CC8-42BF-AD50-475E49DF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400" b="1" dirty="0" err="1">
                <a:latin typeface="ARIAL" panose="020B0604020202020204" pitchFamily="34" charset="0"/>
              </a:rPr>
              <a:t>Calificación</a:t>
            </a:r>
            <a:r>
              <a:rPr lang="en-US" sz="2400" b="1" dirty="0">
                <a:latin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</a:rPr>
              <a:t>Prácticas</a:t>
            </a:r>
            <a:r>
              <a:rPr lang="en-US" sz="2400" b="1" dirty="0">
                <a:latin typeface="ARIAL" panose="020B0604020202020204" pitchFamily="34" charset="0"/>
              </a:rPr>
              <a:t> de </a:t>
            </a:r>
            <a:r>
              <a:rPr lang="en-US" sz="2400" b="1" dirty="0" err="1">
                <a:latin typeface="ARIAL" panose="020B0604020202020204" pitchFamily="34" charset="0"/>
              </a:rPr>
              <a:t>mercadeo</a:t>
            </a:r>
            <a:r>
              <a:rPr lang="en-US" sz="2400" b="1" dirty="0">
                <a:latin typeface="ARIAL" panose="020B0604020202020204" pitchFamily="34" charset="0"/>
              </a:rPr>
              <a:t> - </a:t>
            </a:r>
            <a:r>
              <a:rPr lang="en-US" sz="2400" b="1" dirty="0" err="1">
                <a:latin typeface="ARIAL" panose="020B0604020202020204" pitchFamily="34" charset="0"/>
              </a:rPr>
              <a:t>Gasolinas</a:t>
            </a:r>
            <a:endParaRPr lang="en-US" sz="2400" b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9E2313-B62F-4925-A744-1C9D70195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26" y="1056974"/>
            <a:ext cx="9818490" cy="5331794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92EE7E8D-9779-4DD9-A33E-70E24F4DCF28}"/>
              </a:ext>
            </a:extLst>
          </p:cNvPr>
          <p:cNvSpPr txBox="1"/>
          <p:nvPr/>
        </p:nvSpPr>
        <p:spPr>
          <a:xfrm>
            <a:off x="0" y="6473408"/>
            <a:ext cx="1209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Prácticas de mercadeo incluye: horas de operación, crédito, y servicios complementarios (c-store, lavad, Cambios aceite, etc.)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6240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09A2-986C-4E03-8964-06941C4BA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>
                <a:latin typeface="ARIAL" panose="020B0604020202020204" pitchFamily="34" charset="0"/>
              </a:rPr>
              <a:t>Calificación</a:t>
            </a:r>
            <a:r>
              <a:rPr lang="en-US" sz="2800" b="1" dirty="0">
                <a:latin typeface="ARIAL" panose="020B0604020202020204" pitchFamily="34" charset="0"/>
              </a:rPr>
              <a:t> de </a:t>
            </a:r>
            <a:r>
              <a:rPr lang="en-US" sz="2800" b="1" dirty="0" err="1">
                <a:latin typeface="ARIAL" panose="020B0604020202020204" pitchFamily="34" charset="0"/>
              </a:rPr>
              <a:t>precio</a:t>
            </a:r>
            <a:r>
              <a:rPr lang="en-US" sz="2800" b="1" dirty="0">
                <a:latin typeface="ARIAL" panose="020B0604020202020204" pitchFamily="34" charset="0"/>
              </a:rPr>
              <a:t> - </a:t>
            </a:r>
            <a:r>
              <a:rPr lang="en-US" sz="2800" b="1" dirty="0" err="1">
                <a:latin typeface="ARIAL" panose="020B0604020202020204" pitchFamily="34" charset="0"/>
              </a:rPr>
              <a:t>gasolinas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A40947-2A74-44A6-B543-E93A04241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650" y="1046747"/>
            <a:ext cx="9748699" cy="5293895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06D2AF7C-8495-4762-93FE-7124371F0FAF}"/>
              </a:ext>
            </a:extLst>
          </p:cNvPr>
          <p:cNvSpPr txBox="1"/>
          <p:nvPr/>
        </p:nvSpPr>
        <p:spPr>
          <a:xfrm>
            <a:off x="-1" y="6473408"/>
            <a:ext cx="116946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Incluye relación de los precios de la estación vs sus áreas de influencia inmediatas.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50276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EB336-2F33-44D3-A509-26EDD289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>
                <a:latin typeface="ARIAL" panose="020B0604020202020204" pitchFamily="34" charset="0"/>
              </a:rPr>
              <a:t>Efectividad</a:t>
            </a:r>
            <a:r>
              <a:rPr lang="en-US" sz="2800" b="1" dirty="0"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</a:rPr>
              <a:t>operacional</a:t>
            </a:r>
            <a:r>
              <a:rPr lang="en-US" sz="2800" b="1" dirty="0">
                <a:latin typeface="ARIAL" panose="020B0604020202020204" pitchFamily="34" charset="0"/>
              </a:rPr>
              <a:t> - </a:t>
            </a:r>
            <a:r>
              <a:rPr lang="en-US" sz="2800" b="1" dirty="0" err="1">
                <a:latin typeface="ARIAL" panose="020B0604020202020204" pitchFamily="34" charset="0"/>
              </a:rPr>
              <a:t>gasolinas</a:t>
            </a:r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7663A5-2533-4DAD-9DF8-975AB1705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26" y="1130968"/>
            <a:ext cx="9682230" cy="5257800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D1C748C1-4593-4DD8-8EA1-E9E76FA15762}"/>
              </a:ext>
            </a:extLst>
          </p:cNvPr>
          <p:cNvSpPr txBox="1"/>
          <p:nvPr/>
        </p:nvSpPr>
        <p:spPr>
          <a:xfrm>
            <a:off x="50800" y="6473408"/>
            <a:ext cx="1209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Operación mide la calidad del servicio en las estaciones e intangibles. (calidad de servicio, número de octanos, reputación, etc.)  </a:t>
            </a:r>
          </a:p>
        </p:txBody>
      </p:sp>
    </p:spTree>
    <p:extLst>
      <p:ext uri="{BB962C8B-B14F-4D97-AF65-F5344CB8AC3E}">
        <p14:creationId xmlns:p14="http://schemas.microsoft.com/office/powerpoint/2010/main" val="1983722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77AFD3-C596-474B-BD07-723996AAB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Desempeño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de redes -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gasolina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09D5E3B-AD73-4614-B089-50002E3E3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2045" y="1500554"/>
            <a:ext cx="12184639" cy="4572000"/>
          </a:xfr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227A2E24-B564-498D-8CB5-9F440DBD3258}"/>
              </a:ext>
            </a:extLst>
          </p:cNvPr>
          <p:cNvSpPr txBox="1"/>
          <p:nvPr/>
        </p:nvSpPr>
        <p:spPr>
          <a:xfrm>
            <a:off x="0" y="6473408"/>
            <a:ext cx="1033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Efectividad de mercado = </a:t>
            </a:r>
            <a:r>
              <a:rPr lang="es-MX" sz="1600" i="1" dirty="0" err="1"/>
              <a:t>Market</a:t>
            </a:r>
            <a:r>
              <a:rPr lang="es-MX" sz="1600" i="1" dirty="0"/>
              <a:t> Share / Outlet Share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343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476F1-B406-4158-A7FB-86ADBE835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2800" b="1" dirty="0">
                <a:latin typeface="Calibri" pitchFamily="34" charset="0"/>
              </a:rPr>
            </a:br>
            <a:r>
              <a:rPr lang="es-MX" sz="2800" b="1" dirty="0">
                <a:latin typeface="Calibri" pitchFamily="34" charset="0"/>
              </a:rPr>
              <a:t>Efectividad del mercado - Gasolinas</a:t>
            </a:r>
            <a:br>
              <a:rPr lang="es-MX" sz="2800" b="1" dirty="0">
                <a:latin typeface="Calibri" pitchFamily="34" charset="0"/>
              </a:rPr>
            </a:br>
            <a:endParaRPr lang="en-US" sz="2800" b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2CC3F1-2824-40F8-99B9-9E137079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38" y="1042862"/>
            <a:ext cx="9800166" cy="532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81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F4FC-EA76-40A8-9EE4-0DF516C4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>
                    <a:lumMod val="50000"/>
                  </a:schemeClr>
                </a:solidFill>
              </a:rPr>
              <a:t>Tendencias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2019 vs. 2021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CC2626C-0A4F-429D-A22E-65BF58E10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4781" y="1070920"/>
            <a:ext cx="8601558" cy="5313274"/>
          </a:xfrm>
        </p:spPr>
      </p:pic>
      <p:sp>
        <p:nvSpPr>
          <p:cNvPr id="5" name="CuadroTexto 1">
            <a:extLst>
              <a:ext uri="{FF2B5EF4-FFF2-40B4-BE49-F238E27FC236}">
                <a16:creationId xmlns:a16="http://schemas.microsoft.com/office/drawing/2014/main" id="{896BC67B-105F-4B3A-89FA-A9E55B44361B}"/>
              </a:ext>
            </a:extLst>
          </p:cNvPr>
          <p:cNvSpPr txBox="1"/>
          <p:nvPr/>
        </p:nvSpPr>
        <p:spPr>
          <a:xfrm>
            <a:off x="0" y="6473408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Petro-7 marca mas notada a no regresar al volumen prepandemia.  Indicación de alguna deficiencia en la cadena de valor.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42736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A020B-F5BD-4DF9-8DBB-56F0E99EA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2800" b="1" dirty="0">
                <a:latin typeface="Arial" panose="020B0604020202020204" pitchFamily="34" charset="0"/>
              </a:rPr>
              <a:t>Efectividad del mercado - Gasolinas</a:t>
            </a:r>
            <a:endParaRPr 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377E6D-EF90-45C7-8C2E-BBE04A582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003" y="1084282"/>
            <a:ext cx="9770854" cy="5305926"/>
          </a:xfrm>
          <a:prstGeom prst="rect">
            <a:avLst/>
          </a:prstGeom>
        </p:spPr>
      </p:pic>
      <p:sp>
        <p:nvSpPr>
          <p:cNvPr id="6" name="CuadroTexto 1">
            <a:extLst>
              <a:ext uri="{FF2B5EF4-FFF2-40B4-BE49-F238E27FC236}">
                <a16:creationId xmlns:a16="http://schemas.microsoft.com/office/drawing/2014/main" id="{64C4C741-23D2-4C27-8696-A948A6E3AFC2}"/>
              </a:ext>
            </a:extLst>
          </p:cNvPr>
          <p:cNvSpPr txBox="1"/>
          <p:nvPr/>
        </p:nvSpPr>
        <p:spPr>
          <a:xfrm>
            <a:off x="0" y="6473408"/>
            <a:ext cx="1033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Efectividad de mercado = </a:t>
            </a:r>
            <a:r>
              <a:rPr lang="es-MX" sz="1600" i="1" dirty="0" err="1"/>
              <a:t>Market</a:t>
            </a:r>
            <a:r>
              <a:rPr lang="es-MX" sz="1600" i="1" dirty="0"/>
              <a:t> Share / Outlet Share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45604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1F1E-3068-4B53-952E-738379468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s-MX" sz="3200" b="1" dirty="0">
                <a:latin typeface="Calibri" pitchFamily="34" charset="0"/>
              </a:rPr>
            </a:br>
            <a:r>
              <a:rPr lang="es-MX" sz="3200" b="1" dirty="0">
                <a:latin typeface="Calibri" pitchFamily="34" charset="0"/>
              </a:rPr>
              <a:t>Volumen de ubicación - Gasolinas</a:t>
            </a:r>
            <a:br>
              <a:rPr lang="es-MX" sz="3200" b="1" dirty="0">
                <a:latin typeface="Calibri" pitchFamily="34" charset="0"/>
              </a:rPr>
            </a:br>
            <a:endParaRPr lang="en-US" sz="3200" b="1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06DBE0-2F46-4516-8242-4A4F0CA42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62" y="1026377"/>
            <a:ext cx="9986386" cy="5422967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21711DA6-E2D5-4C09-99A5-4F804757D904}"/>
              </a:ext>
            </a:extLst>
          </p:cNvPr>
          <p:cNvSpPr txBox="1"/>
          <p:nvPr/>
        </p:nvSpPr>
        <p:spPr>
          <a:xfrm>
            <a:off x="0" y="6473408"/>
            <a:ext cx="1209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Volumen Ubicación representa la calidad del punto de ventas.  Solo considera flujo vehicular, suporte residencial y competencia.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4931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 Título">
            <a:extLst>
              <a:ext uri="{FF2B5EF4-FFF2-40B4-BE49-F238E27FC236}">
                <a16:creationId xmlns:a16="http://schemas.microsoft.com/office/drawing/2014/main" id="{5C4F3799-A899-40F5-BDC5-D121FFFC5BE1}"/>
              </a:ext>
            </a:extLst>
          </p:cNvPr>
          <p:cNvSpPr txBox="1">
            <a:spLocks/>
          </p:cNvSpPr>
          <p:nvPr/>
        </p:nvSpPr>
        <p:spPr>
          <a:xfrm>
            <a:off x="175908" y="10813"/>
            <a:ext cx="9638011" cy="6034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51011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70">
              <a:spcBef>
                <a:spcPct val="20000"/>
              </a:spcBef>
              <a:defRPr/>
            </a:pPr>
            <a:endParaRPr lang="es-MX" sz="2800" b="1">
              <a:solidFill>
                <a:srgbClr val="F83807"/>
              </a:solidFill>
              <a:latin typeface="Calibri" pitchFamily="34" charset="0"/>
            </a:endParaRPr>
          </a:p>
        </p:txBody>
      </p:sp>
      <p:sp>
        <p:nvSpPr>
          <p:cNvPr id="19" name="1 Título">
            <a:extLst>
              <a:ext uri="{FF2B5EF4-FFF2-40B4-BE49-F238E27FC236}">
                <a16:creationId xmlns:a16="http://schemas.microsoft.com/office/drawing/2014/main" id="{E792A65F-C764-41E1-846F-53220F1E086D}"/>
              </a:ext>
            </a:extLst>
          </p:cNvPr>
          <p:cNvSpPr txBox="1">
            <a:spLocks/>
          </p:cNvSpPr>
          <p:nvPr/>
        </p:nvSpPr>
        <p:spPr>
          <a:xfrm>
            <a:off x="1315182" y="839179"/>
            <a:ext cx="9638011" cy="60342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051011" rtl="0" eaLnBrk="1" latinLnBrk="0" hangingPunct="1">
              <a:spcBef>
                <a:spcPct val="0"/>
              </a:spcBef>
              <a:buNone/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09570">
              <a:spcBef>
                <a:spcPct val="20000"/>
              </a:spcBef>
              <a:defRPr/>
            </a:pPr>
            <a:endParaRPr lang="es-MX" sz="2800" b="1" dirty="0">
              <a:solidFill>
                <a:srgbClr val="F83807"/>
              </a:solidFill>
              <a:latin typeface="Calibri" pitchFamily="34" charset="0"/>
            </a:endParaRPr>
          </a:p>
        </p:txBody>
      </p:sp>
      <p:sp>
        <p:nvSpPr>
          <p:cNvPr id="31" name="Triángulo rectángulo 30">
            <a:extLst>
              <a:ext uri="{FF2B5EF4-FFF2-40B4-BE49-F238E27FC236}">
                <a16:creationId xmlns:a16="http://schemas.microsoft.com/office/drawing/2014/main" id="{178B50EF-A775-4320-A930-0AB307DC4E6B}"/>
              </a:ext>
            </a:extLst>
          </p:cNvPr>
          <p:cNvSpPr/>
          <p:nvPr/>
        </p:nvSpPr>
        <p:spPr>
          <a:xfrm rot="21600000" flipV="1">
            <a:off x="668157" y="1064279"/>
            <a:ext cx="10342145" cy="5178015"/>
          </a:xfrm>
          <a:prstGeom prst="rtTriangl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3" name="Triángulo rectángulo 24">
            <a:extLst>
              <a:ext uri="{FF2B5EF4-FFF2-40B4-BE49-F238E27FC236}">
                <a16:creationId xmlns:a16="http://schemas.microsoft.com/office/drawing/2014/main" id="{21706458-BDA5-4F24-87CB-C74AB12ADD4D}"/>
              </a:ext>
            </a:extLst>
          </p:cNvPr>
          <p:cNvSpPr/>
          <p:nvPr/>
        </p:nvSpPr>
        <p:spPr>
          <a:xfrm rot="21600000" flipV="1">
            <a:off x="662188" y="3560397"/>
            <a:ext cx="5487216" cy="2700116"/>
          </a:xfrm>
          <a:prstGeom prst="rtTriangle">
            <a:avLst/>
          </a:prstGeom>
          <a:solidFill>
            <a:srgbClr val="FF9933"/>
          </a:solidFill>
          <a:ln>
            <a:solidFill>
              <a:srgbClr val="FF99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5" name="Triángulo rectángulo 15">
            <a:extLst>
              <a:ext uri="{FF2B5EF4-FFF2-40B4-BE49-F238E27FC236}">
                <a16:creationId xmlns:a16="http://schemas.microsoft.com/office/drawing/2014/main" id="{FA8B1ED2-837C-4AC7-81C3-6618BBD719A3}"/>
              </a:ext>
            </a:extLst>
          </p:cNvPr>
          <p:cNvSpPr/>
          <p:nvPr/>
        </p:nvSpPr>
        <p:spPr>
          <a:xfrm rot="10800000" flipV="1">
            <a:off x="655628" y="1082498"/>
            <a:ext cx="10342145" cy="5178015"/>
          </a:xfrm>
          <a:prstGeom prst="rtTriangl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37" name="Conector recto 4">
            <a:extLst>
              <a:ext uri="{FF2B5EF4-FFF2-40B4-BE49-F238E27FC236}">
                <a16:creationId xmlns:a16="http://schemas.microsoft.com/office/drawing/2014/main" id="{B7C5438A-CB0E-4F56-8A66-655F449F074E}"/>
              </a:ext>
            </a:extLst>
          </p:cNvPr>
          <p:cNvCxnSpPr>
            <a:cxnSpLocks/>
          </p:cNvCxnSpPr>
          <p:nvPr/>
        </p:nvCxnSpPr>
        <p:spPr>
          <a:xfrm flipV="1">
            <a:off x="671235" y="3527106"/>
            <a:ext cx="10354627" cy="2649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de flecha 6">
            <a:extLst>
              <a:ext uri="{FF2B5EF4-FFF2-40B4-BE49-F238E27FC236}">
                <a16:creationId xmlns:a16="http://schemas.microsoft.com/office/drawing/2014/main" id="{F295CE92-BFB8-4A2E-BA36-AE77D9483DE2}"/>
              </a:ext>
            </a:extLst>
          </p:cNvPr>
          <p:cNvCxnSpPr>
            <a:cxnSpLocks/>
          </p:cNvCxnSpPr>
          <p:nvPr/>
        </p:nvCxnSpPr>
        <p:spPr>
          <a:xfrm>
            <a:off x="450167" y="6428942"/>
            <a:ext cx="11352627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8">
            <a:extLst>
              <a:ext uri="{FF2B5EF4-FFF2-40B4-BE49-F238E27FC236}">
                <a16:creationId xmlns:a16="http://schemas.microsoft.com/office/drawing/2014/main" id="{0AA23C89-8D12-42E8-88BC-70C008872F92}"/>
              </a:ext>
            </a:extLst>
          </p:cNvPr>
          <p:cNvCxnSpPr>
            <a:cxnSpLocks/>
          </p:cNvCxnSpPr>
          <p:nvPr/>
        </p:nvCxnSpPr>
        <p:spPr>
          <a:xfrm flipV="1">
            <a:off x="450167" y="1121901"/>
            <a:ext cx="14064" cy="5307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CuadroTexto 13">
            <a:extLst>
              <a:ext uri="{FF2B5EF4-FFF2-40B4-BE49-F238E27FC236}">
                <a16:creationId xmlns:a16="http://schemas.microsoft.com/office/drawing/2014/main" id="{29157B7E-527D-4E57-B37B-07A32BA3679E}"/>
              </a:ext>
            </a:extLst>
          </p:cNvPr>
          <p:cNvSpPr txBox="1"/>
          <p:nvPr/>
        </p:nvSpPr>
        <p:spPr>
          <a:xfrm>
            <a:off x="5378610" y="6520065"/>
            <a:ext cx="285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Volumen de Ubicación</a:t>
            </a:r>
          </a:p>
        </p:txBody>
      </p:sp>
      <p:sp>
        <p:nvSpPr>
          <p:cNvPr id="74" name="CuadroTexto 17">
            <a:extLst>
              <a:ext uri="{FF2B5EF4-FFF2-40B4-BE49-F238E27FC236}">
                <a16:creationId xmlns:a16="http://schemas.microsoft.com/office/drawing/2014/main" id="{BCECC67B-B083-4ED9-99EF-BB6FDFFE25B9}"/>
              </a:ext>
            </a:extLst>
          </p:cNvPr>
          <p:cNvSpPr txBox="1"/>
          <p:nvPr/>
        </p:nvSpPr>
        <p:spPr>
          <a:xfrm rot="16200000">
            <a:off x="-1261377" y="2686572"/>
            <a:ext cx="2850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Volumen Actual</a:t>
            </a:r>
          </a:p>
        </p:txBody>
      </p:sp>
      <p:sp>
        <p:nvSpPr>
          <p:cNvPr id="76" name="CuadroTexto 19">
            <a:extLst>
              <a:ext uri="{FF2B5EF4-FFF2-40B4-BE49-F238E27FC236}">
                <a16:creationId xmlns:a16="http://schemas.microsoft.com/office/drawing/2014/main" id="{439CE2D0-4C75-4D74-A81E-619BFD129C1C}"/>
              </a:ext>
            </a:extLst>
          </p:cNvPr>
          <p:cNvSpPr txBox="1"/>
          <p:nvPr/>
        </p:nvSpPr>
        <p:spPr>
          <a:xfrm>
            <a:off x="6994844" y="4556016"/>
            <a:ext cx="2469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Alto volumen de ubicación / Bajo volumen actual</a:t>
            </a:r>
          </a:p>
        </p:txBody>
      </p:sp>
      <p:sp>
        <p:nvSpPr>
          <p:cNvPr id="78" name="CuadroTexto 21">
            <a:extLst>
              <a:ext uri="{FF2B5EF4-FFF2-40B4-BE49-F238E27FC236}">
                <a16:creationId xmlns:a16="http://schemas.microsoft.com/office/drawing/2014/main" id="{8D950951-0DB7-4A36-A54C-B530C3999CDE}"/>
              </a:ext>
            </a:extLst>
          </p:cNvPr>
          <p:cNvSpPr txBox="1"/>
          <p:nvPr/>
        </p:nvSpPr>
        <p:spPr>
          <a:xfrm>
            <a:off x="6553746" y="1414965"/>
            <a:ext cx="19436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Alto volumen de ubicación / Alto volumen actual</a:t>
            </a:r>
          </a:p>
        </p:txBody>
      </p:sp>
      <p:sp>
        <p:nvSpPr>
          <p:cNvPr id="80" name="CuadroTexto 23">
            <a:extLst>
              <a:ext uri="{FF2B5EF4-FFF2-40B4-BE49-F238E27FC236}">
                <a16:creationId xmlns:a16="http://schemas.microsoft.com/office/drawing/2014/main" id="{58CE8BD7-8EA5-442B-829C-47C0A4E0CB63}"/>
              </a:ext>
            </a:extLst>
          </p:cNvPr>
          <p:cNvSpPr txBox="1"/>
          <p:nvPr/>
        </p:nvSpPr>
        <p:spPr>
          <a:xfrm>
            <a:off x="1739574" y="3775422"/>
            <a:ext cx="197613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Bajo volumen de ubicación / Bajo volumen actual (por encima de vol. ubicación</a:t>
            </a:r>
          </a:p>
        </p:txBody>
      </p:sp>
      <p:sp>
        <p:nvSpPr>
          <p:cNvPr id="82" name="CuadroTexto 25">
            <a:extLst>
              <a:ext uri="{FF2B5EF4-FFF2-40B4-BE49-F238E27FC236}">
                <a16:creationId xmlns:a16="http://schemas.microsoft.com/office/drawing/2014/main" id="{07950825-2591-4E5A-9382-21365116FC1E}"/>
              </a:ext>
            </a:extLst>
          </p:cNvPr>
          <p:cNvSpPr txBox="1"/>
          <p:nvPr/>
        </p:nvSpPr>
        <p:spPr>
          <a:xfrm>
            <a:off x="1890662" y="1475395"/>
            <a:ext cx="1877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Bajo volumen de ubicación / Alto volumen actual</a:t>
            </a:r>
          </a:p>
        </p:txBody>
      </p:sp>
      <p:cxnSp>
        <p:nvCxnSpPr>
          <p:cNvPr id="84" name="Conector recto 1">
            <a:extLst>
              <a:ext uri="{FF2B5EF4-FFF2-40B4-BE49-F238E27FC236}">
                <a16:creationId xmlns:a16="http://schemas.microsoft.com/office/drawing/2014/main" id="{E5F32C5A-1E6D-43F5-A284-8B5C96A86F60}"/>
              </a:ext>
            </a:extLst>
          </p:cNvPr>
          <p:cNvCxnSpPr>
            <a:cxnSpLocks/>
            <a:stCxn id="35" idx="4"/>
            <a:endCxn id="35" idx="0"/>
          </p:cNvCxnSpPr>
          <p:nvPr/>
        </p:nvCxnSpPr>
        <p:spPr>
          <a:xfrm flipV="1">
            <a:off x="655628" y="1082498"/>
            <a:ext cx="10342145" cy="517801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6" name="Diagrama de flujo: conector 3">
            <a:extLst>
              <a:ext uri="{FF2B5EF4-FFF2-40B4-BE49-F238E27FC236}">
                <a16:creationId xmlns:a16="http://schemas.microsoft.com/office/drawing/2014/main" id="{7411D0F8-8F07-4F3E-993C-793396E6EB87}"/>
              </a:ext>
            </a:extLst>
          </p:cNvPr>
          <p:cNvSpPr/>
          <p:nvPr/>
        </p:nvSpPr>
        <p:spPr>
          <a:xfrm>
            <a:off x="6281389" y="3667354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1</a:t>
            </a:r>
          </a:p>
        </p:txBody>
      </p:sp>
      <p:sp>
        <p:nvSpPr>
          <p:cNvPr id="88" name="Diagrama de flujo: conector 5">
            <a:extLst>
              <a:ext uri="{FF2B5EF4-FFF2-40B4-BE49-F238E27FC236}">
                <a16:creationId xmlns:a16="http://schemas.microsoft.com/office/drawing/2014/main" id="{6D1D1BB4-3F1E-4E05-9C26-75919069268D}"/>
              </a:ext>
            </a:extLst>
          </p:cNvPr>
          <p:cNvSpPr/>
          <p:nvPr/>
        </p:nvSpPr>
        <p:spPr>
          <a:xfrm>
            <a:off x="6763237" y="3227491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2</a:t>
            </a:r>
          </a:p>
        </p:txBody>
      </p:sp>
      <p:sp>
        <p:nvSpPr>
          <p:cNvPr id="90" name="Diagrama de flujo: conector 7">
            <a:extLst>
              <a:ext uri="{FF2B5EF4-FFF2-40B4-BE49-F238E27FC236}">
                <a16:creationId xmlns:a16="http://schemas.microsoft.com/office/drawing/2014/main" id="{179125BA-1627-4FF6-A22D-583D06735D7A}"/>
              </a:ext>
            </a:extLst>
          </p:cNvPr>
          <p:cNvSpPr/>
          <p:nvPr/>
        </p:nvSpPr>
        <p:spPr>
          <a:xfrm>
            <a:off x="6211421" y="2944005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3</a:t>
            </a:r>
          </a:p>
        </p:txBody>
      </p:sp>
      <p:sp>
        <p:nvSpPr>
          <p:cNvPr id="92" name="Diagrama de flujo: conector 9">
            <a:extLst>
              <a:ext uri="{FF2B5EF4-FFF2-40B4-BE49-F238E27FC236}">
                <a16:creationId xmlns:a16="http://schemas.microsoft.com/office/drawing/2014/main" id="{D7937B73-BDBF-440F-8F05-6078EE6C68FE}"/>
              </a:ext>
            </a:extLst>
          </p:cNvPr>
          <p:cNvSpPr/>
          <p:nvPr/>
        </p:nvSpPr>
        <p:spPr>
          <a:xfrm>
            <a:off x="5531101" y="3125382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4</a:t>
            </a:r>
          </a:p>
        </p:txBody>
      </p:sp>
      <p:sp>
        <p:nvSpPr>
          <p:cNvPr id="94" name="Diagrama de flujo: conector 10">
            <a:extLst>
              <a:ext uri="{FF2B5EF4-FFF2-40B4-BE49-F238E27FC236}">
                <a16:creationId xmlns:a16="http://schemas.microsoft.com/office/drawing/2014/main" id="{0FF1AC94-5904-4530-92D3-F75A3E241076}"/>
              </a:ext>
            </a:extLst>
          </p:cNvPr>
          <p:cNvSpPr/>
          <p:nvPr/>
        </p:nvSpPr>
        <p:spPr>
          <a:xfrm>
            <a:off x="5105869" y="3585185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5</a:t>
            </a:r>
          </a:p>
        </p:txBody>
      </p:sp>
      <p:sp>
        <p:nvSpPr>
          <p:cNvPr id="96" name="Diagrama de flujo: conector 11">
            <a:extLst>
              <a:ext uri="{FF2B5EF4-FFF2-40B4-BE49-F238E27FC236}">
                <a16:creationId xmlns:a16="http://schemas.microsoft.com/office/drawing/2014/main" id="{57C695D6-7A29-4831-9014-6980D67F21A6}"/>
              </a:ext>
            </a:extLst>
          </p:cNvPr>
          <p:cNvSpPr/>
          <p:nvPr/>
        </p:nvSpPr>
        <p:spPr>
          <a:xfrm>
            <a:off x="5581810" y="3805898"/>
            <a:ext cx="342325" cy="277088"/>
          </a:xfrm>
          <a:prstGeom prst="flowChartConnector">
            <a:avLst/>
          </a:prstGeom>
          <a:noFill/>
          <a:ln w="285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/>
              <a:t>6</a:t>
            </a:r>
          </a:p>
        </p:txBody>
      </p:sp>
      <p:sp>
        <p:nvSpPr>
          <p:cNvPr id="136" name="CuadroTexto 18">
            <a:extLst>
              <a:ext uri="{FF2B5EF4-FFF2-40B4-BE49-F238E27FC236}">
                <a16:creationId xmlns:a16="http://schemas.microsoft.com/office/drawing/2014/main" id="{5D3FDB83-D4F1-4995-B78A-11F6F02DE0C4}"/>
              </a:ext>
            </a:extLst>
          </p:cNvPr>
          <p:cNvSpPr txBox="1"/>
          <p:nvPr/>
        </p:nvSpPr>
        <p:spPr>
          <a:xfrm>
            <a:off x="598032" y="6474523"/>
            <a:ext cx="48984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i="1" dirty="0"/>
              <a:t>Clasifica cada estación de la red en base a su desempeño básico.</a:t>
            </a:r>
          </a:p>
        </p:txBody>
      </p:sp>
      <p:cxnSp>
        <p:nvCxnSpPr>
          <p:cNvPr id="138" name="Conector recto 22">
            <a:extLst>
              <a:ext uri="{FF2B5EF4-FFF2-40B4-BE49-F238E27FC236}">
                <a16:creationId xmlns:a16="http://schemas.microsoft.com/office/drawing/2014/main" id="{5901ECCF-BCCE-4291-9A29-B6966569F2C6}"/>
              </a:ext>
            </a:extLst>
          </p:cNvPr>
          <p:cNvCxnSpPr>
            <a:cxnSpLocks/>
          </p:cNvCxnSpPr>
          <p:nvPr/>
        </p:nvCxnSpPr>
        <p:spPr>
          <a:xfrm>
            <a:off x="6134188" y="1082497"/>
            <a:ext cx="0" cy="519674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8" name="Picture 2" descr="Lupa, icono de lupa PNG Clipart | PNGOcean">
            <a:extLst>
              <a:ext uri="{FF2B5EF4-FFF2-40B4-BE49-F238E27FC236}">
                <a16:creationId xmlns:a16="http://schemas.microsoft.com/office/drawing/2014/main" id="{90344112-35F6-4F7F-A24B-0C47DEB5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83" b="95703" l="9753" r="89973">
                        <a14:foregroundMark x1="37363" y1="5078" x2="37363" y2="5078"/>
                        <a14:foregroundMark x1="25824" y1="26563" x2="25824" y2="26563"/>
                        <a14:foregroundMark x1="57005" y1="59961" x2="57005" y2="59961"/>
                        <a14:foregroundMark x1="65659" y1="74023" x2="65659" y2="74023"/>
                        <a14:foregroundMark x1="79396" y1="95703" x2="79396" y2="95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8" y="6447385"/>
            <a:ext cx="581817" cy="40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uadroTexto 21">
            <a:extLst>
              <a:ext uri="{FF2B5EF4-FFF2-40B4-BE49-F238E27FC236}">
                <a16:creationId xmlns:a16="http://schemas.microsoft.com/office/drawing/2014/main" id="{71C759F1-6C03-4B23-BE41-A68AFEF7D263}"/>
              </a:ext>
            </a:extLst>
          </p:cNvPr>
          <p:cNvSpPr txBox="1"/>
          <p:nvPr/>
        </p:nvSpPr>
        <p:spPr>
          <a:xfrm>
            <a:off x="9052146" y="2204548"/>
            <a:ext cx="19436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Alto volumen de ubicación / Alto volumen actual (por debajo de volumen de ubicación)</a:t>
            </a:r>
          </a:p>
        </p:txBody>
      </p:sp>
      <p:sp>
        <p:nvSpPr>
          <p:cNvPr id="46" name="CuadroTexto 23">
            <a:extLst>
              <a:ext uri="{FF2B5EF4-FFF2-40B4-BE49-F238E27FC236}">
                <a16:creationId xmlns:a16="http://schemas.microsoft.com/office/drawing/2014/main" id="{7D77ABA1-6F6C-4A7E-B78B-EA84E9BFA045}"/>
              </a:ext>
            </a:extLst>
          </p:cNvPr>
          <p:cNvSpPr txBox="1"/>
          <p:nvPr/>
        </p:nvSpPr>
        <p:spPr>
          <a:xfrm>
            <a:off x="3897287" y="5126634"/>
            <a:ext cx="19761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/>
              <a:t>Bajo volumen de ubicación / Bajo volumen actual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EA8BEB-0870-4E5A-8333-9BED3F49F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Desempeño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de redes – quad analysis</a:t>
            </a:r>
          </a:p>
        </p:txBody>
      </p:sp>
    </p:spTree>
    <p:extLst>
      <p:ext uri="{BB962C8B-B14F-4D97-AF65-F5344CB8AC3E}">
        <p14:creationId xmlns:p14="http://schemas.microsoft.com/office/powerpoint/2010/main" val="1564915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DCAB-6DBC-4AC5-B352-98EA785C3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Desempeño</a:t>
            </a:r>
            <a:r>
              <a:rPr lang="en-US" dirty="0"/>
              <a:t> petro-7 </a:t>
            </a:r>
            <a:r>
              <a:rPr lang="en-US" dirty="0" err="1"/>
              <a:t>gasolinas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3B3318-BF29-432A-B2B1-19CF73397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3674" y="1066800"/>
            <a:ext cx="9298800" cy="5310554"/>
          </a:xfrm>
        </p:spPr>
      </p:pic>
    </p:spTree>
    <p:extLst>
      <p:ext uri="{BB962C8B-B14F-4D97-AF65-F5344CB8AC3E}">
        <p14:creationId xmlns:p14="http://schemas.microsoft.com/office/powerpoint/2010/main" val="186835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F899C-5275-496B-881B-DD483CB6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Desempeño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 Guadalajara 2021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2E4180-AAAD-417F-8300-DCC01F82B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410" y="1079703"/>
            <a:ext cx="9276207" cy="5297651"/>
          </a:xfrm>
        </p:spPr>
      </p:pic>
    </p:spTree>
    <p:extLst>
      <p:ext uri="{BB962C8B-B14F-4D97-AF65-F5344CB8AC3E}">
        <p14:creationId xmlns:p14="http://schemas.microsoft.com/office/powerpoint/2010/main" val="1125686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A3A49-B441-442C-8AAC-09FDDC5A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4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6C59E-8581-44D1-BB30-DEA5C136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338" y="1010653"/>
            <a:ext cx="9859478" cy="5354052"/>
          </a:xfrm>
          <a:prstGeom prst="rect">
            <a:avLst/>
          </a:prstGeom>
        </p:spPr>
      </p:pic>
      <p:sp>
        <p:nvSpPr>
          <p:cNvPr id="4" name="CuadroTexto 1">
            <a:extLst>
              <a:ext uri="{FF2B5EF4-FFF2-40B4-BE49-F238E27FC236}">
                <a16:creationId xmlns:a16="http://schemas.microsoft.com/office/drawing/2014/main" id="{C281CF07-7428-4D66-B9B3-22CA7A1BE180}"/>
              </a:ext>
            </a:extLst>
          </p:cNvPr>
          <p:cNvSpPr txBox="1"/>
          <p:nvPr/>
        </p:nvSpPr>
        <p:spPr>
          <a:xfrm>
            <a:off x="0" y="6473408"/>
            <a:ext cx="10332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i="1" dirty="0"/>
              <a:t>Efectividad de mercado = </a:t>
            </a:r>
            <a:r>
              <a:rPr lang="es-MX" sz="1600" i="1" dirty="0" err="1"/>
              <a:t>Market</a:t>
            </a:r>
            <a:r>
              <a:rPr lang="es-MX" sz="1600" i="1" dirty="0"/>
              <a:t> Share / Outlet Share</a:t>
            </a:r>
            <a:endParaRPr lang="es-MX" sz="1600" i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76810304"/>
      </p:ext>
    </p:extLst>
  </p:cSld>
  <p:clrMapOvr>
    <a:masterClrMapping/>
  </p:clrMapOvr>
</p:sld>
</file>

<file path=ppt/theme/theme1.xml><?xml version="1.0" encoding="utf-8"?>
<a:theme xmlns:a="http://schemas.openxmlformats.org/drawingml/2006/main" name="BCG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CG_Template.potx" id="{40A729E5-4EFC-4454-A0D3-E84B0699488C}" vid="{C9ADC6A0-F3F4-4F18-8991-0EA84048F2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BCG_Template</Template>
  <TotalTime>1299</TotalTime>
  <Words>388</Words>
  <Application>Microsoft Office PowerPoint</Application>
  <PresentationFormat>Widescreen</PresentationFormat>
  <Paragraphs>45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</vt:lpstr>
      <vt:lpstr>Calibri</vt:lpstr>
      <vt:lpstr>DIN</vt:lpstr>
      <vt:lpstr>Microsoft Sans Serif</vt:lpstr>
      <vt:lpstr>Wingdings</vt:lpstr>
      <vt:lpstr>BCG_Template</vt:lpstr>
      <vt:lpstr>Guadalajara 2021</vt:lpstr>
      <vt:lpstr> Efectividad del mercado - Gasolinas </vt:lpstr>
      <vt:lpstr>Tendencias 2019 vs. 2021</vt:lpstr>
      <vt:lpstr>Efectividad del mercado - Gasolinas</vt:lpstr>
      <vt:lpstr> Volumen de ubicación - Gasolinas </vt:lpstr>
      <vt:lpstr>Desempeño de redes – quad analysis</vt:lpstr>
      <vt:lpstr>Desempeño petro-7 gasolinas</vt:lpstr>
      <vt:lpstr>Desempeño Guadalajara 2021</vt:lpstr>
      <vt:lpstr>PowerPoint Presentation</vt:lpstr>
      <vt:lpstr>Calificación de instalaciones (infraestructura)</vt:lpstr>
      <vt:lpstr>Evaluacion de Contribucion de la marca</vt:lpstr>
      <vt:lpstr>Tendencias contribucion de marca 2019 vs 2021</vt:lpstr>
      <vt:lpstr>Calificación Prácticas de mercadeo - Gasolinas</vt:lpstr>
      <vt:lpstr>Calificación de precio - gasolinas</vt:lpstr>
      <vt:lpstr>Efectividad operacional - gasolinas</vt:lpstr>
      <vt:lpstr>Desempeño de redes - gasolina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Efectividad del mercado - Gasolinas </dc:title>
  <dc:creator>Simon Bravo</dc:creator>
  <cp:lastModifiedBy>Simon Bravo</cp:lastModifiedBy>
  <cp:revision>19</cp:revision>
  <dcterms:created xsi:type="dcterms:W3CDTF">2022-03-12T19:44:16Z</dcterms:created>
  <dcterms:modified xsi:type="dcterms:W3CDTF">2022-03-13T17:24:04Z</dcterms:modified>
</cp:coreProperties>
</file>