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tags/tag5.xml" ContentType="application/vnd.openxmlformats-officedocument.presentationml.tags+xml"/>
  <Override PartName="/ppt/notesSlides/notesSlide4.xml" ContentType="application/vnd.openxmlformats-officedocument.presentationml.notesSlide+xml"/>
  <Override PartName="/ppt/tags/tag6.xml" ContentType="application/vnd.openxmlformats-officedocument.presentationml.tags+xml"/>
  <Override PartName="/ppt/notesSlides/notesSlide5.xml" ContentType="application/vnd.openxmlformats-officedocument.presentationml.notesSlide+xml"/>
  <Override PartName="/ppt/tags/tag7.xml" ContentType="application/vnd.openxmlformats-officedocument.presentationml.tags+xml"/>
  <Override PartName="/ppt/notesSlides/notesSlide6.xml" ContentType="application/vnd.openxmlformats-officedocument.presentationml.notesSlide+xml"/>
  <Override PartName="/ppt/tags/tag8.xml" ContentType="application/vnd.openxmlformats-officedocument.presentationml.tags+xml"/>
  <Override PartName="/ppt/notesSlides/notesSlide7.xml" ContentType="application/vnd.openxmlformats-officedocument.presentationml.notesSlide+xml"/>
  <Override PartName="/ppt/tags/tag9.xml" ContentType="application/vnd.openxmlformats-officedocument.presentationml.tags+xml"/>
  <Override PartName="/ppt/notesSlides/notesSlide8.xml" ContentType="application/vnd.openxmlformats-officedocument.presentationml.notesSlide+xml"/>
  <Override PartName="/ppt/tags/tag10.xml" ContentType="application/vnd.openxmlformats-officedocument.presentationml.tags+xml"/>
  <Override PartName="/ppt/notesSlides/notesSlide9.xml" ContentType="application/vnd.openxmlformats-officedocument.presentationml.notesSlide+xml"/>
  <Override PartName="/ppt/tags/tag11.xml" ContentType="application/vnd.openxmlformats-officedocument.presentationml.tags+xml"/>
  <Override PartName="/ppt/notesSlides/notesSlide10.xml" ContentType="application/vnd.openxmlformats-officedocument.presentationml.notesSlide+xml"/>
  <Override PartName="/ppt/tags/tag12.xml" ContentType="application/vnd.openxmlformats-officedocument.presentationml.tags+xml"/>
  <Override PartName="/ppt/notesSlides/notesSlide11.xml" ContentType="application/vnd.openxmlformats-officedocument.presentationml.notesSlide+xml"/>
  <Override PartName="/ppt/tags/tag13.xml" ContentType="application/vnd.openxmlformats-officedocument.presentationml.tags+xml"/>
  <Override PartName="/ppt/notesSlides/notesSlide12.xml" ContentType="application/vnd.openxmlformats-officedocument.presentationml.notesSlide+xml"/>
  <Override PartName="/ppt/tags/tag14.xml" ContentType="application/vnd.openxmlformats-officedocument.presentationml.tags+xml"/>
  <Override PartName="/ppt/notesSlides/notesSlide13.xml" ContentType="application/vnd.openxmlformats-officedocument.presentationml.notesSlide+xml"/>
  <Override PartName="/ppt/tags/tag15.xml" ContentType="application/vnd.openxmlformats-officedocument.presentationml.tags+xml"/>
  <Override PartName="/ppt/notesSlides/notesSlide14.xml" ContentType="application/vnd.openxmlformats-officedocument.presentationml.notesSlide+xml"/>
  <Override PartName="/ppt/tags/tag16.xml" ContentType="application/vnd.openxmlformats-officedocument.presentationml.tags+xml"/>
  <Override PartName="/ppt/notesSlides/notesSlide15.xml" ContentType="application/vnd.openxmlformats-officedocument.presentationml.notesSlide+xml"/>
  <Override PartName="/ppt/tags/tag1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5" r:id="rId2"/>
  </p:sldMasterIdLst>
  <p:notesMasterIdLst>
    <p:notesMasterId r:id="rId20"/>
  </p:notesMasterIdLst>
  <p:handoutMasterIdLst>
    <p:handoutMasterId r:id="rId21"/>
  </p:handoutMasterIdLst>
  <p:sldIdLst>
    <p:sldId id="257" r:id="rId3"/>
    <p:sldId id="290" r:id="rId4"/>
    <p:sldId id="291" r:id="rId5"/>
    <p:sldId id="288" r:id="rId6"/>
    <p:sldId id="259" r:id="rId7"/>
    <p:sldId id="258" r:id="rId8"/>
    <p:sldId id="262" r:id="rId9"/>
    <p:sldId id="260" r:id="rId10"/>
    <p:sldId id="292" r:id="rId11"/>
    <p:sldId id="274" r:id="rId12"/>
    <p:sldId id="275" r:id="rId13"/>
    <p:sldId id="261" r:id="rId14"/>
    <p:sldId id="287" r:id="rId15"/>
    <p:sldId id="289" r:id="rId16"/>
    <p:sldId id="285" r:id="rId17"/>
    <p:sldId id="286" r:id="rId18"/>
    <p:sldId id="293" r:id="rId19"/>
  </p:sldIdLst>
  <p:sldSz cx="9144000" cy="6858000" type="screen4x3"/>
  <p:notesSz cx="7010400" cy="9223375"/>
  <p:defaultTextStyle>
    <a:defPPr>
      <a:defRPr lang="es-SV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187" autoAdjust="0"/>
    <p:restoredTop sz="94660"/>
  </p:normalViewPr>
  <p:slideViewPr>
    <p:cSldViewPr>
      <p:cViewPr>
        <p:scale>
          <a:sx n="100" d="100"/>
          <a:sy n="100" d="100"/>
        </p:scale>
        <p:origin x="-1512" y="-20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tags" Target="../tags/tag2.xml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  <p:custDataLst>
              <p:tags r:id="rId2"/>
            </p:custDataLst>
          </p:nvPr>
        </p:nvSpPr>
        <p:spPr>
          <a:xfrm>
            <a:off x="0" y="0"/>
            <a:ext cx="7010400" cy="461169"/>
          </a:xfrm>
          <a:prstGeom prst="rect">
            <a:avLst/>
          </a:prstGeom>
        </p:spPr>
        <p:txBody>
          <a:bodyPr vert="horz" lIns="92757" tIns="46378" rIns="92757" bIns="46378" rtlCol="0"/>
          <a:lstStyle>
            <a:lvl1pPr algn="l">
              <a:defRPr sz="1200"/>
            </a:lvl1pPr>
          </a:lstStyle>
          <a:p>
            <a:r>
              <a:rPr lang="es-SV" sz="1000" b="1" smtClean="0">
                <a:solidFill>
                  <a:srgbClr val="A5A5A5"/>
                </a:solidFill>
                <a:latin typeface="Calibri"/>
              </a:rPr>
              <a:t>Classified as: </a:t>
            </a:r>
            <a:r>
              <a:rPr lang="es-SV" sz="1000" b="1" smtClean="0">
                <a:solidFill>
                  <a:srgbClr val="FF8000"/>
                </a:solidFill>
                <a:latin typeface="Calibri"/>
              </a:rPr>
              <a:t>PRIVATE AND CONFIDENTIAL</a:t>
            </a:r>
            <a:endParaRPr lang="es-SV" sz="1000" b="1">
              <a:solidFill>
                <a:srgbClr val="FF8000"/>
              </a:solidFill>
              <a:latin typeface="Calibri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1169"/>
          </a:xfrm>
          <a:prstGeom prst="rect">
            <a:avLst/>
          </a:prstGeom>
        </p:spPr>
        <p:txBody>
          <a:bodyPr vert="horz" lIns="92757" tIns="46378" rIns="92757" bIns="46378" rtlCol="0"/>
          <a:lstStyle>
            <a:lvl1pPr algn="r">
              <a:defRPr sz="1200"/>
            </a:lvl1pPr>
          </a:lstStyle>
          <a:p>
            <a:fld id="{11BD63CC-8EE0-421F-899D-8D88BC9EC598}" type="datetimeFigureOut">
              <a:rPr lang="es-SV" smtClean="0"/>
              <a:t>31/5/2016</a:t>
            </a:fld>
            <a:endParaRPr lang="es-SV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760605"/>
            <a:ext cx="3037840" cy="461169"/>
          </a:xfrm>
          <a:prstGeom prst="rect">
            <a:avLst/>
          </a:prstGeom>
        </p:spPr>
        <p:txBody>
          <a:bodyPr vert="horz" lIns="92757" tIns="46378" rIns="92757" bIns="46378" rtlCol="0" anchor="b"/>
          <a:lstStyle>
            <a:lvl1pPr algn="l">
              <a:defRPr sz="1200"/>
            </a:lvl1pPr>
          </a:lstStyle>
          <a:p>
            <a:endParaRPr lang="es-SV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760605"/>
            <a:ext cx="3037840" cy="461169"/>
          </a:xfrm>
          <a:prstGeom prst="rect">
            <a:avLst/>
          </a:prstGeom>
        </p:spPr>
        <p:txBody>
          <a:bodyPr vert="horz" lIns="92757" tIns="46378" rIns="92757" bIns="46378" rtlCol="0" anchor="b"/>
          <a:lstStyle>
            <a:lvl1pPr algn="r">
              <a:defRPr sz="1200"/>
            </a:lvl1pPr>
          </a:lstStyle>
          <a:p>
            <a:fld id="{A0B40CE7-0FBC-40D3-A236-926A96942370}" type="slidenum">
              <a:rPr lang="es-SV" smtClean="0"/>
              <a:t>‹#›</a:t>
            </a:fld>
            <a:endParaRPr lang="es-SV"/>
          </a:p>
        </p:txBody>
      </p:sp>
    </p:spTree>
    <p:extLst>
      <p:ext uri="{BB962C8B-B14F-4D97-AF65-F5344CB8AC3E}">
        <p14:creationId xmlns:p14="http://schemas.microsoft.com/office/powerpoint/2010/main" val="3107334509"/>
      </p:ext>
    </p:extLst>
  </p:cSld>
  <p:clrMap bg1="lt1" tx1="dk1" bg2="lt2" tx2="dk2" accent1="accent1" accent2="accent2" accent3="accent3" accent4="accent4" accent5="accent5" accent6="accent6" hlink="hlink" folHlink="folHlink"/>
  <p:hf ftr="0" dt="0"/>
</p:handoutMaster>
</file>

<file path=ppt/notesMasters/_rels/notesMaster1.xml.rels><?xml version="1.0" encoding="UTF-8" standalone="yes"?>
<Relationships xmlns="http://schemas.openxmlformats.org/package/2006/relationships"><Relationship Id="rId2" Type="http://schemas.openxmlformats.org/officeDocument/2006/relationships/tags" Target="../tags/tag1.xml"/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  <p:custDataLst>
              <p:tags r:id="rId2"/>
            </p:custDataLst>
          </p:nvPr>
        </p:nvSpPr>
        <p:spPr>
          <a:xfrm>
            <a:off x="0" y="0"/>
            <a:ext cx="7010400" cy="461169"/>
          </a:xfrm>
          <a:prstGeom prst="rect">
            <a:avLst/>
          </a:prstGeom>
        </p:spPr>
        <p:txBody>
          <a:bodyPr vert="horz" lIns="92757" tIns="46378" rIns="92757" bIns="46378" rtlCol="0"/>
          <a:lstStyle>
            <a:lvl1pPr algn="l">
              <a:defRPr lang="es-SV" sz="1000" b="1" i="0" u="none">
                <a:solidFill>
                  <a:srgbClr val="A5A5A5"/>
                </a:solidFill>
                <a:latin typeface="Calibri"/>
              </a:defRPr>
            </a:lvl1pPr>
          </a:lstStyle>
          <a:p>
            <a:r>
              <a:rPr lang="en-US" smtClean="0"/>
              <a:t>Classified as: </a:t>
            </a:r>
            <a:r>
              <a:rPr lang="en-US" smtClean="0">
                <a:solidFill>
                  <a:srgbClr val="FF8000"/>
                </a:solidFill>
              </a:rPr>
              <a:t>PRIVATE AND CONFIDENTIAL</a:t>
            </a:r>
            <a:endParaRPr lang="en-US">
              <a:solidFill>
                <a:srgbClr val="FF8000"/>
              </a:solidFill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1169"/>
          </a:xfrm>
          <a:prstGeom prst="rect">
            <a:avLst/>
          </a:prstGeom>
        </p:spPr>
        <p:txBody>
          <a:bodyPr vert="horz" lIns="92757" tIns="46378" rIns="92757" bIns="46378" rtlCol="0"/>
          <a:lstStyle>
            <a:lvl1pPr algn="r">
              <a:defRPr sz="1200"/>
            </a:lvl1pPr>
          </a:lstStyle>
          <a:p>
            <a:fld id="{97008C8B-AC5A-4768-962A-5C2B875E40C0}" type="datetimeFigureOut">
              <a:rPr lang="es-SV" smtClean="0"/>
              <a:t>31/5/2016</a:t>
            </a:fld>
            <a:endParaRPr lang="es-SV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98563" y="692150"/>
            <a:ext cx="4613275" cy="34591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757" tIns="46378" rIns="92757" bIns="46378" rtlCol="0" anchor="ctr"/>
          <a:lstStyle/>
          <a:p>
            <a:endParaRPr lang="es-SV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381103"/>
            <a:ext cx="5608320" cy="4150519"/>
          </a:xfrm>
          <a:prstGeom prst="rect">
            <a:avLst/>
          </a:prstGeom>
        </p:spPr>
        <p:txBody>
          <a:bodyPr vert="horz" lIns="92757" tIns="46378" rIns="92757" bIns="46378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SV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760605"/>
            <a:ext cx="3037840" cy="461169"/>
          </a:xfrm>
          <a:prstGeom prst="rect">
            <a:avLst/>
          </a:prstGeom>
        </p:spPr>
        <p:txBody>
          <a:bodyPr vert="horz" lIns="92757" tIns="46378" rIns="92757" bIns="46378" rtlCol="0" anchor="b"/>
          <a:lstStyle>
            <a:lvl1pPr algn="l">
              <a:defRPr sz="1200"/>
            </a:lvl1pPr>
          </a:lstStyle>
          <a:p>
            <a:endParaRPr lang="es-SV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760605"/>
            <a:ext cx="3037840" cy="461169"/>
          </a:xfrm>
          <a:prstGeom prst="rect">
            <a:avLst/>
          </a:prstGeom>
        </p:spPr>
        <p:txBody>
          <a:bodyPr vert="horz" lIns="92757" tIns="46378" rIns="92757" bIns="46378" rtlCol="0" anchor="b"/>
          <a:lstStyle>
            <a:lvl1pPr algn="r">
              <a:defRPr sz="1200"/>
            </a:lvl1pPr>
          </a:lstStyle>
          <a:p>
            <a:fld id="{7D417EEF-45D6-4ABD-BC62-736629631338}" type="slidenum">
              <a:rPr lang="es-SV" smtClean="0"/>
              <a:t>‹#›</a:t>
            </a:fld>
            <a:endParaRPr lang="es-SV"/>
          </a:p>
        </p:txBody>
      </p:sp>
    </p:spTree>
    <p:extLst>
      <p:ext uri="{BB962C8B-B14F-4D97-AF65-F5344CB8AC3E}">
        <p14:creationId xmlns:p14="http://schemas.microsoft.com/office/powerpoint/2010/main" val="2497759427"/>
      </p:ext>
    </p:extLst>
  </p:cSld>
  <p:clrMap bg1="lt1" tx1="dk1" bg2="lt2" tx2="dk2" accent1="accent1" accent2="accent2" accent3="accent3" accent4="accent4" accent5="accent5" accent6="accent6" hlink="hlink" folHlink="folHlink"/>
  <p:hf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.xml"/><Relationship Id="rId2" Type="http://schemas.openxmlformats.org/officeDocument/2006/relationships/notesMaster" Target="../notesMasters/notesMaster1.xml"/><Relationship Id="rId1" Type="http://schemas.openxmlformats.org/officeDocument/2006/relationships/tags" Target="../tags/tag3.xml"/></Relationships>
</file>

<file path=ppt/notesSlides/_rels/notesSlide10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2.xml"/><Relationship Id="rId2" Type="http://schemas.openxmlformats.org/officeDocument/2006/relationships/notesMaster" Target="../notesMasters/notesMaster1.xml"/><Relationship Id="rId1" Type="http://schemas.openxmlformats.org/officeDocument/2006/relationships/tags" Target="../tags/tag12.xml"/></Relationships>
</file>

<file path=ppt/notesSlides/_rels/notesSlide1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3.xml"/><Relationship Id="rId2" Type="http://schemas.openxmlformats.org/officeDocument/2006/relationships/notesMaster" Target="../notesMasters/notesMaster1.xml"/><Relationship Id="rId1" Type="http://schemas.openxmlformats.org/officeDocument/2006/relationships/tags" Target="../tags/tag13.xml"/></Relationships>
</file>

<file path=ppt/notesSlides/_rels/notesSlide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4.xml"/><Relationship Id="rId2" Type="http://schemas.openxmlformats.org/officeDocument/2006/relationships/notesMaster" Target="../notesMasters/notesMaster1.xml"/><Relationship Id="rId1" Type="http://schemas.openxmlformats.org/officeDocument/2006/relationships/tags" Target="../tags/tag14.xml"/></Relationships>
</file>

<file path=ppt/notesSlides/_rels/notesSlide1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5.xml"/><Relationship Id="rId2" Type="http://schemas.openxmlformats.org/officeDocument/2006/relationships/notesMaster" Target="../notesMasters/notesMaster1.xml"/><Relationship Id="rId1" Type="http://schemas.openxmlformats.org/officeDocument/2006/relationships/tags" Target="../tags/tag15.xml"/></Relationships>
</file>

<file path=ppt/notesSlides/_rels/notesSlide1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6.xml"/><Relationship Id="rId2" Type="http://schemas.openxmlformats.org/officeDocument/2006/relationships/notesMaster" Target="../notesMasters/notesMaster1.xml"/><Relationship Id="rId1" Type="http://schemas.openxmlformats.org/officeDocument/2006/relationships/tags" Target="../tags/tag16.xml"/></Relationships>
</file>

<file path=ppt/notesSlides/_rels/notesSlide1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7.xml"/><Relationship Id="rId2" Type="http://schemas.openxmlformats.org/officeDocument/2006/relationships/notesMaster" Target="../notesMasters/notesMaster1.xml"/><Relationship Id="rId1" Type="http://schemas.openxmlformats.org/officeDocument/2006/relationships/tags" Target="../tags/tag17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4.xml"/><Relationship Id="rId2" Type="http://schemas.openxmlformats.org/officeDocument/2006/relationships/notesMaster" Target="../notesMasters/notesMaster1.xml"/><Relationship Id="rId1" Type="http://schemas.openxmlformats.org/officeDocument/2006/relationships/tags" Target="../tags/tag4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5.xml"/><Relationship Id="rId2" Type="http://schemas.openxmlformats.org/officeDocument/2006/relationships/notesMaster" Target="../notesMasters/notesMaster1.xml"/><Relationship Id="rId1" Type="http://schemas.openxmlformats.org/officeDocument/2006/relationships/tags" Target="../tags/tag5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6.xml"/><Relationship Id="rId2" Type="http://schemas.openxmlformats.org/officeDocument/2006/relationships/notesMaster" Target="../notesMasters/notesMaster1.xml"/><Relationship Id="rId1" Type="http://schemas.openxmlformats.org/officeDocument/2006/relationships/tags" Target="../tags/tag6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7.xml"/><Relationship Id="rId2" Type="http://schemas.openxmlformats.org/officeDocument/2006/relationships/notesMaster" Target="../notesMasters/notesMaster1.xml"/><Relationship Id="rId1" Type="http://schemas.openxmlformats.org/officeDocument/2006/relationships/tags" Target="../tags/tag7.xm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8.xml"/><Relationship Id="rId2" Type="http://schemas.openxmlformats.org/officeDocument/2006/relationships/notesMaster" Target="../notesMasters/notesMaster1.xml"/><Relationship Id="rId1" Type="http://schemas.openxmlformats.org/officeDocument/2006/relationships/tags" Target="../tags/tag8.xml"/></Relationships>
</file>

<file path=ppt/notesSlides/_rels/notesSlide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9.xml"/><Relationship Id="rId2" Type="http://schemas.openxmlformats.org/officeDocument/2006/relationships/notesMaster" Target="../notesMasters/notesMaster1.xml"/><Relationship Id="rId1" Type="http://schemas.openxmlformats.org/officeDocument/2006/relationships/tags" Target="../tags/tag9.xml"/></Relationships>
</file>

<file path=ppt/notesSlides/_rels/notesSlide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0.xml"/><Relationship Id="rId2" Type="http://schemas.openxmlformats.org/officeDocument/2006/relationships/notesMaster" Target="../notesMasters/notesMaster1.xml"/><Relationship Id="rId1" Type="http://schemas.openxmlformats.org/officeDocument/2006/relationships/tags" Target="../tags/tag10.xml"/></Relationships>
</file>

<file path=ppt/notesSlides/_rels/notesSlide9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1.xml"/><Relationship Id="rId2" Type="http://schemas.openxmlformats.org/officeDocument/2006/relationships/notesMaster" Target="../notesMasters/notesMaster1.xml"/><Relationship Id="rId1" Type="http://schemas.openxmlformats.org/officeDocument/2006/relationships/tags" Target="../tags/tag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SV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  <p:custDataLst>
              <p:tags r:id="rId1"/>
            </p:custDataLst>
          </p:nvPr>
        </p:nvSpPr>
        <p:spPr>
          <a:xfrm>
            <a:off x="0" y="0"/>
            <a:ext cx="7010400" cy="461169"/>
          </a:xfrm>
        </p:spPr>
        <p:txBody>
          <a:bodyPr/>
          <a:lstStyle/>
          <a:p>
            <a:r>
              <a:rPr lang="en-US" smtClean="0"/>
              <a:t>Classified as: </a:t>
            </a:r>
            <a:r>
              <a:rPr lang="en-US" smtClean="0">
                <a:solidFill>
                  <a:srgbClr val="FF8000"/>
                </a:solidFill>
              </a:rPr>
              <a:t>PRIVATE AND CONFIDENTIAL</a:t>
            </a:r>
            <a:endParaRPr lang="en-US">
              <a:solidFill>
                <a:srgbClr val="FF8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SV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417EEF-45D6-4ABD-BC62-736629631338}" type="slidenum">
              <a:rPr lang="es-SV" smtClean="0"/>
              <a:t>1</a:t>
            </a:fld>
            <a:endParaRPr lang="es-SV"/>
          </a:p>
        </p:txBody>
      </p:sp>
    </p:spTree>
    <p:extLst>
      <p:ext uri="{BB962C8B-B14F-4D97-AF65-F5344CB8AC3E}">
        <p14:creationId xmlns:p14="http://schemas.microsoft.com/office/powerpoint/2010/main" val="26351319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SV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  <p:custDataLst>
              <p:tags r:id="rId1"/>
            </p:custDataLst>
          </p:nvPr>
        </p:nvSpPr>
        <p:spPr>
          <a:xfrm>
            <a:off x="0" y="0"/>
            <a:ext cx="7010400" cy="461169"/>
          </a:xfrm>
        </p:spPr>
        <p:txBody>
          <a:bodyPr/>
          <a:lstStyle/>
          <a:p>
            <a:r>
              <a:rPr lang="en-US" smtClean="0"/>
              <a:t>Classified as: </a:t>
            </a:r>
            <a:r>
              <a:rPr lang="en-US" smtClean="0">
                <a:solidFill>
                  <a:srgbClr val="FF8000"/>
                </a:solidFill>
              </a:rPr>
              <a:t>PRIVATE AND CONFIDENTIAL</a:t>
            </a:r>
            <a:endParaRPr lang="en-US">
              <a:solidFill>
                <a:srgbClr val="FF8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SV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417EEF-45D6-4ABD-BC62-736629631338}" type="slidenum">
              <a:rPr lang="es-SV" smtClean="0"/>
              <a:t>12</a:t>
            </a:fld>
            <a:endParaRPr lang="es-SV"/>
          </a:p>
        </p:txBody>
      </p:sp>
    </p:spTree>
    <p:extLst>
      <p:ext uri="{BB962C8B-B14F-4D97-AF65-F5344CB8AC3E}">
        <p14:creationId xmlns:p14="http://schemas.microsoft.com/office/powerpoint/2010/main" val="267503617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  <p:custDataLst>
              <p:tags r:id="rId1"/>
            </p:custDataLst>
          </p:nvPr>
        </p:nvSpPr>
        <p:spPr>
          <a:xfrm>
            <a:off x="0" y="0"/>
            <a:ext cx="7010400" cy="461169"/>
          </a:xfrm>
        </p:spPr>
        <p:txBody>
          <a:bodyPr/>
          <a:lstStyle/>
          <a:p>
            <a:r>
              <a:rPr lang="en-US" smtClean="0"/>
              <a:t>Classified as: </a:t>
            </a:r>
            <a:r>
              <a:rPr lang="en-US" smtClean="0">
                <a:solidFill>
                  <a:srgbClr val="FF8000"/>
                </a:solidFill>
              </a:rPr>
              <a:t>PRIVATE AND CONFIDENTIAL</a:t>
            </a:r>
            <a:endParaRPr lang="en-US">
              <a:solidFill>
                <a:srgbClr val="FF8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7D9FF-C348-4D9C-A191-CE989DD402DB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815376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SV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  <p:custDataLst>
              <p:tags r:id="rId1"/>
            </p:custDataLst>
          </p:nvPr>
        </p:nvSpPr>
        <p:spPr>
          <a:xfrm>
            <a:off x="0" y="0"/>
            <a:ext cx="7010400" cy="461169"/>
          </a:xfrm>
        </p:spPr>
        <p:txBody>
          <a:bodyPr/>
          <a:lstStyle/>
          <a:p>
            <a:r>
              <a:rPr lang="en-US" smtClean="0"/>
              <a:t>Classified as: </a:t>
            </a:r>
            <a:r>
              <a:rPr lang="en-US" smtClean="0">
                <a:solidFill>
                  <a:srgbClr val="FF8000"/>
                </a:solidFill>
              </a:rPr>
              <a:t>PRIVATE AND CONFIDENTIAL</a:t>
            </a:r>
            <a:endParaRPr lang="en-US">
              <a:solidFill>
                <a:srgbClr val="FF8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SV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417EEF-45D6-4ABD-BC62-736629631338}" type="slidenum">
              <a:rPr lang="es-SV" smtClean="0"/>
              <a:t>14</a:t>
            </a:fld>
            <a:endParaRPr lang="es-SV"/>
          </a:p>
        </p:txBody>
      </p:sp>
    </p:spTree>
    <p:extLst>
      <p:ext uri="{BB962C8B-B14F-4D97-AF65-F5344CB8AC3E}">
        <p14:creationId xmlns:p14="http://schemas.microsoft.com/office/powerpoint/2010/main" val="209078387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  <p:custDataLst>
              <p:tags r:id="rId1"/>
            </p:custDataLst>
          </p:nvPr>
        </p:nvSpPr>
        <p:spPr>
          <a:xfrm>
            <a:off x="0" y="0"/>
            <a:ext cx="7010400" cy="461169"/>
          </a:xfrm>
        </p:spPr>
        <p:txBody>
          <a:bodyPr/>
          <a:lstStyle/>
          <a:p>
            <a:r>
              <a:rPr lang="en-US" smtClean="0"/>
              <a:t>Classified as: </a:t>
            </a:r>
            <a:r>
              <a:rPr lang="en-US" smtClean="0">
                <a:solidFill>
                  <a:srgbClr val="FF8000"/>
                </a:solidFill>
              </a:rPr>
              <a:t>PRIVATE AND CONFIDENTIAL</a:t>
            </a:r>
            <a:endParaRPr lang="en-US">
              <a:solidFill>
                <a:srgbClr val="FF8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7D9FF-C348-4D9C-A191-CE989DD402DB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693266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  <p:custDataLst>
              <p:tags r:id="rId1"/>
            </p:custDataLst>
          </p:nvPr>
        </p:nvSpPr>
        <p:spPr>
          <a:xfrm>
            <a:off x="0" y="0"/>
            <a:ext cx="7010400" cy="461169"/>
          </a:xfrm>
        </p:spPr>
        <p:txBody>
          <a:bodyPr/>
          <a:lstStyle/>
          <a:p>
            <a:r>
              <a:rPr lang="en-US" smtClean="0"/>
              <a:t>Classified as: </a:t>
            </a:r>
            <a:r>
              <a:rPr lang="en-US" smtClean="0">
                <a:solidFill>
                  <a:srgbClr val="FF8000"/>
                </a:solidFill>
              </a:rPr>
              <a:t>PRIVATE AND CONFIDENTIAL</a:t>
            </a:r>
            <a:endParaRPr lang="en-US">
              <a:solidFill>
                <a:srgbClr val="FF8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7D9FF-C348-4D9C-A191-CE989DD402DB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60786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  <p:custDataLst>
              <p:tags r:id="rId1"/>
            </p:custDataLst>
          </p:nvPr>
        </p:nvSpPr>
        <p:spPr>
          <a:xfrm>
            <a:off x="0" y="0"/>
            <a:ext cx="7010400" cy="461169"/>
          </a:xfrm>
        </p:spPr>
        <p:txBody>
          <a:bodyPr/>
          <a:lstStyle/>
          <a:p>
            <a:r>
              <a:rPr lang="en-US" smtClean="0"/>
              <a:t>Classified as: </a:t>
            </a:r>
            <a:r>
              <a:rPr lang="en-US" smtClean="0">
                <a:solidFill>
                  <a:srgbClr val="FF8000"/>
                </a:solidFill>
              </a:rPr>
              <a:t>PRIVATE AND CONFIDENTIAL</a:t>
            </a:r>
            <a:endParaRPr lang="en-US">
              <a:solidFill>
                <a:srgbClr val="FF8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7D9FF-C348-4D9C-A191-CE989DD402DB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72607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SV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  <p:custDataLst>
              <p:tags r:id="rId1"/>
            </p:custDataLst>
          </p:nvPr>
        </p:nvSpPr>
        <p:spPr>
          <a:xfrm>
            <a:off x="0" y="0"/>
            <a:ext cx="7010400" cy="461169"/>
          </a:xfrm>
        </p:spPr>
        <p:txBody>
          <a:bodyPr/>
          <a:lstStyle/>
          <a:p>
            <a:r>
              <a:rPr lang="en-US" smtClean="0"/>
              <a:t>Classified as: </a:t>
            </a:r>
            <a:r>
              <a:rPr lang="en-US" smtClean="0">
                <a:solidFill>
                  <a:srgbClr val="FF8000"/>
                </a:solidFill>
              </a:rPr>
              <a:t>PRIVATE AND CONFIDENTIAL</a:t>
            </a:r>
            <a:endParaRPr lang="en-US">
              <a:solidFill>
                <a:srgbClr val="FF8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SV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417EEF-45D6-4ABD-BC62-736629631338}" type="slidenum">
              <a:rPr lang="es-SV" smtClean="0"/>
              <a:t>4</a:t>
            </a:fld>
            <a:endParaRPr lang="es-SV"/>
          </a:p>
        </p:txBody>
      </p:sp>
    </p:spTree>
    <p:extLst>
      <p:ext uri="{BB962C8B-B14F-4D97-AF65-F5344CB8AC3E}">
        <p14:creationId xmlns:p14="http://schemas.microsoft.com/office/powerpoint/2010/main" val="167187935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SV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  <p:custDataLst>
              <p:tags r:id="rId1"/>
            </p:custDataLst>
          </p:nvPr>
        </p:nvSpPr>
        <p:spPr>
          <a:xfrm>
            <a:off x="0" y="0"/>
            <a:ext cx="7010400" cy="461169"/>
          </a:xfrm>
        </p:spPr>
        <p:txBody>
          <a:bodyPr/>
          <a:lstStyle/>
          <a:p>
            <a:r>
              <a:rPr lang="en-US" smtClean="0"/>
              <a:t>Classified as: </a:t>
            </a:r>
            <a:r>
              <a:rPr lang="en-US" smtClean="0">
                <a:solidFill>
                  <a:srgbClr val="FF8000"/>
                </a:solidFill>
              </a:rPr>
              <a:t>PRIVATE AND CONFIDENTIAL</a:t>
            </a:r>
            <a:endParaRPr lang="en-US">
              <a:solidFill>
                <a:srgbClr val="FF8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SV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417EEF-45D6-4ABD-BC62-736629631338}" type="slidenum">
              <a:rPr lang="es-SV" smtClean="0"/>
              <a:t>5</a:t>
            </a:fld>
            <a:endParaRPr lang="es-SV"/>
          </a:p>
        </p:txBody>
      </p:sp>
    </p:spTree>
    <p:extLst>
      <p:ext uri="{BB962C8B-B14F-4D97-AF65-F5344CB8AC3E}">
        <p14:creationId xmlns:p14="http://schemas.microsoft.com/office/powerpoint/2010/main" val="4370846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  <p:custDataLst>
              <p:tags r:id="rId1"/>
            </p:custDataLst>
          </p:nvPr>
        </p:nvSpPr>
        <p:spPr>
          <a:xfrm>
            <a:off x="0" y="0"/>
            <a:ext cx="7010400" cy="461169"/>
          </a:xfrm>
        </p:spPr>
        <p:txBody>
          <a:bodyPr/>
          <a:lstStyle/>
          <a:p>
            <a:r>
              <a:rPr lang="en-US" smtClean="0"/>
              <a:t>Classified as: </a:t>
            </a:r>
            <a:r>
              <a:rPr lang="en-US" smtClean="0">
                <a:solidFill>
                  <a:srgbClr val="FF8000"/>
                </a:solidFill>
              </a:rPr>
              <a:t>PRIVATE AND CONFIDENTIAL</a:t>
            </a:r>
            <a:endParaRPr lang="en-US">
              <a:solidFill>
                <a:srgbClr val="FF8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A7D9FF-C348-4D9C-A191-CE989DD402DB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643518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SV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  <p:custDataLst>
              <p:tags r:id="rId1"/>
            </p:custDataLst>
          </p:nvPr>
        </p:nvSpPr>
        <p:spPr>
          <a:xfrm>
            <a:off x="0" y="0"/>
            <a:ext cx="7010400" cy="461169"/>
          </a:xfrm>
        </p:spPr>
        <p:txBody>
          <a:bodyPr/>
          <a:lstStyle/>
          <a:p>
            <a:r>
              <a:rPr lang="en-US" smtClean="0"/>
              <a:t>Classified as: </a:t>
            </a:r>
            <a:r>
              <a:rPr lang="en-US" smtClean="0">
                <a:solidFill>
                  <a:srgbClr val="FF8000"/>
                </a:solidFill>
              </a:rPr>
              <a:t>PRIVATE AND CONFIDENTIAL</a:t>
            </a:r>
            <a:endParaRPr lang="en-US">
              <a:solidFill>
                <a:srgbClr val="FF8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SV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417EEF-45D6-4ABD-BC62-736629631338}" type="slidenum">
              <a:rPr lang="es-SV" smtClean="0"/>
              <a:t>7</a:t>
            </a:fld>
            <a:endParaRPr lang="es-SV"/>
          </a:p>
        </p:txBody>
      </p:sp>
    </p:spTree>
    <p:extLst>
      <p:ext uri="{BB962C8B-B14F-4D97-AF65-F5344CB8AC3E}">
        <p14:creationId xmlns:p14="http://schemas.microsoft.com/office/powerpoint/2010/main" val="407372246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SV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  <p:custDataLst>
              <p:tags r:id="rId1"/>
            </p:custDataLst>
          </p:nvPr>
        </p:nvSpPr>
        <p:spPr>
          <a:xfrm>
            <a:off x="0" y="0"/>
            <a:ext cx="7010400" cy="461169"/>
          </a:xfrm>
        </p:spPr>
        <p:txBody>
          <a:bodyPr/>
          <a:lstStyle/>
          <a:p>
            <a:r>
              <a:rPr lang="en-US" smtClean="0"/>
              <a:t>Classified as: </a:t>
            </a:r>
            <a:r>
              <a:rPr lang="en-US" smtClean="0">
                <a:solidFill>
                  <a:srgbClr val="FF8000"/>
                </a:solidFill>
              </a:rPr>
              <a:t>PRIVATE AND CONFIDENTIAL</a:t>
            </a:r>
            <a:endParaRPr lang="en-US">
              <a:solidFill>
                <a:srgbClr val="FF8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SV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417EEF-45D6-4ABD-BC62-736629631338}" type="slidenum">
              <a:rPr lang="es-SV" smtClean="0"/>
              <a:t>8</a:t>
            </a:fld>
            <a:endParaRPr lang="es-SV"/>
          </a:p>
        </p:txBody>
      </p:sp>
    </p:spTree>
    <p:extLst>
      <p:ext uri="{BB962C8B-B14F-4D97-AF65-F5344CB8AC3E}">
        <p14:creationId xmlns:p14="http://schemas.microsoft.com/office/powerpoint/2010/main" val="356325660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SV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  <p:custDataLst>
              <p:tags r:id="rId1"/>
            </p:custDataLst>
          </p:nvPr>
        </p:nvSpPr>
        <p:spPr>
          <a:xfrm>
            <a:off x="0" y="0"/>
            <a:ext cx="7010400" cy="461169"/>
          </a:xfrm>
        </p:spPr>
        <p:txBody>
          <a:bodyPr/>
          <a:lstStyle/>
          <a:p>
            <a:r>
              <a:rPr lang="en-US" smtClean="0"/>
              <a:t>Classified as: </a:t>
            </a:r>
            <a:r>
              <a:rPr lang="en-US" smtClean="0">
                <a:solidFill>
                  <a:srgbClr val="FF8000"/>
                </a:solidFill>
              </a:rPr>
              <a:t>PRIVATE AND CONFIDENTIAL</a:t>
            </a:r>
            <a:endParaRPr lang="en-US">
              <a:solidFill>
                <a:srgbClr val="FF8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SV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417EEF-45D6-4ABD-BC62-736629631338}" type="slidenum">
              <a:rPr lang="es-SV" smtClean="0"/>
              <a:t>9</a:t>
            </a:fld>
            <a:endParaRPr lang="es-SV"/>
          </a:p>
        </p:txBody>
      </p:sp>
    </p:spTree>
    <p:extLst>
      <p:ext uri="{BB962C8B-B14F-4D97-AF65-F5344CB8AC3E}">
        <p14:creationId xmlns:p14="http://schemas.microsoft.com/office/powerpoint/2010/main" val="167187935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SV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  <p:custDataLst>
              <p:tags r:id="rId1"/>
            </p:custDataLst>
          </p:nvPr>
        </p:nvSpPr>
        <p:spPr>
          <a:xfrm>
            <a:off x="0" y="0"/>
            <a:ext cx="7010400" cy="461169"/>
          </a:xfrm>
        </p:spPr>
        <p:txBody>
          <a:bodyPr/>
          <a:lstStyle/>
          <a:p>
            <a:r>
              <a:rPr lang="en-US" smtClean="0"/>
              <a:t>Classified as: </a:t>
            </a:r>
            <a:r>
              <a:rPr lang="en-US" smtClean="0">
                <a:solidFill>
                  <a:srgbClr val="FF8000"/>
                </a:solidFill>
              </a:rPr>
              <a:t>PRIVATE AND CONFIDENTIAL</a:t>
            </a:r>
            <a:endParaRPr lang="en-US">
              <a:solidFill>
                <a:srgbClr val="FF8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SV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417EEF-45D6-4ABD-BC62-736629631338}" type="slidenum">
              <a:rPr lang="es-SV" smtClean="0"/>
              <a:t>10</a:t>
            </a:fld>
            <a:endParaRPr lang="es-SV"/>
          </a:p>
        </p:txBody>
      </p:sp>
    </p:spTree>
    <p:extLst>
      <p:ext uri="{BB962C8B-B14F-4D97-AF65-F5344CB8AC3E}">
        <p14:creationId xmlns:p14="http://schemas.microsoft.com/office/powerpoint/2010/main" val="251164282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SV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  <p:custDataLst>
              <p:tags r:id="rId1"/>
            </p:custDataLst>
          </p:nvPr>
        </p:nvSpPr>
        <p:spPr>
          <a:xfrm>
            <a:off x="0" y="0"/>
            <a:ext cx="7010400" cy="461169"/>
          </a:xfrm>
        </p:spPr>
        <p:txBody>
          <a:bodyPr/>
          <a:lstStyle/>
          <a:p>
            <a:r>
              <a:rPr lang="en-US" smtClean="0"/>
              <a:t>Classified as: </a:t>
            </a:r>
            <a:r>
              <a:rPr lang="en-US" smtClean="0">
                <a:solidFill>
                  <a:srgbClr val="FF8000"/>
                </a:solidFill>
              </a:rPr>
              <a:t>PRIVATE AND CONFIDENTIAL</a:t>
            </a:r>
            <a:endParaRPr lang="en-US">
              <a:solidFill>
                <a:srgbClr val="FF8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SV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417EEF-45D6-4ABD-BC62-736629631338}" type="slidenum">
              <a:rPr lang="es-SV" smtClean="0"/>
              <a:t>11</a:t>
            </a:fld>
            <a:endParaRPr lang="es-SV"/>
          </a:p>
        </p:txBody>
      </p:sp>
    </p:spTree>
    <p:extLst>
      <p:ext uri="{BB962C8B-B14F-4D97-AF65-F5344CB8AC3E}">
        <p14:creationId xmlns:p14="http://schemas.microsoft.com/office/powerpoint/2010/main" val="39956551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s-CO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s-CO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SV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686800" y="6467936"/>
            <a:ext cx="423948" cy="365125"/>
          </a:xfrm>
        </p:spPr>
        <p:txBody>
          <a:bodyPr/>
          <a:lstStyle/>
          <a:p>
            <a:fld id="{C9A7D68E-C033-4355-B72B-F0FF7568D5BF}" type="slidenum">
              <a:rPr lang="es-SV" smtClean="0"/>
              <a:t>‹#›</a:t>
            </a:fld>
            <a:endParaRPr lang="es-SV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s-CO" dirty="0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CO" dirty="0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D95622-4F80-4687-90D4-20C698E63516}" type="datetimeFigureOut">
              <a:rPr lang="es-SV" smtClean="0"/>
              <a:t>31/5/2016</a:t>
            </a:fld>
            <a:endParaRPr lang="es-SV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SV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A7D68E-C033-4355-B72B-F0FF7568D5BF}" type="slidenum">
              <a:rPr lang="es-SV" smtClean="0"/>
              <a:t>‹#›</a:t>
            </a:fld>
            <a:endParaRPr lang="es-SV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s-CO" dirty="0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lvl1pPr>
              <a:defRPr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CO" dirty="0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D95622-4F80-4687-90D4-20C698E63516}" type="datetimeFigureOut">
              <a:rPr lang="es-SV" smtClean="0"/>
              <a:t>31/5/2016</a:t>
            </a:fld>
            <a:endParaRPr lang="es-SV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SV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A7D68E-C033-4355-B72B-F0FF7568D5BF}" type="slidenum">
              <a:rPr lang="es-SV" smtClean="0"/>
              <a:t>‹#›</a:t>
            </a:fld>
            <a:endParaRPr lang="es-SV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and Tex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00013"/>
            <a:ext cx="8610600" cy="73818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04800" y="3543300"/>
            <a:ext cx="8305800" cy="21717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3"/>
          <p:cNvSpPr>
            <a:spLocks noGrp="1"/>
          </p:cNvSpPr>
          <p:nvPr>
            <p:ph sz="half" idx="10"/>
          </p:nvPr>
        </p:nvSpPr>
        <p:spPr>
          <a:xfrm>
            <a:off x="304800" y="1295400"/>
            <a:ext cx="8305800" cy="21717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>
                    <a:lumMod val="50000"/>
                  </a:schemeClr>
                </a:solidFill>
                <a:latin typeface="DIN" pitchFamily="2" charset="0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s-CO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buClr>
                <a:schemeClr val="bg2">
                  <a:lumMod val="25000"/>
                </a:schemeClr>
              </a:buClr>
              <a:buFont typeface="Arial" pitchFamily="34" charset="0"/>
              <a:buChar char="•"/>
              <a:defRPr/>
            </a:lvl1pPr>
            <a:lvl2pPr>
              <a:buClr>
                <a:schemeClr val="bg2">
                  <a:lumMod val="25000"/>
                </a:schemeClr>
              </a:buClr>
              <a:buFont typeface="DIN" pitchFamily="2" charset="0"/>
              <a:buChar char="–"/>
              <a:defRPr/>
            </a:lvl2pPr>
            <a:lvl3pPr>
              <a:buClr>
                <a:schemeClr val="bg2">
                  <a:lumMod val="25000"/>
                </a:schemeClr>
              </a:buClr>
              <a:defRPr/>
            </a:lvl3pPr>
            <a:lvl4pPr>
              <a:buClr>
                <a:schemeClr val="bg2">
                  <a:lumMod val="25000"/>
                </a:schemeClr>
              </a:buClr>
              <a:defRPr/>
            </a:lvl4pPr>
          </a:lstStyle>
          <a:p>
            <a:pPr lvl="0"/>
            <a:r>
              <a:rPr lang="es-ES" dirty="0" smtClean="0"/>
              <a:t>Haga clic para modificar el estilo de texto del patrón</a:t>
            </a:r>
          </a:p>
          <a:p>
            <a:pPr lvl="1"/>
            <a:r>
              <a:rPr lang="es-ES" dirty="0" smtClean="0"/>
              <a:t>Segundo nivel</a:t>
            </a:r>
          </a:p>
          <a:p>
            <a:pPr lvl="2"/>
            <a:r>
              <a:rPr lang="es-ES" dirty="0" smtClean="0"/>
              <a:t>Tercer nivel</a:t>
            </a:r>
          </a:p>
          <a:p>
            <a:pPr lvl="3"/>
            <a:r>
              <a:rPr lang="es-ES" dirty="0" smtClean="0"/>
              <a:t>Cuarto nivel</a:t>
            </a:r>
          </a:p>
          <a:p>
            <a:pPr lvl="4"/>
            <a:r>
              <a:rPr lang="es-ES" dirty="0" smtClean="0"/>
              <a:t>Quinto nivel</a:t>
            </a:r>
            <a:endParaRPr lang="es-CO" dirty="0" smtClean="0"/>
          </a:p>
          <a:p>
            <a:pPr lvl="4"/>
            <a:endParaRPr lang="es-CO" dirty="0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>
          <a:xfrm>
            <a:off x="3877902" y="6503322"/>
            <a:ext cx="1151298" cy="304800"/>
          </a:xfrm>
        </p:spPr>
        <p:txBody>
          <a:bodyPr/>
          <a:lstStyle/>
          <a:p>
            <a:fld id="{2BD95622-4F80-4687-90D4-20C698E63516}" type="datetimeFigureOut">
              <a:rPr lang="es-SV" smtClean="0"/>
              <a:t>31/5/2016</a:t>
            </a:fld>
            <a:endParaRPr lang="es-SV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4800600" y="6492875"/>
            <a:ext cx="2895600" cy="365125"/>
          </a:xfrm>
        </p:spPr>
        <p:txBody>
          <a:bodyPr/>
          <a:lstStyle>
            <a:lvl1pPr>
              <a:defRPr>
                <a:solidFill>
                  <a:schemeClr val="tx2">
                    <a:lumMod val="50000"/>
                  </a:schemeClr>
                </a:solidFill>
              </a:defRPr>
            </a:lvl1pPr>
          </a:lstStyle>
          <a:p>
            <a:endParaRPr lang="es-SV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711739" y="6492875"/>
            <a:ext cx="432261" cy="365125"/>
          </a:xfrm>
        </p:spPr>
        <p:txBody>
          <a:bodyPr/>
          <a:lstStyle>
            <a:lvl1pPr>
              <a:defRPr>
                <a:solidFill>
                  <a:schemeClr val="tx2">
                    <a:lumMod val="50000"/>
                  </a:schemeClr>
                </a:solidFill>
              </a:defRPr>
            </a:lvl1pPr>
          </a:lstStyle>
          <a:p>
            <a:fld id="{C9A7D68E-C033-4355-B72B-F0FF7568D5BF}" type="slidenum">
              <a:rPr lang="es-SV" smtClean="0"/>
              <a:t>‹#›</a:t>
            </a:fld>
            <a:endParaRPr lang="es-SV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>
        <p:tmplLst>
          <p:tmpl lvl="1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20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20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20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20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20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s-CO" dirty="0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D95622-4F80-4687-90D4-20C698E63516}" type="datetimeFigureOut">
              <a:rPr lang="es-SV" smtClean="0"/>
              <a:t>31/5/2016</a:t>
            </a:fld>
            <a:endParaRPr lang="es-SV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SV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A7D68E-C033-4355-B72B-F0FF7568D5BF}" type="slidenum">
              <a:rPr lang="es-SV" smtClean="0"/>
              <a:t>‹#›</a:t>
            </a:fld>
            <a:endParaRPr lang="es-SV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80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s-CO" dirty="0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buClr>
                <a:schemeClr val="bg2">
                  <a:lumMod val="25000"/>
                </a:schemeClr>
              </a:buClr>
              <a:buFont typeface="Wingdings" pitchFamily="2" charset="2"/>
              <a:buChar char="§"/>
              <a:defRPr sz="2800"/>
            </a:lvl1pPr>
            <a:lvl2pPr>
              <a:buClr>
                <a:schemeClr val="bg2">
                  <a:lumMod val="25000"/>
                </a:schemeClr>
              </a:buClr>
              <a:buFont typeface="DIN" pitchFamily="2" charset="0"/>
              <a:buChar char="–"/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CO" dirty="0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buClr>
                <a:schemeClr val="bg2">
                  <a:lumMod val="25000"/>
                </a:schemeClr>
              </a:buClr>
              <a:buFont typeface="Wingdings" pitchFamily="2" charset="2"/>
              <a:buChar char="§"/>
              <a:defRPr sz="2800"/>
            </a:lvl1pPr>
            <a:lvl2pPr>
              <a:buClr>
                <a:schemeClr val="bg2">
                  <a:lumMod val="25000"/>
                </a:schemeClr>
              </a:buClr>
              <a:buFont typeface="DIN" pitchFamily="2" charset="0"/>
              <a:buChar char="–"/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CO" dirty="0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D95622-4F80-4687-90D4-20C698E63516}" type="datetimeFigureOut">
              <a:rPr lang="es-SV" smtClean="0"/>
              <a:t>31/5/2016</a:t>
            </a:fld>
            <a:endParaRPr lang="es-SV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SV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A7D68E-C033-4355-B72B-F0FF7568D5BF}" type="slidenum">
              <a:rPr lang="es-SV" smtClean="0"/>
              <a:t>‹#›</a:t>
            </a:fld>
            <a:endParaRPr lang="es-SV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s-CO" dirty="0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CO" dirty="0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CO" dirty="0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D95622-4F80-4687-90D4-20C698E63516}" type="datetimeFigureOut">
              <a:rPr lang="es-SV" smtClean="0"/>
              <a:t>31/5/2016</a:t>
            </a:fld>
            <a:endParaRPr lang="es-SV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SV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A7D68E-C033-4355-B72B-F0FF7568D5BF}" type="slidenum">
              <a:rPr lang="es-SV" smtClean="0"/>
              <a:t>‹#›</a:t>
            </a:fld>
            <a:endParaRPr lang="es-SV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80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s-CO" dirty="0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D95622-4F80-4687-90D4-20C698E63516}" type="datetimeFigureOut">
              <a:rPr lang="es-SV" smtClean="0"/>
              <a:t>31/5/2016</a:t>
            </a:fld>
            <a:endParaRPr lang="es-SV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SV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A7D68E-C033-4355-B72B-F0FF7568D5BF}" type="slidenum">
              <a:rPr lang="es-SV" smtClean="0"/>
              <a:t>‹#›</a:t>
            </a:fld>
            <a:endParaRPr lang="es-SV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D95622-4F80-4687-90D4-20C698E63516}" type="datetimeFigureOut">
              <a:rPr lang="es-SV" smtClean="0"/>
              <a:t>31/5/2016</a:t>
            </a:fld>
            <a:endParaRPr lang="es-SV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SV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A7D68E-C033-4355-B72B-F0FF7568D5BF}" type="slidenum">
              <a:rPr lang="es-SV" smtClean="0"/>
              <a:t>‹#›</a:t>
            </a:fld>
            <a:endParaRPr lang="es-SV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s-CO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CO" dirty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D95622-4F80-4687-90D4-20C698E63516}" type="datetimeFigureOut">
              <a:rPr lang="es-SV" smtClean="0"/>
              <a:t>31/5/2016</a:t>
            </a:fld>
            <a:endParaRPr lang="es-SV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SV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152400" y="6492875"/>
            <a:ext cx="415650" cy="365125"/>
          </a:xfrm>
        </p:spPr>
        <p:txBody>
          <a:bodyPr/>
          <a:lstStyle/>
          <a:p>
            <a:fld id="{C9A7D68E-C033-4355-B72B-F0FF7568D5BF}" type="slidenum">
              <a:rPr lang="es-SV" smtClean="0"/>
              <a:t>‹#›</a:t>
            </a:fld>
            <a:endParaRPr lang="es-SV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s-CO" dirty="0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s-CO" dirty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D95622-4F80-4687-90D4-20C698E63516}" type="datetimeFigureOut">
              <a:rPr lang="es-SV" smtClean="0"/>
              <a:t>31/5/2016</a:t>
            </a:fld>
            <a:endParaRPr lang="es-SV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SV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A7D68E-C033-4355-B72B-F0FF7568D5BF}" type="slidenum">
              <a:rPr lang="es-SV" smtClean="0"/>
              <a:t>‹#›</a:t>
            </a:fld>
            <a:endParaRPr lang="es-SV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9A68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3 Rectángulo"/>
          <p:cNvSpPr/>
          <p:nvPr/>
        </p:nvSpPr>
        <p:spPr>
          <a:xfrm rot="10800000">
            <a:off x="-65" y="0"/>
            <a:ext cx="9144000" cy="64302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>
              <a:solidFill>
                <a:schemeClr val="tx2">
                  <a:lumMod val="75000"/>
                </a:schemeClr>
              </a:solidFill>
              <a:latin typeface="DIN" pitchFamily="2" charset="0"/>
            </a:endParaRPr>
          </a:p>
        </p:txBody>
      </p:sp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914400" y="46038"/>
            <a:ext cx="8153400" cy="71596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s-ES" dirty="0" smtClean="0"/>
              <a:t>Haga </a:t>
            </a:r>
            <a:r>
              <a:rPr lang="es-ES" noProof="0" dirty="0" smtClean="0"/>
              <a:t>clic</a:t>
            </a:r>
            <a:r>
              <a:rPr lang="es-ES" dirty="0" smtClean="0"/>
              <a:t> para modificar el estilo de título del patrón</a:t>
            </a:r>
            <a:endParaRPr lang="es-CO" dirty="0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dirty="0" smtClean="0"/>
              <a:t>Haga clic para modificar el estilo de texto del patrón</a:t>
            </a:r>
          </a:p>
          <a:p>
            <a:pPr lvl="1"/>
            <a:r>
              <a:rPr lang="es-ES" dirty="0" smtClean="0"/>
              <a:t>Segundo nivel</a:t>
            </a:r>
          </a:p>
          <a:p>
            <a:pPr lvl="2"/>
            <a:r>
              <a:rPr lang="es-ES" dirty="0" smtClean="0"/>
              <a:t>Tercer nivel</a:t>
            </a:r>
          </a:p>
          <a:p>
            <a:pPr lvl="3"/>
            <a:r>
              <a:rPr lang="es-ES" dirty="0" smtClean="0"/>
              <a:t>Cuarto nivel</a:t>
            </a:r>
          </a:p>
          <a:p>
            <a:pPr lvl="4"/>
            <a:r>
              <a:rPr lang="es-ES" dirty="0" smtClean="0"/>
              <a:t>Quinto nivel</a:t>
            </a:r>
            <a:endParaRPr lang="es-CO" dirty="0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3981912" y="64531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>
                    <a:lumMod val="50000"/>
                  </a:schemeClr>
                </a:solidFill>
                <a:latin typeface="DIN" pitchFamily="2" charset="0"/>
              </a:defRPr>
            </a:lvl1pPr>
          </a:lstStyle>
          <a:p>
            <a:fld id="{2BD95622-4F80-4687-90D4-20C698E63516}" type="datetimeFigureOut">
              <a:rPr lang="es-SV" smtClean="0"/>
              <a:t>31/5/2016</a:t>
            </a:fld>
            <a:endParaRPr lang="es-SV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444838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DIN" pitchFamily="2" charset="0"/>
              </a:defRPr>
            </a:lvl1pPr>
          </a:lstStyle>
          <a:p>
            <a:endParaRPr lang="es-SV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3089695" y="6492875"/>
            <a:ext cx="4156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>
                    <a:lumMod val="50000"/>
                  </a:schemeClr>
                </a:solidFill>
                <a:latin typeface="DIN" pitchFamily="2" charset="0"/>
              </a:defRPr>
            </a:lvl1pPr>
          </a:lstStyle>
          <a:p>
            <a:fld id="{C9A7D68E-C033-4355-B72B-F0FF7568D5BF}" type="slidenum">
              <a:rPr lang="es-SV" smtClean="0"/>
              <a:t>‹#›</a:t>
            </a:fld>
            <a:endParaRPr lang="es-SV"/>
          </a:p>
        </p:txBody>
      </p:sp>
      <p:grpSp>
        <p:nvGrpSpPr>
          <p:cNvPr id="8" name="Group 16"/>
          <p:cNvGrpSpPr/>
          <p:nvPr/>
        </p:nvGrpSpPr>
        <p:grpSpPr>
          <a:xfrm>
            <a:off x="76200" y="838200"/>
            <a:ext cx="8991600" cy="152400"/>
            <a:chOff x="914400" y="990600"/>
            <a:chExt cx="8153400" cy="152400"/>
          </a:xfrm>
        </p:grpSpPr>
        <p:sp>
          <p:nvSpPr>
            <p:cNvPr id="13" name="Rectangle 12"/>
            <p:cNvSpPr/>
            <p:nvPr userDrawn="1"/>
          </p:nvSpPr>
          <p:spPr>
            <a:xfrm>
              <a:off x="914400" y="990600"/>
              <a:ext cx="8153400" cy="54864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Rectangle 14"/>
            <p:cNvSpPr/>
            <p:nvPr userDrawn="1"/>
          </p:nvSpPr>
          <p:spPr>
            <a:xfrm>
              <a:off x="914400" y="1066800"/>
              <a:ext cx="8153400" cy="36576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ectangle 15"/>
            <p:cNvSpPr/>
            <p:nvPr userDrawn="1"/>
          </p:nvSpPr>
          <p:spPr>
            <a:xfrm>
              <a:off x="914400" y="1088136"/>
              <a:ext cx="8153400" cy="54864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21" name="Picture 20" descr="BCGBravoConsultingG.jpg"/>
          <p:cNvPicPr/>
          <p:nvPr/>
        </p:nvPicPr>
        <p:blipFill>
          <a:blip r:embed="rId14" cstate="screen"/>
          <a:stretch>
            <a:fillRect/>
          </a:stretch>
        </p:blipFill>
        <p:spPr>
          <a:xfrm>
            <a:off x="424986" y="6448516"/>
            <a:ext cx="392232" cy="392232"/>
          </a:xfrm>
          <a:prstGeom prst="rect">
            <a:avLst/>
          </a:prstGeom>
          <a:ln>
            <a:solidFill>
              <a:schemeClr val="bg2">
                <a:lumMod val="50000"/>
              </a:schemeClr>
            </a:solidFill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  <p:sldLayoutId id="2147483697" r:id="rId12"/>
  </p:sldLayoutIdLst>
  <p:transition>
    <p:blinds dir="vert"/>
  </p:transition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3800" kern="1200" cap="all" baseline="0">
          <a:solidFill>
            <a:schemeClr val="tx2">
              <a:lumMod val="50000"/>
            </a:schemeClr>
          </a:solidFill>
          <a:latin typeface="DIN" pitchFamily="2" charset="0"/>
          <a:ea typeface="+mj-ea"/>
          <a:cs typeface="Arial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Clr>
          <a:schemeClr val="bg2">
            <a:lumMod val="25000"/>
          </a:schemeClr>
        </a:buClr>
        <a:buFont typeface="Arial" pitchFamily="34" charset="0"/>
        <a:buChar char="•"/>
        <a:defRPr sz="3200" kern="1200">
          <a:solidFill>
            <a:schemeClr val="tx2">
              <a:lumMod val="50000"/>
            </a:schemeClr>
          </a:solidFill>
          <a:latin typeface="DIN" pitchFamily="2" charset="0"/>
          <a:ea typeface="+mn-ea"/>
          <a:cs typeface="Arial" pitchFamily="34" charset="0"/>
        </a:defRPr>
      </a:lvl1pPr>
      <a:lvl2pPr marL="742950" indent="-285750" algn="l" defTabSz="914400" rtl="0" eaLnBrk="1" latinLnBrk="0" hangingPunct="1">
        <a:spcBef>
          <a:spcPct val="20000"/>
        </a:spcBef>
        <a:buClr>
          <a:schemeClr val="bg2">
            <a:lumMod val="25000"/>
          </a:schemeClr>
        </a:buClr>
        <a:buFont typeface="DIN" pitchFamily="2" charset="0"/>
        <a:buChar char="–"/>
        <a:defRPr sz="2800" kern="1200">
          <a:solidFill>
            <a:srgbClr val="A9A684"/>
          </a:solidFill>
          <a:latin typeface="DIN" pitchFamily="2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>
          <a:schemeClr val="bg2">
            <a:lumMod val="25000"/>
          </a:schemeClr>
        </a:buClr>
        <a:buFont typeface="DIN" pitchFamily="2" charset="0"/>
        <a:buChar char="»"/>
        <a:defRPr sz="2400" kern="1200">
          <a:solidFill>
            <a:srgbClr val="A9A684"/>
          </a:solidFill>
          <a:latin typeface="DIN" pitchFamily="2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>
          <a:schemeClr val="bg2">
            <a:lumMod val="25000"/>
          </a:schemeClr>
        </a:buClr>
        <a:buFont typeface="Wingdings" pitchFamily="2" charset="2"/>
        <a:buChar char="Ø"/>
        <a:defRPr sz="2000" kern="1200">
          <a:solidFill>
            <a:srgbClr val="A9A684"/>
          </a:solidFill>
          <a:latin typeface="DIN" pitchFamily="2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rgbClr val="A9A684"/>
          </a:solidFill>
          <a:latin typeface="DIN" pitchFamily="2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86" y="0"/>
            <a:ext cx="8928992" cy="936103"/>
          </a:xfrm>
        </p:spPr>
        <p:txBody>
          <a:bodyPr/>
          <a:lstStyle/>
          <a:p>
            <a:r>
              <a:rPr lang="en-US" dirty="0" smtClean="0">
                <a:solidFill>
                  <a:schemeClr val="bg2">
                    <a:lumMod val="50000"/>
                  </a:schemeClr>
                </a:solidFill>
              </a:rPr>
              <a:t>Puma Energy- Network Plan</a:t>
            </a:r>
            <a:endParaRPr lang="es-SV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3882" y="4149080"/>
            <a:ext cx="6400800" cy="1752600"/>
          </a:xfrm>
        </p:spPr>
        <p:txBody>
          <a:bodyPr/>
          <a:lstStyle/>
          <a:p>
            <a:r>
              <a:rPr lang="en-US" dirty="0"/>
              <a:t>Mario Serrano</a:t>
            </a:r>
          </a:p>
          <a:p>
            <a:r>
              <a:rPr lang="en-US" dirty="0" err="1"/>
              <a:t>Inversiones</a:t>
            </a:r>
            <a:r>
              <a:rPr lang="en-US" dirty="0"/>
              <a:t> y Planes de </a:t>
            </a:r>
            <a:r>
              <a:rPr lang="en-US" dirty="0" err="1"/>
              <a:t>Acción</a:t>
            </a:r>
            <a:endParaRPr lang="es-SV" dirty="0"/>
          </a:p>
          <a:p>
            <a:endParaRPr lang="es-SV" dirty="0"/>
          </a:p>
        </p:txBody>
      </p:sp>
      <p:pic>
        <p:nvPicPr>
          <p:cNvPr id="66562" name="Picture 2" descr="http://upload.wikimedia.org/wikipedia/en/thumb/c/c9/Puma_Energy_Logo.jpg/798px-Puma_Energy_Logo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622862"/>
            <a:ext cx="7488832" cy="13607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544016" y="2204864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s-SV" dirty="0"/>
          </a:p>
        </p:txBody>
      </p:sp>
    </p:spTree>
    <p:extLst>
      <p:ext uri="{BB962C8B-B14F-4D97-AF65-F5344CB8AC3E}">
        <p14:creationId xmlns:p14="http://schemas.microsoft.com/office/powerpoint/2010/main" val="1847991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45577"/>
            <a:ext cx="8229600" cy="431095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Puma </a:t>
            </a:r>
            <a:r>
              <a:rPr lang="en-US" dirty="0" err="1" smtClean="0"/>
              <a:t>España</a:t>
            </a:r>
            <a:endParaRPr lang="es-SV" dirty="0"/>
          </a:p>
        </p:txBody>
      </p:sp>
      <p:sp>
        <p:nvSpPr>
          <p:cNvPr id="7" name="TextBox 6"/>
          <p:cNvSpPr txBox="1"/>
          <p:nvPr/>
        </p:nvSpPr>
        <p:spPr>
          <a:xfrm>
            <a:off x="4319464" y="3419915"/>
            <a:ext cx="482453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SV" b="1" dirty="0"/>
              <a:t>Plan de </a:t>
            </a:r>
            <a:r>
              <a:rPr lang="es-SV" b="1" dirty="0" smtClean="0"/>
              <a:t>Acción: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err="1" smtClean="0"/>
              <a:t>Cambio</a:t>
            </a:r>
            <a:r>
              <a:rPr lang="en-US" dirty="0" smtClean="0"/>
              <a:t> de </a:t>
            </a:r>
            <a:r>
              <a:rPr lang="en-US" dirty="0" err="1" smtClean="0"/>
              <a:t>Operador</a:t>
            </a:r>
            <a:r>
              <a:rPr lang="en-US" dirty="0" smtClean="0"/>
              <a:t> (Agosto 01/15)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err="1" smtClean="0"/>
              <a:t>Mejorar</a:t>
            </a:r>
            <a:r>
              <a:rPr lang="en-US" dirty="0" smtClean="0"/>
              <a:t> </a:t>
            </a:r>
            <a:r>
              <a:rPr lang="en-US" dirty="0" err="1" smtClean="0"/>
              <a:t>aceso</a:t>
            </a:r>
            <a:r>
              <a:rPr lang="en-US" dirty="0" smtClean="0"/>
              <a:t> de </a:t>
            </a:r>
            <a:r>
              <a:rPr lang="en-US" dirty="0" err="1" smtClean="0"/>
              <a:t>Avenida</a:t>
            </a:r>
            <a:r>
              <a:rPr lang="en-US" dirty="0" smtClean="0"/>
              <a:t> </a:t>
            </a:r>
            <a:r>
              <a:rPr lang="en-US" dirty="0" err="1" smtClean="0"/>
              <a:t>Espana</a:t>
            </a:r>
            <a:r>
              <a:rPr lang="en-US" dirty="0" smtClean="0"/>
              <a:t> 	$1 K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tx2"/>
                </a:solidFill>
              </a:rPr>
              <a:t>(+14K </a:t>
            </a:r>
            <a:r>
              <a:rPr lang="en-US" dirty="0" err="1" smtClean="0">
                <a:solidFill>
                  <a:schemeClr val="tx2"/>
                </a:solidFill>
              </a:rPr>
              <a:t>glns</a:t>
            </a:r>
            <a:r>
              <a:rPr lang="en-US" dirty="0" smtClean="0">
                <a:solidFill>
                  <a:schemeClr val="tx2"/>
                </a:solidFill>
              </a:rPr>
              <a:t> </a:t>
            </a:r>
            <a:r>
              <a:rPr lang="en-US" dirty="0" err="1" smtClean="0">
                <a:solidFill>
                  <a:schemeClr val="tx2"/>
                </a:solidFill>
              </a:rPr>
              <a:t>mogas</a:t>
            </a:r>
            <a:r>
              <a:rPr lang="en-US" dirty="0" smtClean="0">
                <a:solidFill>
                  <a:schemeClr val="tx2"/>
                </a:solidFill>
              </a:rPr>
              <a:t>/die)</a:t>
            </a:r>
            <a:endParaRPr lang="es-SV" i="1" dirty="0" smtClean="0">
              <a:solidFill>
                <a:schemeClr val="tx2"/>
              </a:solidFill>
            </a:endParaRPr>
          </a:p>
          <a:p>
            <a:r>
              <a:rPr lang="es-SV" dirty="0" smtClean="0"/>
              <a:t> </a:t>
            </a:r>
            <a:endParaRPr lang="es-SV" dirty="0"/>
          </a:p>
        </p:txBody>
      </p:sp>
      <p:pic>
        <p:nvPicPr>
          <p:cNvPr id="788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016" y="3374963"/>
            <a:ext cx="3851920" cy="33712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8852" name="Picture 4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254" r="2693" b="3878"/>
          <a:stretch/>
        </p:blipFill>
        <p:spPr bwMode="auto">
          <a:xfrm>
            <a:off x="144016" y="598715"/>
            <a:ext cx="4288256" cy="2621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5978" y="835315"/>
            <a:ext cx="4374005" cy="22336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4432272" y="4797152"/>
            <a:ext cx="436603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SV" b="1" dirty="0"/>
              <a:t>R</a:t>
            </a:r>
            <a:r>
              <a:rPr lang="es-SV" b="1" dirty="0" smtClean="0"/>
              <a:t>ecuperación de inversión: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7,000 </a:t>
            </a:r>
            <a:r>
              <a:rPr lang="en-US" dirty="0" err="1" smtClean="0"/>
              <a:t>galones</a:t>
            </a:r>
            <a:r>
              <a:rPr lang="en-US" dirty="0" smtClean="0"/>
              <a:t> </a:t>
            </a:r>
            <a:r>
              <a:rPr lang="en-US" dirty="0" err="1" smtClean="0"/>
              <a:t>adicionales</a:t>
            </a:r>
            <a:r>
              <a:rPr lang="en-US" dirty="0" smtClean="0"/>
              <a:t> 		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 0.1  </a:t>
            </a:r>
            <a:r>
              <a:rPr lang="en-US" dirty="0" err="1" smtClean="0"/>
              <a:t>años</a:t>
            </a:r>
            <a:r>
              <a:rPr lang="en-US" dirty="0" smtClean="0"/>
              <a:t> de </a:t>
            </a:r>
            <a:r>
              <a:rPr lang="en-US" dirty="0" err="1" smtClean="0"/>
              <a:t>recuperación</a:t>
            </a:r>
            <a:r>
              <a:rPr lang="en-US" dirty="0" smtClean="0"/>
              <a:t> 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5201226"/>
              </p:ext>
            </p:extLst>
          </p:nvPr>
        </p:nvGraphicFramePr>
        <p:xfrm>
          <a:off x="3995936" y="6165304"/>
          <a:ext cx="5148063" cy="28788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76826"/>
                <a:gridCol w="1977085"/>
                <a:gridCol w="827765"/>
                <a:gridCol w="955114"/>
                <a:gridCol w="611273"/>
              </a:tblGrid>
              <a:tr h="287883">
                <a:tc>
                  <a:txBody>
                    <a:bodyPr/>
                    <a:lstStyle/>
                    <a:p>
                      <a:pPr algn="r" fontAlgn="b"/>
                      <a:r>
                        <a:rPr lang="es-SV" sz="1100" u="none" strike="noStrike">
                          <a:effectLst/>
                        </a:rPr>
                        <a:t>43,664</a:t>
                      </a:r>
                      <a:endParaRPr lang="es-SV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SV" sz="1100" u="none" strike="noStrike">
                          <a:effectLst/>
                        </a:rPr>
                        <a:t>Low Potential, Low Performance</a:t>
                      </a:r>
                      <a:endParaRPr lang="es-SV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SV" sz="1100" u="none" strike="noStrike">
                          <a:effectLst/>
                        </a:rPr>
                        <a:t>-14,804</a:t>
                      </a:r>
                      <a:endParaRPr lang="es-SV" sz="1100" b="0" i="0" u="none" strike="noStrike">
                        <a:solidFill>
                          <a:srgbClr val="9C0006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SV" sz="1100" u="none" strike="noStrike">
                          <a:effectLst/>
                        </a:rPr>
                        <a:t>29,000</a:t>
                      </a:r>
                      <a:endParaRPr lang="es-SV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SV" sz="1100" u="none" strike="noStrike" dirty="0">
                          <a:effectLst/>
                        </a:rPr>
                        <a:t>-14,664</a:t>
                      </a:r>
                      <a:endParaRPr lang="es-SV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88640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8242" y="0"/>
            <a:ext cx="8229600" cy="54868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Puma El </a:t>
            </a:r>
            <a:r>
              <a:rPr lang="en-US" dirty="0" err="1" smtClean="0"/>
              <a:t>Rosal</a:t>
            </a:r>
            <a:endParaRPr lang="es-SV" dirty="0"/>
          </a:p>
        </p:txBody>
      </p:sp>
      <p:pic>
        <p:nvPicPr>
          <p:cNvPr id="307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11" y="1052736"/>
            <a:ext cx="3799809" cy="20162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4067944" y="3873822"/>
            <a:ext cx="501410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SV" b="1" dirty="0"/>
              <a:t>Plan de </a:t>
            </a:r>
            <a:r>
              <a:rPr lang="es-SV" b="1" dirty="0" smtClean="0"/>
              <a:t>Acción: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err="1" smtClean="0"/>
              <a:t>Renovacion</a:t>
            </a:r>
            <a:r>
              <a:rPr lang="en-US" dirty="0" smtClean="0"/>
              <a:t>/</a:t>
            </a:r>
            <a:r>
              <a:rPr lang="en-US" dirty="0" err="1" smtClean="0"/>
              <a:t>repacion</a:t>
            </a:r>
            <a:r>
              <a:rPr lang="en-US" dirty="0" smtClean="0"/>
              <a:t> de </a:t>
            </a:r>
            <a:r>
              <a:rPr lang="en-US" dirty="0" err="1" smtClean="0"/>
              <a:t>dispensadora</a:t>
            </a:r>
            <a:r>
              <a:rPr lang="en-US" dirty="0" smtClean="0"/>
              <a:t> de Diesel de alto </a:t>
            </a:r>
            <a:r>
              <a:rPr lang="en-US" dirty="0" err="1" smtClean="0"/>
              <a:t>flujo</a:t>
            </a:r>
            <a:r>
              <a:rPr lang="en-US" dirty="0"/>
              <a:t> </a:t>
            </a:r>
            <a:r>
              <a:rPr lang="en-US" dirty="0" smtClean="0"/>
              <a:t>ó overhauling</a:t>
            </a:r>
            <a:r>
              <a:rPr lang="en-US" dirty="0"/>
              <a:t>.</a:t>
            </a:r>
            <a:r>
              <a:rPr lang="en-US" dirty="0" smtClean="0"/>
              <a:t>       $2.5K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tx2"/>
                </a:solidFill>
              </a:rPr>
              <a:t>(+3K </a:t>
            </a:r>
            <a:r>
              <a:rPr lang="en-US" dirty="0" err="1" smtClean="0">
                <a:solidFill>
                  <a:schemeClr val="tx2"/>
                </a:solidFill>
              </a:rPr>
              <a:t>glns</a:t>
            </a:r>
            <a:r>
              <a:rPr lang="en-US" dirty="0" smtClean="0">
                <a:solidFill>
                  <a:schemeClr val="tx2"/>
                </a:solidFill>
              </a:rPr>
              <a:t> diesel)</a:t>
            </a:r>
          </a:p>
        </p:txBody>
      </p:sp>
      <p:pic>
        <p:nvPicPr>
          <p:cNvPr id="76801" name="Picture 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016" y="3417562"/>
            <a:ext cx="3851920" cy="3440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67" b="11551"/>
          <a:stretch/>
        </p:blipFill>
        <p:spPr bwMode="auto">
          <a:xfrm>
            <a:off x="3946239" y="980728"/>
            <a:ext cx="5135811" cy="2343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2843808" y="570166"/>
            <a:ext cx="40324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err="1" smtClean="0"/>
              <a:t>Contrato</a:t>
            </a:r>
            <a:r>
              <a:rPr lang="en-US" sz="1600" dirty="0" smtClean="0"/>
              <a:t> </a:t>
            </a:r>
            <a:r>
              <a:rPr lang="en-US" sz="1600" dirty="0" err="1" smtClean="0"/>
              <a:t>Vence</a:t>
            </a:r>
            <a:r>
              <a:rPr lang="en-US" sz="1600" dirty="0" smtClean="0"/>
              <a:t>:   Julio/2021</a:t>
            </a:r>
            <a:endParaRPr lang="en-US" sz="1600" dirty="0"/>
          </a:p>
        </p:txBody>
      </p:sp>
      <p:sp>
        <p:nvSpPr>
          <p:cNvPr id="12" name="TextBox 11"/>
          <p:cNvSpPr txBox="1"/>
          <p:nvPr/>
        </p:nvSpPr>
        <p:spPr>
          <a:xfrm>
            <a:off x="4211960" y="5097958"/>
            <a:ext cx="436603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SV" b="1" dirty="0"/>
              <a:t>R</a:t>
            </a:r>
            <a:r>
              <a:rPr lang="es-SV" b="1" dirty="0" smtClean="0"/>
              <a:t>ecuperación de inversión: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2,500 </a:t>
            </a:r>
            <a:r>
              <a:rPr lang="en-US" dirty="0" err="1" smtClean="0"/>
              <a:t>galones</a:t>
            </a:r>
            <a:r>
              <a:rPr lang="en-US" dirty="0" smtClean="0"/>
              <a:t> </a:t>
            </a:r>
            <a:r>
              <a:rPr lang="en-US" dirty="0" err="1" smtClean="0"/>
              <a:t>adicionales</a:t>
            </a:r>
            <a:r>
              <a:rPr lang="en-US" dirty="0" smtClean="0"/>
              <a:t> 		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 0.6  </a:t>
            </a:r>
            <a:r>
              <a:rPr lang="en-US" dirty="0" err="1" smtClean="0"/>
              <a:t>años</a:t>
            </a:r>
            <a:r>
              <a:rPr lang="en-US" dirty="0" smtClean="0"/>
              <a:t> de </a:t>
            </a:r>
            <a:r>
              <a:rPr lang="en-US" dirty="0" err="1" smtClean="0"/>
              <a:t>recuperación</a:t>
            </a:r>
            <a:r>
              <a:rPr lang="en-US" dirty="0" smtClean="0"/>
              <a:t> 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22608684"/>
              </p:ext>
            </p:extLst>
          </p:nvPr>
        </p:nvGraphicFramePr>
        <p:xfrm>
          <a:off x="4067944" y="6165304"/>
          <a:ext cx="5014105" cy="3810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56612"/>
                <a:gridCol w="1925640"/>
                <a:gridCol w="806225"/>
                <a:gridCol w="930261"/>
                <a:gridCol w="595367"/>
              </a:tblGrid>
              <a:tr h="381000">
                <a:tc>
                  <a:txBody>
                    <a:bodyPr/>
                    <a:lstStyle/>
                    <a:p>
                      <a:pPr algn="r" fontAlgn="b"/>
                      <a:r>
                        <a:rPr lang="es-SV" sz="1100" u="none" strike="noStrike">
                          <a:effectLst/>
                        </a:rPr>
                        <a:t>29,616</a:t>
                      </a:r>
                      <a:endParaRPr lang="es-SV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SV" sz="1100" u="none" strike="noStrike">
                          <a:effectLst/>
                        </a:rPr>
                        <a:t>Low Potential, Low Performance</a:t>
                      </a:r>
                      <a:endParaRPr lang="es-SV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SV" sz="1100" u="none" strike="noStrike">
                          <a:effectLst/>
                        </a:rPr>
                        <a:t>-8,946</a:t>
                      </a:r>
                      <a:endParaRPr lang="es-SV" sz="1100" b="0" i="0" u="none" strike="noStrike">
                        <a:solidFill>
                          <a:srgbClr val="9C0006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SV" sz="1100" u="none" strike="noStrike">
                          <a:effectLst/>
                        </a:rPr>
                        <a:t>27,800</a:t>
                      </a:r>
                      <a:endParaRPr lang="es-SV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SV" sz="1100" u="none" strike="noStrike" dirty="0">
                          <a:effectLst/>
                        </a:rPr>
                        <a:t>-1,816</a:t>
                      </a:r>
                      <a:endParaRPr lang="es-SV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47761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6344" y="34944"/>
            <a:ext cx="8229600" cy="513736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Puma </a:t>
            </a:r>
            <a:r>
              <a:rPr lang="es-SV" dirty="0" smtClean="0"/>
              <a:t>Ejercito </a:t>
            </a:r>
            <a:endParaRPr lang="es-SV" dirty="0"/>
          </a:p>
        </p:txBody>
      </p:sp>
      <p:pic>
        <p:nvPicPr>
          <p:cNvPr id="53251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700" b="9892"/>
          <a:stretch/>
        </p:blipFill>
        <p:spPr bwMode="auto">
          <a:xfrm>
            <a:off x="128339" y="1124744"/>
            <a:ext cx="4107740" cy="2304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4941854" y="4149080"/>
            <a:ext cx="31683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SV" b="1" dirty="0"/>
              <a:t>Plan de </a:t>
            </a:r>
            <a:r>
              <a:rPr lang="es-SV" b="1" dirty="0" smtClean="0"/>
              <a:t>Acción: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SV" dirty="0" smtClean="0"/>
              <a:t>Renovación de contrato </a:t>
            </a:r>
            <a:endParaRPr lang="es-SV" dirty="0"/>
          </a:p>
        </p:txBody>
      </p:sp>
      <p:pic>
        <p:nvPicPr>
          <p:cNvPr id="8089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82" y="3573016"/>
            <a:ext cx="4720342" cy="31993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0339" y="908720"/>
            <a:ext cx="4148165" cy="26989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2987823" y="485964"/>
            <a:ext cx="32327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err="1" smtClean="0"/>
              <a:t>Contrato</a:t>
            </a:r>
            <a:r>
              <a:rPr lang="en-US" sz="1400" dirty="0" smtClean="0"/>
              <a:t> </a:t>
            </a:r>
            <a:r>
              <a:rPr lang="en-US" sz="1400" dirty="0" err="1" smtClean="0"/>
              <a:t>Vence</a:t>
            </a:r>
            <a:r>
              <a:rPr lang="en-US" sz="1400" dirty="0" smtClean="0"/>
              <a:t>:</a:t>
            </a:r>
          </a:p>
          <a:p>
            <a:r>
              <a:rPr lang="en-US" sz="1400" dirty="0" err="1" smtClean="0"/>
              <a:t>Noviembre</a:t>
            </a:r>
            <a:r>
              <a:rPr lang="en-US" sz="1400" dirty="0" smtClean="0"/>
              <a:t>/2015</a:t>
            </a:r>
            <a:endParaRPr lang="es-SV" sz="1400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3112453"/>
              </p:ext>
            </p:extLst>
          </p:nvPr>
        </p:nvGraphicFramePr>
        <p:xfrm>
          <a:off x="4933847" y="4859466"/>
          <a:ext cx="4162433" cy="34480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28097"/>
                <a:gridCol w="1598560"/>
                <a:gridCol w="669284"/>
                <a:gridCol w="772251"/>
                <a:gridCol w="494241"/>
              </a:tblGrid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es-SV" sz="1100" u="none" strike="noStrike" dirty="0">
                          <a:effectLst/>
                        </a:rPr>
                        <a:t>60,347</a:t>
                      </a:r>
                      <a:endParaRPr lang="es-SV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SV" sz="1100" u="none" strike="noStrike" dirty="0">
                          <a:effectLst/>
                        </a:rPr>
                        <a:t>High </a:t>
                      </a:r>
                      <a:r>
                        <a:rPr lang="es-SV" sz="1100" u="none" strike="noStrike" dirty="0" err="1">
                          <a:effectLst/>
                        </a:rPr>
                        <a:t>Potential</a:t>
                      </a:r>
                      <a:r>
                        <a:rPr lang="es-SV" sz="1100" u="none" strike="noStrike" dirty="0">
                          <a:effectLst/>
                        </a:rPr>
                        <a:t>, </a:t>
                      </a:r>
                      <a:r>
                        <a:rPr lang="es-SV" sz="1100" u="none" strike="noStrike" dirty="0" err="1">
                          <a:effectLst/>
                        </a:rPr>
                        <a:t>Low</a:t>
                      </a:r>
                      <a:r>
                        <a:rPr lang="es-SV" sz="1100" u="none" strike="noStrike" dirty="0">
                          <a:effectLst/>
                        </a:rPr>
                        <a:t> Performance</a:t>
                      </a:r>
                      <a:endParaRPr lang="es-SV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SV" sz="1100" u="none" strike="noStrike">
                          <a:effectLst/>
                        </a:rPr>
                        <a:t>-12,037</a:t>
                      </a:r>
                      <a:endParaRPr lang="es-SV" sz="1100" b="0" i="0" u="none" strike="noStrike">
                        <a:solidFill>
                          <a:srgbClr val="9C0006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SV" sz="1100" u="none" strike="noStrike">
                          <a:effectLst/>
                        </a:rPr>
                        <a:t>55,160</a:t>
                      </a:r>
                      <a:endParaRPr lang="es-SV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SV" sz="1100" u="none" strike="noStrike" dirty="0">
                          <a:effectLst/>
                        </a:rPr>
                        <a:t>-5,187</a:t>
                      </a:r>
                      <a:endParaRPr lang="es-SV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5220072" y="5373216"/>
            <a:ext cx="35283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err="1" smtClean="0">
                <a:solidFill>
                  <a:schemeClr val="tx2"/>
                </a:solidFill>
              </a:rPr>
              <a:t>Consolidar</a:t>
            </a:r>
            <a:r>
              <a:rPr lang="en-US" sz="1400" dirty="0" smtClean="0">
                <a:solidFill>
                  <a:schemeClr val="tx2"/>
                </a:solidFill>
              </a:rPr>
              <a:t> </a:t>
            </a:r>
            <a:r>
              <a:rPr lang="en-US" sz="1400" dirty="0" err="1" smtClean="0">
                <a:solidFill>
                  <a:schemeClr val="tx2"/>
                </a:solidFill>
              </a:rPr>
              <a:t>negociacion</a:t>
            </a:r>
            <a:r>
              <a:rPr lang="en-US" sz="1400" dirty="0" smtClean="0">
                <a:solidFill>
                  <a:schemeClr val="tx2"/>
                </a:solidFill>
              </a:rPr>
              <a:t> con </a:t>
            </a:r>
            <a:r>
              <a:rPr lang="en-US" sz="1400" dirty="0" err="1" smtClean="0">
                <a:solidFill>
                  <a:schemeClr val="tx2"/>
                </a:solidFill>
              </a:rPr>
              <a:t>alcaldia</a:t>
            </a:r>
            <a:r>
              <a:rPr lang="en-US" sz="1400" dirty="0" smtClean="0">
                <a:solidFill>
                  <a:schemeClr val="tx2"/>
                </a:solidFill>
              </a:rPr>
              <a:t> de San Martin. (+6K </a:t>
            </a:r>
            <a:r>
              <a:rPr lang="en-US" sz="1400" dirty="0" err="1" smtClean="0">
                <a:solidFill>
                  <a:schemeClr val="tx2"/>
                </a:solidFill>
              </a:rPr>
              <a:t>glns</a:t>
            </a:r>
            <a:r>
              <a:rPr lang="en-US" sz="1400" dirty="0" smtClean="0">
                <a:solidFill>
                  <a:schemeClr val="tx2"/>
                </a:solidFill>
              </a:rPr>
              <a:t> diesel)</a:t>
            </a:r>
            <a:endParaRPr lang="es-SV" sz="14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107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34944"/>
            <a:ext cx="8229600" cy="585744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Puma Universidad</a:t>
            </a:r>
            <a:endParaRPr lang="es-SV" dirty="0"/>
          </a:p>
        </p:txBody>
      </p:sp>
      <p:sp>
        <p:nvSpPr>
          <p:cNvPr id="7" name="TextBox 6"/>
          <p:cNvSpPr txBox="1"/>
          <p:nvPr/>
        </p:nvSpPr>
        <p:spPr>
          <a:xfrm>
            <a:off x="4211960" y="2996952"/>
            <a:ext cx="374441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SV" sz="1600" b="1" dirty="0"/>
              <a:t>Plan de </a:t>
            </a:r>
            <a:r>
              <a:rPr lang="es-SV" sz="1600" b="1" dirty="0" smtClean="0"/>
              <a:t>Acción: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SV" sz="1600" dirty="0" smtClean="0"/>
              <a:t>Instalación de nuevas líneas y tanques (</a:t>
            </a:r>
            <a:r>
              <a:rPr lang="es-SV" sz="1600" dirty="0" err="1" smtClean="0"/>
              <a:t>act</a:t>
            </a:r>
            <a:r>
              <a:rPr lang="es-SV" sz="1600" dirty="0" smtClean="0"/>
              <a:t>. de hierro) 	                   </a:t>
            </a:r>
            <a:r>
              <a:rPr lang="es-SV" sz="1600" dirty="0" smtClean="0">
                <a:solidFill>
                  <a:srgbClr val="00B050"/>
                </a:solidFill>
              </a:rPr>
              <a:t>$40K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SV" sz="1600" dirty="0" smtClean="0"/>
              <a:t>Reconstrucción de </a:t>
            </a:r>
            <a:r>
              <a:rPr lang="es-SV" sz="1600" dirty="0" err="1" smtClean="0"/>
              <a:t>canopy</a:t>
            </a:r>
            <a:r>
              <a:rPr lang="es-SV" sz="1600" dirty="0" smtClean="0"/>
              <a:t>(actual es muy bajo)		$160K </a:t>
            </a:r>
            <a:endParaRPr lang="es-SV" sz="1600" dirty="0"/>
          </a:p>
        </p:txBody>
      </p:sp>
      <p:pic>
        <p:nvPicPr>
          <p:cNvPr id="79873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28" y="3501008"/>
            <a:ext cx="4054816" cy="3187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9874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85" b="13819"/>
          <a:stretch/>
        </p:blipFill>
        <p:spPr bwMode="auto">
          <a:xfrm>
            <a:off x="35496" y="786007"/>
            <a:ext cx="4248472" cy="2210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728948"/>
            <a:ext cx="4648411" cy="2195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4247051" y="4437112"/>
            <a:ext cx="436603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SV" b="1" dirty="0"/>
              <a:t>R</a:t>
            </a:r>
            <a:r>
              <a:rPr lang="es-SV" b="1" dirty="0" smtClean="0"/>
              <a:t>ecuperación de inversión: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00B050"/>
                </a:solidFill>
              </a:rPr>
              <a:t>15,000</a:t>
            </a:r>
            <a:r>
              <a:rPr lang="en-US" dirty="0" smtClean="0"/>
              <a:t> </a:t>
            </a:r>
            <a:r>
              <a:rPr lang="en-US" dirty="0" err="1" smtClean="0"/>
              <a:t>galones</a:t>
            </a:r>
            <a:r>
              <a:rPr lang="en-US" dirty="0" smtClean="0"/>
              <a:t> </a:t>
            </a:r>
            <a:r>
              <a:rPr lang="en-US" dirty="0" err="1" smtClean="0"/>
              <a:t>adicionales</a:t>
            </a:r>
            <a:r>
              <a:rPr lang="en-US" dirty="0" smtClean="0"/>
              <a:t> (</a:t>
            </a:r>
            <a:r>
              <a:rPr lang="en-US" dirty="0" err="1" smtClean="0"/>
              <a:t>Instalación</a:t>
            </a:r>
            <a:r>
              <a:rPr lang="en-US" dirty="0" smtClean="0"/>
              <a:t> de </a:t>
            </a:r>
            <a:r>
              <a:rPr lang="en-US" dirty="0" err="1" smtClean="0"/>
              <a:t>tanques</a:t>
            </a:r>
            <a:r>
              <a:rPr lang="en-US" dirty="0" smtClean="0"/>
              <a:t>) 	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00B050"/>
                </a:solidFill>
              </a:rPr>
              <a:t>1.6</a:t>
            </a:r>
            <a:r>
              <a:rPr lang="en-US" dirty="0" smtClean="0"/>
              <a:t>  </a:t>
            </a:r>
            <a:r>
              <a:rPr lang="en-US" dirty="0" err="1" smtClean="0"/>
              <a:t>años</a:t>
            </a:r>
            <a:r>
              <a:rPr lang="en-US" dirty="0" smtClean="0"/>
              <a:t> de </a:t>
            </a:r>
            <a:r>
              <a:rPr lang="en-US" dirty="0" err="1" smtClean="0"/>
              <a:t>recuperación</a:t>
            </a:r>
            <a:r>
              <a:rPr lang="en-US" dirty="0" smtClean="0"/>
              <a:t> 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8472667"/>
              </p:ext>
            </p:extLst>
          </p:nvPr>
        </p:nvGraphicFramePr>
        <p:xfrm>
          <a:off x="4067944" y="5877272"/>
          <a:ext cx="5008451" cy="3810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55759"/>
                <a:gridCol w="1923468"/>
                <a:gridCol w="805316"/>
                <a:gridCol w="929212"/>
                <a:gridCol w="594696"/>
              </a:tblGrid>
              <a:tr h="381000">
                <a:tc>
                  <a:txBody>
                    <a:bodyPr/>
                    <a:lstStyle/>
                    <a:p>
                      <a:pPr algn="r" fontAlgn="b"/>
                      <a:r>
                        <a:rPr lang="es-SV" sz="1100" u="none" strike="noStrike">
                          <a:effectLst/>
                        </a:rPr>
                        <a:t>40,868</a:t>
                      </a:r>
                      <a:endParaRPr lang="es-SV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SV" sz="1100" u="none" strike="noStrike">
                          <a:effectLst/>
                        </a:rPr>
                        <a:t>Low Potential, High Performance</a:t>
                      </a:r>
                      <a:endParaRPr lang="es-SV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SV" sz="1100" u="none" strike="noStrike">
                          <a:effectLst/>
                        </a:rPr>
                        <a:t>-4,268</a:t>
                      </a:r>
                      <a:endParaRPr lang="es-SV" sz="1100" b="0" i="0" u="none" strike="noStrike">
                        <a:solidFill>
                          <a:srgbClr val="9C0006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SV" sz="1100" u="none" strike="noStrike">
                          <a:effectLst/>
                        </a:rPr>
                        <a:t>                 31,600 </a:t>
                      </a:r>
                      <a:endParaRPr lang="es-SV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SV" sz="1100" u="none" strike="noStrike" dirty="0">
                          <a:effectLst/>
                        </a:rPr>
                        <a:t>-9,268</a:t>
                      </a:r>
                      <a:endParaRPr lang="es-SV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4427984" y="4252446"/>
            <a:ext cx="228562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solidFill>
                  <a:schemeClr val="tx2"/>
                </a:solidFill>
              </a:rPr>
              <a:t>(+15K </a:t>
            </a:r>
            <a:r>
              <a:rPr lang="en-US" sz="1600" dirty="0" err="1" smtClean="0">
                <a:solidFill>
                  <a:schemeClr val="tx2"/>
                </a:solidFill>
              </a:rPr>
              <a:t>glns</a:t>
            </a:r>
            <a:r>
              <a:rPr lang="en-US" sz="1600" dirty="0" smtClean="0">
                <a:solidFill>
                  <a:schemeClr val="tx2"/>
                </a:solidFill>
              </a:rPr>
              <a:t> de </a:t>
            </a:r>
            <a:r>
              <a:rPr lang="en-US" sz="1600" dirty="0" err="1" smtClean="0">
                <a:solidFill>
                  <a:schemeClr val="tx2"/>
                </a:solidFill>
              </a:rPr>
              <a:t>mogas</a:t>
            </a:r>
            <a:r>
              <a:rPr lang="en-US" sz="1600" dirty="0" smtClean="0">
                <a:solidFill>
                  <a:schemeClr val="tx2"/>
                </a:solidFill>
              </a:rPr>
              <a:t>/die)</a:t>
            </a:r>
            <a:endParaRPr lang="es-SV" sz="16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1597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87624" y="2492896"/>
            <a:ext cx="6400800" cy="1752600"/>
          </a:xfrm>
        </p:spPr>
        <p:txBody>
          <a:bodyPr>
            <a:normAutofit fontScale="85000" lnSpcReduction="20000"/>
          </a:bodyPr>
          <a:lstStyle/>
          <a:p>
            <a:r>
              <a:rPr lang="en-US" sz="4800" dirty="0" err="1" smtClean="0"/>
              <a:t>Estaciones</a:t>
            </a:r>
            <a:r>
              <a:rPr lang="en-US" sz="4800" dirty="0" smtClean="0"/>
              <a:t> </a:t>
            </a:r>
            <a:endParaRPr lang="en-US" sz="4800" dirty="0" smtClean="0"/>
          </a:p>
          <a:p>
            <a:r>
              <a:rPr lang="en-US" sz="4800" dirty="0" smtClean="0"/>
              <a:t>Alto </a:t>
            </a:r>
            <a:r>
              <a:rPr lang="en-US" sz="4800" dirty="0" err="1" smtClean="0"/>
              <a:t>Desempeño</a:t>
            </a:r>
            <a:r>
              <a:rPr lang="en-US" sz="4800" dirty="0" smtClean="0"/>
              <a:t> – </a:t>
            </a:r>
            <a:br>
              <a:rPr lang="en-US" sz="4800" dirty="0" smtClean="0"/>
            </a:br>
            <a:r>
              <a:rPr lang="en-US" sz="4800" dirty="0" smtClean="0"/>
              <a:t>Alto </a:t>
            </a:r>
            <a:r>
              <a:rPr lang="en-US" sz="4800" dirty="0" err="1" smtClean="0"/>
              <a:t>Potencial</a:t>
            </a:r>
            <a:endParaRPr lang="es-SV" sz="4800" dirty="0"/>
          </a:p>
        </p:txBody>
      </p:sp>
    </p:spTree>
    <p:extLst>
      <p:ext uri="{BB962C8B-B14F-4D97-AF65-F5344CB8AC3E}">
        <p14:creationId xmlns:p14="http://schemas.microsoft.com/office/powerpoint/2010/main" val="2349520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8242" y="0"/>
            <a:ext cx="8229600" cy="47667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Puma El </a:t>
            </a:r>
            <a:r>
              <a:rPr lang="en-US" dirty="0" err="1" smtClean="0"/>
              <a:t>Coyolito</a:t>
            </a:r>
            <a:endParaRPr lang="es-SV" dirty="0"/>
          </a:p>
        </p:txBody>
      </p:sp>
      <p:pic>
        <p:nvPicPr>
          <p:cNvPr id="84995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214"/>
          <a:stretch/>
        </p:blipFill>
        <p:spPr bwMode="auto">
          <a:xfrm>
            <a:off x="337021" y="582082"/>
            <a:ext cx="4072671" cy="24148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4572000" y="3789040"/>
            <a:ext cx="439248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SV" sz="1600" b="1" dirty="0"/>
              <a:t>Plan de </a:t>
            </a:r>
            <a:r>
              <a:rPr lang="es-SV" sz="1600" b="1" dirty="0" smtClean="0"/>
              <a:t>Acción:</a:t>
            </a:r>
            <a:endParaRPr lang="es-SV" sz="16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SV" sz="1600" dirty="0" smtClean="0"/>
              <a:t>Reemplazar dispensadora actual solo de </a:t>
            </a:r>
            <a:r>
              <a:rPr lang="es-SV" sz="1600" dirty="0" err="1" smtClean="0"/>
              <a:t>Diesel</a:t>
            </a:r>
            <a:r>
              <a:rPr lang="es-SV" sz="1600" dirty="0" smtClean="0"/>
              <a:t> por dispensadora de 3 productos      $8K</a:t>
            </a:r>
            <a:r>
              <a:rPr lang="es-SV" sz="1600" b="1" dirty="0" smtClean="0"/>
              <a:t>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smtClean="0">
                <a:solidFill>
                  <a:schemeClr val="tx2"/>
                </a:solidFill>
              </a:rPr>
              <a:t>( + 6 K </a:t>
            </a:r>
            <a:r>
              <a:rPr lang="en-US" sz="1600" dirty="0" err="1" smtClean="0">
                <a:solidFill>
                  <a:schemeClr val="tx2"/>
                </a:solidFill>
              </a:rPr>
              <a:t>glns</a:t>
            </a:r>
            <a:r>
              <a:rPr lang="en-US" sz="1600" dirty="0" smtClean="0">
                <a:solidFill>
                  <a:schemeClr val="tx2"/>
                </a:solidFill>
              </a:rPr>
              <a:t> de </a:t>
            </a:r>
            <a:r>
              <a:rPr lang="en-US" sz="1600" dirty="0" err="1" smtClean="0">
                <a:solidFill>
                  <a:schemeClr val="tx2"/>
                </a:solidFill>
              </a:rPr>
              <a:t>mogas</a:t>
            </a:r>
            <a:r>
              <a:rPr lang="en-US" sz="1600" dirty="0" smtClean="0">
                <a:solidFill>
                  <a:schemeClr val="tx2"/>
                </a:solidFill>
              </a:rPr>
              <a:t>/die)</a:t>
            </a:r>
            <a:endParaRPr lang="es-SV" sz="1600" dirty="0">
              <a:solidFill>
                <a:schemeClr val="tx2"/>
              </a:solidFill>
            </a:endParaRPr>
          </a:p>
        </p:txBody>
      </p:sp>
      <p:pic>
        <p:nvPicPr>
          <p:cNvPr id="39937" name="Picture 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645024"/>
            <a:ext cx="4499992" cy="320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5632571"/>
            <a:ext cx="4572000" cy="892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6289" y="496417"/>
            <a:ext cx="2694335" cy="3364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4598454" y="4766589"/>
            <a:ext cx="436603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SV" sz="1600" b="1" dirty="0"/>
              <a:t>R</a:t>
            </a:r>
            <a:r>
              <a:rPr lang="es-SV" sz="1600" b="1" dirty="0" smtClean="0"/>
              <a:t>ecuperación de inversión: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smtClean="0"/>
              <a:t>5,000 </a:t>
            </a:r>
            <a:r>
              <a:rPr lang="en-US" sz="1600" dirty="0" err="1" smtClean="0"/>
              <a:t>galones</a:t>
            </a:r>
            <a:r>
              <a:rPr lang="en-US" sz="1600" dirty="0" smtClean="0"/>
              <a:t> </a:t>
            </a:r>
            <a:r>
              <a:rPr lang="en-US" sz="1600" dirty="0" err="1" smtClean="0"/>
              <a:t>adicionales</a:t>
            </a:r>
            <a:r>
              <a:rPr lang="en-US" sz="1600" dirty="0" smtClean="0"/>
              <a:t> 		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smtClean="0"/>
              <a:t> 1  </a:t>
            </a:r>
            <a:r>
              <a:rPr lang="en-US" sz="1600" dirty="0" err="1" smtClean="0"/>
              <a:t>año</a:t>
            </a:r>
            <a:r>
              <a:rPr lang="en-US" sz="1600" dirty="0" smtClean="0"/>
              <a:t> de </a:t>
            </a:r>
            <a:r>
              <a:rPr lang="en-US" sz="1600" dirty="0" err="1" smtClean="0"/>
              <a:t>recuperación</a:t>
            </a:r>
            <a:r>
              <a:rPr lang="en-US" sz="1600" dirty="0" smtClean="0"/>
              <a:t> 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0414356"/>
              </p:ext>
            </p:extLst>
          </p:nvPr>
        </p:nvGraphicFramePr>
        <p:xfrm>
          <a:off x="107504" y="3212976"/>
          <a:ext cx="5130800" cy="35738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74221"/>
                <a:gridCol w="1970456"/>
                <a:gridCol w="824989"/>
                <a:gridCol w="951911"/>
                <a:gridCol w="609223"/>
              </a:tblGrid>
              <a:tr h="357380">
                <a:tc>
                  <a:txBody>
                    <a:bodyPr/>
                    <a:lstStyle/>
                    <a:p>
                      <a:pPr algn="r" fontAlgn="b"/>
                      <a:r>
                        <a:rPr lang="es-SV" sz="1100" u="none" strike="noStrike">
                          <a:effectLst/>
                        </a:rPr>
                        <a:t>72,451</a:t>
                      </a:r>
                      <a:endParaRPr lang="es-SV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SV" sz="1100" u="none" strike="noStrike">
                          <a:effectLst/>
                        </a:rPr>
                        <a:t>High Potential, High Performance</a:t>
                      </a:r>
                      <a:endParaRPr lang="es-SV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SV" sz="1100" u="none" strike="noStrike" dirty="0">
                          <a:effectLst/>
                        </a:rPr>
                        <a:t>-1,931</a:t>
                      </a:r>
                      <a:endParaRPr lang="es-SV" sz="1100" b="0" i="0" u="none" strike="noStrike" dirty="0">
                        <a:solidFill>
                          <a:srgbClr val="9C0006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SV" sz="1100" u="none" strike="noStrike">
                          <a:effectLst/>
                        </a:rPr>
                        <a:t>91000</a:t>
                      </a:r>
                      <a:endParaRPr lang="es-SV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SV" sz="1100" u="none" strike="noStrike" dirty="0">
                          <a:effectLst/>
                        </a:rPr>
                        <a:t>18549</a:t>
                      </a:r>
                      <a:endParaRPr lang="es-SV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50023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2129" y="0"/>
            <a:ext cx="8229600" cy="54868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Puma Mar</a:t>
            </a:r>
            <a:endParaRPr lang="es-SV" dirty="0"/>
          </a:p>
        </p:txBody>
      </p:sp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839" y="620688"/>
            <a:ext cx="3707904" cy="2563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4292657" y="3356992"/>
            <a:ext cx="453650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SV" b="1" dirty="0"/>
              <a:t>Plan de </a:t>
            </a:r>
            <a:r>
              <a:rPr lang="es-SV" b="1" dirty="0" smtClean="0"/>
              <a:t>Acción: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SV" dirty="0" err="1" smtClean="0"/>
              <a:t>Instalacion</a:t>
            </a:r>
            <a:r>
              <a:rPr lang="es-SV" dirty="0" smtClean="0"/>
              <a:t> de nueva dispensadora de </a:t>
            </a:r>
            <a:r>
              <a:rPr lang="es-SV" dirty="0" err="1" smtClean="0"/>
              <a:t>Diesel</a:t>
            </a:r>
            <a:r>
              <a:rPr lang="es-SV" dirty="0" smtClean="0"/>
              <a:t> 	$12K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tx2"/>
                </a:solidFill>
              </a:rPr>
              <a:t>(+6K </a:t>
            </a:r>
            <a:r>
              <a:rPr lang="en-US" dirty="0" err="1" smtClean="0">
                <a:solidFill>
                  <a:schemeClr val="tx2"/>
                </a:solidFill>
              </a:rPr>
              <a:t>glns</a:t>
            </a:r>
            <a:r>
              <a:rPr lang="en-US" dirty="0" smtClean="0">
                <a:solidFill>
                  <a:schemeClr val="tx2"/>
                </a:solidFill>
              </a:rPr>
              <a:t> </a:t>
            </a:r>
            <a:r>
              <a:rPr lang="en-US" dirty="0" err="1" smtClean="0">
                <a:solidFill>
                  <a:schemeClr val="tx2"/>
                </a:solidFill>
              </a:rPr>
              <a:t>mogas</a:t>
            </a:r>
            <a:r>
              <a:rPr lang="en-US" dirty="0" smtClean="0">
                <a:solidFill>
                  <a:schemeClr val="tx2"/>
                </a:solidFill>
              </a:rPr>
              <a:t>/die)</a:t>
            </a:r>
            <a:endParaRPr lang="es-SV" dirty="0">
              <a:solidFill>
                <a:schemeClr val="tx2"/>
              </a:solidFill>
            </a:endParaRPr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6409"/>
          <a:stretch/>
        </p:blipFill>
        <p:spPr bwMode="auto">
          <a:xfrm>
            <a:off x="4067944" y="5412488"/>
            <a:ext cx="5016950" cy="574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79" name="Picture 3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42"/>
          <a:stretch/>
        </p:blipFill>
        <p:spPr bwMode="auto">
          <a:xfrm>
            <a:off x="4036924" y="620688"/>
            <a:ext cx="5047970" cy="245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4" y="4128872"/>
            <a:ext cx="3960743" cy="2684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4292657" y="4541775"/>
            <a:ext cx="436603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SV" sz="1600" b="1" dirty="0"/>
              <a:t>R</a:t>
            </a:r>
            <a:r>
              <a:rPr lang="es-SV" sz="1600" b="1" dirty="0" smtClean="0"/>
              <a:t>ecuperación de inversión: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smtClean="0"/>
              <a:t>5,000 </a:t>
            </a:r>
            <a:r>
              <a:rPr lang="en-US" sz="1600" dirty="0" err="1" smtClean="0"/>
              <a:t>galones</a:t>
            </a:r>
            <a:r>
              <a:rPr lang="en-US" sz="1600" dirty="0" smtClean="0"/>
              <a:t> </a:t>
            </a:r>
            <a:r>
              <a:rPr lang="en-US" sz="1600" dirty="0" err="1" smtClean="0"/>
              <a:t>adicionales</a:t>
            </a:r>
            <a:r>
              <a:rPr lang="en-US" sz="1600" dirty="0" smtClean="0"/>
              <a:t> 		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smtClean="0"/>
              <a:t>1.4  </a:t>
            </a:r>
            <a:r>
              <a:rPr lang="en-US" sz="1600" dirty="0" err="1" smtClean="0"/>
              <a:t>años</a:t>
            </a:r>
            <a:r>
              <a:rPr lang="en-US" sz="1600" dirty="0" smtClean="0"/>
              <a:t> de </a:t>
            </a:r>
            <a:r>
              <a:rPr lang="en-US" sz="1600" dirty="0" err="1" smtClean="0"/>
              <a:t>recuperación</a:t>
            </a:r>
            <a:r>
              <a:rPr lang="en-US" sz="1600" dirty="0" smtClean="0"/>
              <a:t> 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96840667"/>
              </p:ext>
            </p:extLst>
          </p:nvPr>
        </p:nvGraphicFramePr>
        <p:xfrm>
          <a:off x="3954094" y="6237312"/>
          <a:ext cx="5130800" cy="2880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74221"/>
                <a:gridCol w="1970456"/>
                <a:gridCol w="824989"/>
                <a:gridCol w="951911"/>
                <a:gridCol w="609223"/>
              </a:tblGrid>
              <a:tr h="288032">
                <a:tc>
                  <a:txBody>
                    <a:bodyPr/>
                    <a:lstStyle/>
                    <a:p>
                      <a:pPr algn="r" fontAlgn="b"/>
                      <a:r>
                        <a:rPr lang="es-SV" sz="1100" u="none" strike="noStrike">
                          <a:effectLst/>
                        </a:rPr>
                        <a:t>61,269</a:t>
                      </a:r>
                      <a:endParaRPr lang="es-SV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SV" sz="1100" u="none" strike="noStrike">
                          <a:effectLst/>
                        </a:rPr>
                        <a:t>High Potential, High Performance</a:t>
                      </a:r>
                      <a:endParaRPr lang="es-SV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SV" sz="1100" u="none" strike="noStrike">
                          <a:effectLst/>
                        </a:rPr>
                        <a:t>4,641</a:t>
                      </a:r>
                      <a:endParaRPr lang="es-SV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SV" sz="1100" u="none" strike="noStrike">
                          <a:effectLst/>
                        </a:rPr>
                        <a:t>79540</a:t>
                      </a:r>
                      <a:endParaRPr lang="es-SV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SV" sz="1100" u="none" strike="noStrike" dirty="0">
                          <a:effectLst/>
                        </a:rPr>
                        <a:t>18271</a:t>
                      </a:r>
                      <a:endParaRPr lang="es-SV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60754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2129" y="15615"/>
            <a:ext cx="8229600" cy="461057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Puma San Martin</a:t>
            </a:r>
            <a:endParaRPr lang="es-SV" dirty="0"/>
          </a:p>
        </p:txBody>
      </p:sp>
      <p:pic>
        <p:nvPicPr>
          <p:cNvPr id="55299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568"/>
          <a:stretch/>
        </p:blipFill>
        <p:spPr bwMode="auto">
          <a:xfrm>
            <a:off x="107504" y="1052736"/>
            <a:ext cx="4104456" cy="2485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4301388" y="3501008"/>
            <a:ext cx="481904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SV" b="1" dirty="0"/>
              <a:t>Plan de </a:t>
            </a:r>
            <a:r>
              <a:rPr lang="es-SV" b="1" dirty="0" smtClean="0"/>
              <a:t>Acción: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SV" dirty="0" smtClean="0"/>
              <a:t>Substituir la dispensadora de alto flujo de </a:t>
            </a:r>
            <a:r>
              <a:rPr lang="es-SV" dirty="0" err="1" smtClean="0"/>
              <a:t>Diesel</a:t>
            </a:r>
            <a:r>
              <a:rPr lang="es-SV" dirty="0" smtClean="0"/>
              <a:t> (La que mas se utiliza y falla constantemente) 		$8K </a:t>
            </a:r>
            <a:endParaRPr lang="es-SV" dirty="0"/>
          </a:p>
        </p:txBody>
      </p:sp>
      <p:pic>
        <p:nvPicPr>
          <p:cNvPr id="14339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72" t="12702" r="11178"/>
          <a:stretch/>
        </p:blipFill>
        <p:spPr bwMode="auto">
          <a:xfrm>
            <a:off x="4341546" y="1133153"/>
            <a:ext cx="4694950" cy="2151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573016"/>
            <a:ext cx="4104456" cy="2781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4366456" y="4593902"/>
            <a:ext cx="436603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SV" b="1" dirty="0"/>
              <a:t>R</a:t>
            </a:r>
            <a:r>
              <a:rPr lang="es-SV" b="1" dirty="0" smtClean="0"/>
              <a:t>ecuperación de inversión: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3,000 </a:t>
            </a:r>
            <a:r>
              <a:rPr lang="en-US" dirty="0" err="1" smtClean="0"/>
              <a:t>galones</a:t>
            </a:r>
            <a:r>
              <a:rPr lang="en-US" dirty="0" smtClean="0"/>
              <a:t> </a:t>
            </a:r>
            <a:r>
              <a:rPr lang="en-US" dirty="0" err="1" smtClean="0"/>
              <a:t>adicionales</a:t>
            </a:r>
            <a:r>
              <a:rPr lang="en-US" dirty="0" smtClean="0"/>
              <a:t> 		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 1.6  </a:t>
            </a:r>
            <a:r>
              <a:rPr lang="en-US" dirty="0" err="1" smtClean="0"/>
              <a:t>años</a:t>
            </a:r>
            <a:r>
              <a:rPr lang="en-US" dirty="0" smtClean="0"/>
              <a:t> de </a:t>
            </a:r>
            <a:r>
              <a:rPr lang="en-US" dirty="0" err="1" smtClean="0"/>
              <a:t>recuperación</a:t>
            </a:r>
            <a:r>
              <a:rPr lang="en-US" dirty="0" smtClean="0"/>
              <a:t> 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2179957"/>
              </p:ext>
            </p:extLst>
          </p:nvPr>
        </p:nvGraphicFramePr>
        <p:xfrm>
          <a:off x="4196003" y="5661248"/>
          <a:ext cx="4898556" cy="5715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39175"/>
                <a:gridCol w="1881265"/>
                <a:gridCol w="787646"/>
                <a:gridCol w="908824"/>
                <a:gridCol w="581646"/>
              </a:tblGrid>
              <a:tr h="571500">
                <a:tc>
                  <a:txBody>
                    <a:bodyPr/>
                    <a:lstStyle/>
                    <a:p>
                      <a:pPr algn="r" fontAlgn="b"/>
                      <a:r>
                        <a:rPr lang="es-SV" sz="1100" u="none" strike="noStrike" dirty="0">
                          <a:effectLst/>
                        </a:rPr>
                        <a:t>177,746</a:t>
                      </a:r>
                      <a:endParaRPr lang="es-SV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SV" sz="1100" u="none" strike="noStrike" dirty="0">
                          <a:effectLst/>
                        </a:rPr>
                        <a:t>High </a:t>
                      </a:r>
                      <a:r>
                        <a:rPr lang="es-SV" sz="1100" u="none" strike="noStrike" dirty="0" err="1">
                          <a:effectLst/>
                        </a:rPr>
                        <a:t>Potential</a:t>
                      </a:r>
                      <a:r>
                        <a:rPr lang="es-SV" sz="1100" u="none" strike="noStrike" dirty="0">
                          <a:effectLst/>
                        </a:rPr>
                        <a:t>, High Performance</a:t>
                      </a:r>
                      <a:endParaRPr lang="es-SV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SV" sz="1100" u="none" strike="noStrike">
                          <a:effectLst/>
                        </a:rPr>
                        <a:t>65,410</a:t>
                      </a:r>
                      <a:endParaRPr lang="es-SV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SV" sz="1100" u="none" strike="noStrike">
                          <a:effectLst/>
                        </a:rPr>
                        <a:t>284,057</a:t>
                      </a:r>
                      <a:endParaRPr lang="es-SV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SV" sz="1100" u="none" strike="noStrike" dirty="0">
                          <a:effectLst/>
                        </a:rPr>
                        <a:t>106,311</a:t>
                      </a:r>
                      <a:endParaRPr lang="es-SV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85849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Mario Serrano</a:t>
            </a:r>
            <a:endParaRPr lang="en-US" dirty="0"/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79513" y="1487896"/>
            <a:ext cx="8795902" cy="44632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563306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Mario Serrano</a:t>
            </a:r>
          </a:p>
        </p:txBody>
      </p:sp>
      <p:pic>
        <p:nvPicPr>
          <p:cNvPr id="2052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559" y="1484784"/>
            <a:ext cx="8815589" cy="44603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507957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87624" y="2492896"/>
            <a:ext cx="6400800" cy="1752600"/>
          </a:xfrm>
        </p:spPr>
        <p:txBody>
          <a:bodyPr>
            <a:normAutofit fontScale="92500" lnSpcReduction="20000"/>
          </a:bodyPr>
          <a:lstStyle/>
          <a:p>
            <a:r>
              <a:rPr lang="en-US" sz="4800" dirty="0" err="1" smtClean="0"/>
              <a:t>Estaciones</a:t>
            </a:r>
            <a:r>
              <a:rPr lang="en-US" sz="4800" dirty="0" smtClean="0"/>
              <a:t> </a:t>
            </a:r>
            <a:r>
              <a:rPr lang="en-US" sz="4800" dirty="0" smtClean="0"/>
              <a:t/>
            </a:r>
            <a:br>
              <a:rPr lang="en-US" sz="4800" dirty="0" smtClean="0"/>
            </a:br>
            <a:r>
              <a:rPr lang="en-US" sz="4800" dirty="0" smtClean="0"/>
              <a:t>High Potential – </a:t>
            </a:r>
            <a:br>
              <a:rPr lang="en-US" sz="4800" dirty="0" smtClean="0"/>
            </a:br>
            <a:r>
              <a:rPr lang="en-US" sz="4800" dirty="0" smtClean="0"/>
              <a:t>High Performance</a:t>
            </a:r>
            <a:endParaRPr lang="es-SV" sz="4800" dirty="0"/>
          </a:p>
        </p:txBody>
      </p:sp>
    </p:spTree>
    <p:extLst>
      <p:ext uri="{BB962C8B-B14F-4D97-AF65-F5344CB8AC3E}">
        <p14:creationId xmlns:p14="http://schemas.microsoft.com/office/powerpoint/2010/main" val="2587149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35361"/>
            <a:ext cx="8229600" cy="490066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Puma </a:t>
            </a:r>
            <a:r>
              <a:rPr lang="en-US" dirty="0" err="1" smtClean="0"/>
              <a:t>Presidencial</a:t>
            </a:r>
            <a:endParaRPr lang="es-SV" dirty="0"/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548680"/>
            <a:ext cx="3359088" cy="2448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4678178" y="3789040"/>
            <a:ext cx="442389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SV" b="1" dirty="0"/>
              <a:t>Plan de </a:t>
            </a:r>
            <a:r>
              <a:rPr lang="es-SV" b="1" dirty="0" smtClean="0"/>
              <a:t>Acción: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err="1" smtClean="0"/>
              <a:t>Implementar</a:t>
            </a:r>
            <a:r>
              <a:rPr lang="en-US" dirty="0" smtClean="0"/>
              <a:t> 1 Capitan y 1 </a:t>
            </a:r>
            <a:r>
              <a:rPr lang="en-US" dirty="0" err="1" smtClean="0"/>
              <a:t>agente</a:t>
            </a:r>
            <a:r>
              <a:rPr lang="en-US" dirty="0" smtClean="0"/>
              <a:t> de </a:t>
            </a:r>
            <a:r>
              <a:rPr lang="en-US" dirty="0" err="1" smtClean="0"/>
              <a:t>servicio</a:t>
            </a:r>
            <a:r>
              <a:rPr lang="en-US" dirty="0" smtClean="0"/>
              <a:t> </a:t>
            </a:r>
            <a:r>
              <a:rPr lang="en-US" dirty="0" err="1" smtClean="0"/>
              <a:t>en</a:t>
            </a:r>
            <a:r>
              <a:rPr lang="en-US" dirty="0" smtClean="0"/>
              <a:t> </a:t>
            </a:r>
            <a:r>
              <a:rPr lang="en-US" dirty="0" err="1" smtClean="0"/>
              <a:t>pista</a:t>
            </a:r>
            <a:r>
              <a:rPr lang="en-US" dirty="0" smtClean="0">
                <a:solidFill>
                  <a:schemeClr val="tx2"/>
                </a:solidFill>
              </a:rPr>
              <a:t>.(+5K </a:t>
            </a:r>
            <a:r>
              <a:rPr lang="en-US" dirty="0" err="1" smtClean="0">
                <a:solidFill>
                  <a:schemeClr val="tx2"/>
                </a:solidFill>
              </a:rPr>
              <a:t>mogas</a:t>
            </a:r>
            <a:r>
              <a:rPr lang="en-US" dirty="0" smtClean="0">
                <a:solidFill>
                  <a:schemeClr val="tx2"/>
                </a:solidFill>
              </a:rPr>
              <a:t> </a:t>
            </a:r>
            <a:r>
              <a:rPr lang="en-US" dirty="0" err="1" smtClean="0">
                <a:solidFill>
                  <a:schemeClr val="tx2"/>
                </a:solidFill>
              </a:rPr>
              <a:t>glns</a:t>
            </a:r>
            <a:r>
              <a:rPr lang="en-US" dirty="0" smtClean="0">
                <a:solidFill>
                  <a:schemeClr val="tx2"/>
                </a:solidFill>
              </a:rPr>
              <a:t>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err="1" smtClean="0"/>
              <a:t>Continuar</a:t>
            </a:r>
            <a:r>
              <a:rPr lang="en-US" dirty="0" smtClean="0"/>
              <a:t> </a:t>
            </a:r>
            <a:r>
              <a:rPr lang="en-US" dirty="0" err="1" smtClean="0"/>
              <a:t>agregando</a:t>
            </a:r>
            <a:r>
              <a:rPr lang="en-US" dirty="0" smtClean="0"/>
              <a:t> </a:t>
            </a:r>
            <a:r>
              <a:rPr lang="en-US" dirty="0" err="1" smtClean="0"/>
              <a:t>clientes</a:t>
            </a:r>
            <a:r>
              <a:rPr lang="en-US" dirty="0" smtClean="0"/>
              <a:t> </a:t>
            </a:r>
            <a:r>
              <a:rPr lang="en-US" dirty="0" err="1" smtClean="0"/>
              <a:t>descuento</a:t>
            </a:r>
            <a:r>
              <a:rPr lang="en-US" dirty="0" smtClean="0"/>
              <a:t> (</a:t>
            </a:r>
            <a:r>
              <a:rPr lang="en-US" dirty="0" err="1" smtClean="0"/>
              <a:t>transporte</a:t>
            </a:r>
            <a:r>
              <a:rPr lang="en-US" dirty="0" smtClean="0"/>
              <a:t> de la </a:t>
            </a:r>
            <a:r>
              <a:rPr lang="en-US" dirty="0" err="1" smtClean="0"/>
              <a:t>tiendona</a:t>
            </a:r>
            <a:r>
              <a:rPr lang="en-US" dirty="0" smtClean="0"/>
              <a:t>);</a:t>
            </a:r>
            <a:r>
              <a:rPr lang="en-US" dirty="0" smtClean="0">
                <a:solidFill>
                  <a:schemeClr val="tx2"/>
                </a:solidFill>
              </a:rPr>
              <a:t> 2 </a:t>
            </a:r>
            <a:r>
              <a:rPr lang="en-US" dirty="0" err="1" smtClean="0">
                <a:solidFill>
                  <a:schemeClr val="tx2"/>
                </a:solidFill>
              </a:rPr>
              <a:t>clientes</a:t>
            </a:r>
            <a:r>
              <a:rPr lang="en-US" dirty="0" smtClean="0">
                <a:solidFill>
                  <a:schemeClr val="tx2"/>
                </a:solidFill>
              </a:rPr>
              <a:t> </a:t>
            </a:r>
            <a:r>
              <a:rPr lang="en-US" dirty="0" err="1" smtClean="0">
                <a:solidFill>
                  <a:schemeClr val="tx2"/>
                </a:solidFill>
              </a:rPr>
              <a:t>credito</a:t>
            </a:r>
            <a:r>
              <a:rPr lang="en-US" dirty="0" smtClean="0">
                <a:solidFill>
                  <a:schemeClr val="tx2"/>
                </a:solidFill>
              </a:rPr>
              <a:t> y </a:t>
            </a:r>
            <a:r>
              <a:rPr lang="en-US" dirty="0" err="1" smtClean="0">
                <a:solidFill>
                  <a:schemeClr val="tx2"/>
                </a:solidFill>
              </a:rPr>
              <a:t>descuento</a:t>
            </a:r>
            <a:r>
              <a:rPr lang="en-US" dirty="0" smtClean="0">
                <a:solidFill>
                  <a:schemeClr val="tx2"/>
                </a:solidFill>
              </a:rPr>
              <a:t>. (Die 9K </a:t>
            </a:r>
            <a:r>
              <a:rPr lang="en-US" dirty="0" err="1" smtClean="0">
                <a:solidFill>
                  <a:schemeClr val="tx2"/>
                </a:solidFill>
              </a:rPr>
              <a:t>glns</a:t>
            </a:r>
            <a:r>
              <a:rPr lang="en-US" dirty="0">
                <a:solidFill>
                  <a:schemeClr val="tx2"/>
                </a:solidFill>
              </a:rPr>
              <a:t>)</a:t>
            </a:r>
            <a:endParaRPr lang="es-SV" dirty="0">
              <a:solidFill>
                <a:schemeClr val="tx2"/>
              </a:solidFill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523" y="3513129"/>
            <a:ext cx="4550493" cy="30842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740593"/>
            <a:ext cx="5616623" cy="18243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6045968"/>
              </p:ext>
            </p:extLst>
          </p:nvPr>
        </p:nvGraphicFramePr>
        <p:xfrm>
          <a:off x="-9450" y="3056012"/>
          <a:ext cx="5130800" cy="43204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74221"/>
                <a:gridCol w="1970456"/>
                <a:gridCol w="824989"/>
                <a:gridCol w="951911"/>
                <a:gridCol w="609223"/>
              </a:tblGrid>
              <a:tr h="432048">
                <a:tc>
                  <a:txBody>
                    <a:bodyPr/>
                    <a:lstStyle/>
                    <a:p>
                      <a:pPr algn="r" fontAlgn="b"/>
                      <a:r>
                        <a:rPr lang="es-SV" sz="1100" u="none" strike="noStrike" dirty="0">
                          <a:effectLst/>
                        </a:rPr>
                        <a:t>113,000</a:t>
                      </a:r>
                      <a:endParaRPr lang="es-SV" sz="1100" b="0" i="0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SV" sz="1100" u="none" strike="noStrike">
                          <a:effectLst/>
                        </a:rPr>
                        <a:t>High Potential, Low Performance</a:t>
                      </a:r>
                      <a:endParaRPr lang="es-SV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SV" sz="1100" u="none" strike="noStrike">
                          <a:effectLst/>
                        </a:rPr>
                        <a:t>-14,510</a:t>
                      </a:r>
                      <a:endParaRPr lang="es-SV" sz="1100" b="0" i="0" u="none" strike="noStrike">
                        <a:solidFill>
                          <a:srgbClr val="9C0006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SV" sz="1100" u="none" strike="noStrike">
                          <a:effectLst/>
                        </a:rPr>
                        <a:t>99,244</a:t>
                      </a:r>
                      <a:endParaRPr lang="es-SV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SV" sz="1100" u="none" strike="noStrike" dirty="0">
                          <a:effectLst/>
                        </a:rPr>
                        <a:t>-13,756</a:t>
                      </a:r>
                      <a:endParaRPr lang="es-SV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64999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3568" y="5467"/>
            <a:ext cx="8229600" cy="543213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Puma </a:t>
            </a:r>
            <a:r>
              <a:rPr lang="en-US" dirty="0" err="1" smtClean="0"/>
              <a:t>Escalonia</a:t>
            </a:r>
            <a:endParaRPr lang="es-SV" dirty="0"/>
          </a:p>
        </p:txBody>
      </p:sp>
      <p:pic>
        <p:nvPicPr>
          <p:cNvPr id="41987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684" b="13865"/>
          <a:stretch/>
        </p:blipFill>
        <p:spPr bwMode="auto">
          <a:xfrm>
            <a:off x="179512" y="591726"/>
            <a:ext cx="4032448" cy="246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4499992" y="3835896"/>
            <a:ext cx="4378751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SV" b="1" dirty="0"/>
              <a:t>Plan de </a:t>
            </a:r>
            <a:r>
              <a:rPr lang="es-SV" b="1" dirty="0" smtClean="0"/>
              <a:t>Acción: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SV" dirty="0" smtClean="0"/>
              <a:t>Ser consistente en el servicio, principalmente en auto servicio (Mantener cantidad idónea de empleados) </a:t>
            </a:r>
            <a:r>
              <a:rPr lang="es-SV" dirty="0" smtClean="0">
                <a:solidFill>
                  <a:schemeClr val="tx2"/>
                </a:solidFill>
              </a:rPr>
              <a:t>(+6K </a:t>
            </a:r>
            <a:r>
              <a:rPr lang="es-SV" dirty="0" err="1" smtClean="0">
                <a:solidFill>
                  <a:schemeClr val="tx2"/>
                </a:solidFill>
              </a:rPr>
              <a:t>glns</a:t>
            </a:r>
            <a:r>
              <a:rPr lang="es-SV" dirty="0" smtClean="0">
                <a:solidFill>
                  <a:schemeClr val="tx2"/>
                </a:solidFill>
              </a:rPr>
              <a:t> mogas)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err="1" smtClean="0"/>
              <a:t>Finalizar</a:t>
            </a:r>
            <a:r>
              <a:rPr lang="en-US" dirty="0" smtClean="0"/>
              <a:t> </a:t>
            </a:r>
            <a:r>
              <a:rPr lang="en-US" dirty="0" err="1" smtClean="0"/>
              <a:t>negociaciones</a:t>
            </a:r>
            <a:r>
              <a:rPr lang="en-US" dirty="0" smtClean="0"/>
              <a:t> con </a:t>
            </a:r>
            <a:r>
              <a:rPr lang="en-US" dirty="0" err="1" smtClean="0"/>
              <a:t>clientes</a:t>
            </a:r>
            <a:r>
              <a:rPr lang="en-US" dirty="0" smtClean="0"/>
              <a:t> de </a:t>
            </a:r>
            <a:r>
              <a:rPr lang="en-US" dirty="0" err="1" smtClean="0"/>
              <a:t>descuento</a:t>
            </a:r>
            <a:r>
              <a:rPr lang="en-US" dirty="0" smtClean="0"/>
              <a:t> </a:t>
            </a:r>
            <a:r>
              <a:rPr lang="en-US" dirty="0" err="1" smtClean="0"/>
              <a:t>por</a:t>
            </a:r>
            <a:r>
              <a:rPr lang="en-US" dirty="0" smtClean="0"/>
              <a:t> </a:t>
            </a:r>
            <a:r>
              <a:rPr lang="en-US" dirty="0" err="1" smtClean="0"/>
              <a:t>volumen</a:t>
            </a:r>
            <a:r>
              <a:rPr lang="en-US" dirty="0" smtClean="0"/>
              <a:t> (</a:t>
            </a:r>
            <a:r>
              <a:rPr lang="en-US" dirty="0" smtClean="0">
                <a:solidFill>
                  <a:schemeClr val="tx2"/>
                </a:solidFill>
              </a:rPr>
              <a:t>3.5K </a:t>
            </a:r>
            <a:r>
              <a:rPr lang="en-US" dirty="0" err="1" smtClean="0">
                <a:solidFill>
                  <a:schemeClr val="tx2"/>
                </a:solidFill>
              </a:rPr>
              <a:t>glns</a:t>
            </a:r>
            <a:r>
              <a:rPr lang="en-US" dirty="0" smtClean="0">
                <a:solidFill>
                  <a:schemeClr val="tx2"/>
                </a:solidFill>
              </a:rPr>
              <a:t> die</a:t>
            </a:r>
            <a:r>
              <a:rPr lang="en-US" dirty="0" smtClean="0"/>
              <a:t>)</a:t>
            </a:r>
            <a:endParaRPr lang="es-SV" dirty="0"/>
          </a:p>
        </p:txBody>
      </p:sp>
      <p:pic>
        <p:nvPicPr>
          <p:cNvPr id="6144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414" y="3284984"/>
            <a:ext cx="4265562" cy="33303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3" name="Picture 3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03" t="6184"/>
          <a:stretch/>
        </p:blipFill>
        <p:spPr bwMode="auto">
          <a:xfrm>
            <a:off x="4623214" y="620688"/>
            <a:ext cx="4485290" cy="30243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833113"/>
              </p:ext>
            </p:extLst>
          </p:nvPr>
        </p:nvGraphicFramePr>
        <p:xfrm>
          <a:off x="4385111" y="6021288"/>
          <a:ext cx="4608512" cy="40637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95409"/>
                <a:gridCol w="1769874"/>
                <a:gridCol w="741010"/>
                <a:gridCol w="855012"/>
                <a:gridCol w="547207"/>
              </a:tblGrid>
              <a:tr h="406375">
                <a:tc>
                  <a:txBody>
                    <a:bodyPr/>
                    <a:lstStyle/>
                    <a:p>
                      <a:pPr algn="r" fontAlgn="b"/>
                      <a:r>
                        <a:rPr lang="es-SV" sz="1100" u="none" strike="noStrike">
                          <a:effectLst/>
                        </a:rPr>
                        <a:t>79,264</a:t>
                      </a:r>
                      <a:endParaRPr lang="es-SV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SV" sz="1100" u="none" strike="noStrike">
                          <a:effectLst/>
                        </a:rPr>
                        <a:t>High Potential, Low Performance</a:t>
                      </a:r>
                      <a:endParaRPr lang="es-SV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SV" sz="1100" u="none" strike="noStrike">
                          <a:effectLst/>
                        </a:rPr>
                        <a:t>-12,169</a:t>
                      </a:r>
                      <a:endParaRPr lang="es-SV" sz="1100" b="0" i="0" u="none" strike="noStrike">
                        <a:solidFill>
                          <a:srgbClr val="9C0006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SV" sz="1100" u="none" strike="noStrike">
                          <a:effectLst/>
                        </a:rPr>
                        <a:t>69,863</a:t>
                      </a:r>
                      <a:endParaRPr lang="es-SV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SV" sz="1100" u="none" strike="noStrike" dirty="0">
                          <a:effectLst/>
                        </a:rPr>
                        <a:t>-9,401</a:t>
                      </a:r>
                      <a:endParaRPr lang="es-SV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41079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2129" y="51619"/>
            <a:ext cx="8229600" cy="425053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Puma Roosevelt</a:t>
            </a:r>
            <a:endParaRPr lang="es-SV" dirty="0"/>
          </a:p>
        </p:txBody>
      </p:sp>
      <p:pic>
        <p:nvPicPr>
          <p:cNvPr id="36867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383" b="6561"/>
          <a:stretch/>
        </p:blipFill>
        <p:spPr bwMode="auto">
          <a:xfrm>
            <a:off x="238613" y="503245"/>
            <a:ext cx="4130830" cy="27817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5091599" y="4359631"/>
            <a:ext cx="365613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SV" b="1" dirty="0"/>
              <a:t>Plan de </a:t>
            </a:r>
            <a:r>
              <a:rPr lang="es-SV" b="1" dirty="0" smtClean="0"/>
              <a:t>Acción: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err="1" smtClean="0"/>
              <a:t>Reparacion</a:t>
            </a:r>
            <a:r>
              <a:rPr lang="en-US" dirty="0" smtClean="0"/>
              <a:t> </a:t>
            </a:r>
            <a:r>
              <a:rPr lang="en-US" dirty="0" err="1" smtClean="0"/>
              <a:t>Pista</a:t>
            </a:r>
            <a:r>
              <a:rPr lang="en-US" dirty="0" smtClean="0"/>
              <a:t> (</a:t>
            </a:r>
            <a:r>
              <a:rPr lang="en-US" dirty="0" err="1" smtClean="0"/>
              <a:t>Asfalto</a:t>
            </a:r>
            <a:r>
              <a:rPr lang="en-US" dirty="0" smtClean="0"/>
              <a:t>)	$60K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err="1" smtClean="0"/>
              <a:t>Enfoque</a:t>
            </a:r>
            <a:r>
              <a:rPr lang="en-US" dirty="0" smtClean="0"/>
              <a:t> </a:t>
            </a:r>
            <a:r>
              <a:rPr lang="en-US" dirty="0" err="1" smtClean="0"/>
              <a:t>en</a:t>
            </a:r>
            <a:r>
              <a:rPr lang="en-US" dirty="0" smtClean="0"/>
              <a:t> </a:t>
            </a:r>
            <a:r>
              <a:rPr lang="en-US" dirty="0" err="1" smtClean="0"/>
              <a:t>agregar</a:t>
            </a:r>
            <a:r>
              <a:rPr lang="en-US" dirty="0" smtClean="0"/>
              <a:t> </a:t>
            </a:r>
            <a:r>
              <a:rPr lang="en-US" dirty="0" err="1" smtClean="0"/>
              <a:t>clientes</a:t>
            </a:r>
            <a:r>
              <a:rPr lang="en-US" dirty="0" smtClean="0"/>
              <a:t> de </a:t>
            </a:r>
            <a:r>
              <a:rPr lang="en-US" dirty="0" err="1" smtClean="0"/>
              <a:t>crédito</a:t>
            </a:r>
            <a:r>
              <a:rPr lang="en-US" dirty="0" smtClean="0"/>
              <a:t> y </a:t>
            </a:r>
            <a:r>
              <a:rPr lang="en-US" dirty="0" err="1" smtClean="0"/>
              <a:t>descuento</a:t>
            </a:r>
            <a:r>
              <a:rPr lang="en-US" dirty="0" smtClean="0"/>
              <a:t> </a:t>
            </a:r>
            <a:r>
              <a:rPr lang="en-US" dirty="0" smtClean="0">
                <a:solidFill>
                  <a:schemeClr val="tx2"/>
                </a:solidFill>
              </a:rPr>
              <a:t> (+7K </a:t>
            </a:r>
            <a:r>
              <a:rPr lang="en-US" dirty="0" err="1" smtClean="0">
                <a:solidFill>
                  <a:schemeClr val="tx2"/>
                </a:solidFill>
              </a:rPr>
              <a:t>glns</a:t>
            </a:r>
            <a:r>
              <a:rPr lang="en-US" dirty="0" smtClean="0">
                <a:solidFill>
                  <a:schemeClr val="tx2"/>
                </a:solidFill>
              </a:rPr>
              <a:t> die)</a:t>
            </a:r>
            <a:endParaRPr lang="es-SV" dirty="0">
              <a:solidFill>
                <a:schemeClr val="tx2"/>
              </a:solidFill>
            </a:endParaRPr>
          </a:p>
        </p:txBody>
      </p:sp>
      <p:pic>
        <p:nvPicPr>
          <p:cNvPr id="58369" name="Picture 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356992"/>
            <a:ext cx="4846698" cy="32849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0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44" t="2313" r="1725"/>
          <a:stretch/>
        </p:blipFill>
        <p:spPr bwMode="auto">
          <a:xfrm>
            <a:off x="4876307" y="476672"/>
            <a:ext cx="4086719" cy="35283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7802779"/>
              </p:ext>
            </p:extLst>
          </p:nvPr>
        </p:nvGraphicFramePr>
        <p:xfrm>
          <a:off x="4876307" y="6021288"/>
          <a:ext cx="4267693" cy="42748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43981"/>
                <a:gridCol w="1638984"/>
                <a:gridCol w="686209"/>
                <a:gridCol w="791780"/>
                <a:gridCol w="506739"/>
              </a:tblGrid>
              <a:tr h="427484">
                <a:tc>
                  <a:txBody>
                    <a:bodyPr/>
                    <a:lstStyle/>
                    <a:p>
                      <a:pPr algn="r" fontAlgn="b"/>
                      <a:r>
                        <a:rPr lang="es-SV" sz="1100" u="none" strike="noStrike">
                          <a:effectLst/>
                        </a:rPr>
                        <a:t>69,090</a:t>
                      </a:r>
                      <a:endParaRPr lang="es-SV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SV" sz="1100" u="none" strike="noStrike">
                          <a:effectLst/>
                        </a:rPr>
                        <a:t>High Potential, Low Performance</a:t>
                      </a:r>
                      <a:endParaRPr lang="es-SV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SV" sz="1100" u="none" strike="noStrike">
                          <a:effectLst/>
                        </a:rPr>
                        <a:t>-10,520</a:t>
                      </a:r>
                      <a:endParaRPr lang="es-SV" sz="1100" b="0" i="0" u="none" strike="noStrike">
                        <a:solidFill>
                          <a:srgbClr val="9C0006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SV" sz="1100" u="none" strike="noStrike">
                          <a:effectLst/>
                        </a:rPr>
                        <a:t>61,128</a:t>
                      </a:r>
                      <a:endParaRPr lang="es-SV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SV" sz="1100" u="none" strike="noStrike" dirty="0">
                          <a:effectLst/>
                        </a:rPr>
                        <a:t>-7,962</a:t>
                      </a:r>
                      <a:endParaRPr lang="es-SV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70717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2129" y="0"/>
            <a:ext cx="8229600" cy="47667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Puma </a:t>
            </a:r>
            <a:r>
              <a:rPr lang="en-US" dirty="0" err="1" smtClean="0"/>
              <a:t>Ilopango</a:t>
            </a:r>
            <a:r>
              <a:rPr lang="en-US" dirty="0" smtClean="0"/>
              <a:t> - 207</a:t>
            </a:r>
            <a:endParaRPr lang="es-SV" dirty="0"/>
          </a:p>
        </p:txBody>
      </p:sp>
      <p:pic>
        <p:nvPicPr>
          <p:cNvPr id="337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837637"/>
            <a:ext cx="3559002" cy="2159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3601516" y="3473713"/>
            <a:ext cx="543036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SV" sz="1600" b="1" dirty="0"/>
              <a:t>Plan de </a:t>
            </a:r>
            <a:r>
              <a:rPr lang="es-SV" sz="1600" b="1" dirty="0" smtClean="0"/>
              <a:t>Acción: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SV" sz="1600" dirty="0" smtClean="0"/>
              <a:t>Implementar nuevo punto de cobro en pista(Ruby); actualmente se paga en tienda, instalar sistema de facturación 	$7K </a:t>
            </a:r>
            <a:r>
              <a:rPr lang="es-SV" sz="1600" dirty="0" smtClean="0">
                <a:solidFill>
                  <a:schemeClr val="tx2"/>
                </a:solidFill>
              </a:rPr>
              <a:t>(+6K </a:t>
            </a:r>
            <a:r>
              <a:rPr lang="es-SV" sz="1600" dirty="0" err="1" smtClean="0">
                <a:solidFill>
                  <a:schemeClr val="tx2"/>
                </a:solidFill>
              </a:rPr>
              <a:t>glns</a:t>
            </a:r>
            <a:r>
              <a:rPr lang="es-SV" sz="1600" dirty="0" smtClean="0">
                <a:solidFill>
                  <a:schemeClr val="tx2"/>
                </a:solidFill>
              </a:rPr>
              <a:t>. mogas)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SV" sz="1600" dirty="0" smtClean="0"/>
              <a:t>Ser consistente en el Servicio en pista (horas pico)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err="1" smtClean="0">
                <a:solidFill>
                  <a:schemeClr val="tx2"/>
                </a:solidFill>
              </a:rPr>
              <a:t>Clientes</a:t>
            </a:r>
            <a:r>
              <a:rPr lang="en-US" sz="1600" dirty="0" smtClean="0">
                <a:solidFill>
                  <a:schemeClr val="tx2"/>
                </a:solidFill>
              </a:rPr>
              <a:t> </a:t>
            </a:r>
            <a:r>
              <a:rPr lang="en-US" sz="1600" dirty="0" err="1" smtClean="0">
                <a:solidFill>
                  <a:schemeClr val="tx2"/>
                </a:solidFill>
              </a:rPr>
              <a:t>descuento</a:t>
            </a:r>
            <a:r>
              <a:rPr lang="en-US" sz="1600" dirty="0" smtClean="0">
                <a:solidFill>
                  <a:schemeClr val="tx2"/>
                </a:solidFill>
              </a:rPr>
              <a:t> y </a:t>
            </a:r>
            <a:r>
              <a:rPr lang="en-US" sz="1600" dirty="0" err="1" smtClean="0">
                <a:solidFill>
                  <a:schemeClr val="tx2"/>
                </a:solidFill>
              </a:rPr>
              <a:t>credito</a:t>
            </a:r>
            <a:r>
              <a:rPr lang="en-US" sz="1600" dirty="0" smtClean="0">
                <a:solidFill>
                  <a:schemeClr val="tx2"/>
                </a:solidFill>
              </a:rPr>
              <a:t> (7K </a:t>
            </a:r>
            <a:r>
              <a:rPr lang="en-US" sz="1600" dirty="0" err="1" smtClean="0">
                <a:solidFill>
                  <a:schemeClr val="tx2"/>
                </a:solidFill>
              </a:rPr>
              <a:t>glns</a:t>
            </a:r>
            <a:r>
              <a:rPr lang="en-US" sz="1600" dirty="0" smtClean="0">
                <a:solidFill>
                  <a:schemeClr val="tx2"/>
                </a:solidFill>
              </a:rPr>
              <a:t> diesel)</a:t>
            </a:r>
            <a:endParaRPr lang="es-SV" sz="1600" dirty="0" smtClean="0">
              <a:solidFill>
                <a:schemeClr val="tx2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err="1" smtClean="0">
                <a:solidFill>
                  <a:schemeClr val="tx2"/>
                </a:solidFill>
              </a:rPr>
              <a:t>Generadores</a:t>
            </a:r>
            <a:r>
              <a:rPr lang="en-US" sz="1600" dirty="0" smtClean="0">
                <a:solidFill>
                  <a:schemeClr val="tx2"/>
                </a:solidFill>
              </a:rPr>
              <a:t> de </a:t>
            </a:r>
            <a:r>
              <a:rPr lang="en-US" sz="1600" dirty="0" err="1" smtClean="0">
                <a:solidFill>
                  <a:schemeClr val="tx2"/>
                </a:solidFill>
              </a:rPr>
              <a:t>trafico</a:t>
            </a:r>
            <a:r>
              <a:rPr lang="en-US" sz="1600" dirty="0" smtClean="0">
                <a:solidFill>
                  <a:schemeClr val="tx2"/>
                </a:solidFill>
              </a:rPr>
              <a:t> (locales comer)</a:t>
            </a:r>
            <a:endParaRPr lang="es-SV" sz="1600" dirty="0">
              <a:solidFill>
                <a:schemeClr val="tx2"/>
              </a:solidFill>
            </a:endParaRPr>
          </a:p>
        </p:txBody>
      </p:sp>
      <p:pic>
        <p:nvPicPr>
          <p:cNvPr id="55297" name="Picture 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861048"/>
            <a:ext cx="3419872" cy="26745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00" r="10422" b="2964"/>
          <a:stretch/>
        </p:blipFill>
        <p:spPr bwMode="auto">
          <a:xfrm>
            <a:off x="3923928" y="1420000"/>
            <a:ext cx="4998318" cy="15769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3923928" y="611977"/>
            <a:ext cx="39604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err="1" smtClean="0"/>
              <a:t>Contrato</a:t>
            </a:r>
            <a:r>
              <a:rPr lang="en-US" sz="1600" dirty="0" smtClean="0"/>
              <a:t> </a:t>
            </a:r>
            <a:r>
              <a:rPr lang="en-US" sz="1600" dirty="0" err="1" smtClean="0"/>
              <a:t>Vence</a:t>
            </a:r>
            <a:r>
              <a:rPr lang="en-US" sz="1600" dirty="0" smtClean="0"/>
              <a:t>:</a:t>
            </a:r>
          </a:p>
          <a:p>
            <a:r>
              <a:rPr lang="en-US" sz="1600" dirty="0" err="1" smtClean="0"/>
              <a:t>Noviembre</a:t>
            </a:r>
            <a:r>
              <a:rPr lang="en-US" sz="1600" dirty="0" smtClean="0"/>
              <a:t>/2021</a:t>
            </a:r>
            <a:endParaRPr lang="es-SV" sz="1600" dirty="0"/>
          </a:p>
        </p:txBody>
      </p:sp>
      <p:sp>
        <p:nvSpPr>
          <p:cNvPr id="11" name="TextBox 10"/>
          <p:cNvSpPr txBox="1"/>
          <p:nvPr/>
        </p:nvSpPr>
        <p:spPr>
          <a:xfrm>
            <a:off x="3721131" y="5158933"/>
            <a:ext cx="43660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SV" b="1" dirty="0" smtClean="0"/>
              <a:t>Periodo de recuperación de inversión: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0.7  </a:t>
            </a:r>
            <a:r>
              <a:rPr lang="en-US" dirty="0" err="1" smtClean="0"/>
              <a:t>años</a:t>
            </a:r>
            <a:endParaRPr lang="en-US" dirty="0" smtClean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13552739"/>
              </p:ext>
            </p:extLst>
          </p:nvPr>
        </p:nvGraphicFramePr>
        <p:xfrm>
          <a:off x="0" y="3135532"/>
          <a:ext cx="5130800" cy="38313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74221"/>
                <a:gridCol w="1970456"/>
                <a:gridCol w="824989"/>
                <a:gridCol w="951911"/>
                <a:gridCol w="609223"/>
              </a:tblGrid>
              <a:tr h="383133">
                <a:tc>
                  <a:txBody>
                    <a:bodyPr/>
                    <a:lstStyle/>
                    <a:p>
                      <a:pPr algn="r" fontAlgn="b"/>
                      <a:r>
                        <a:rPr lang="es-SV" sz="1100" u="none" strike="noStrike">
                          <a:effectLst/>
                        </a:rPr>
                        <a:t>93,258</a:t>
                      </a:r>
                      <a:endParaRPr lang="es-SV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SV" sz="1100" u="none" strike="noStrike">
                          <a:effectLst/>
                        </a:rPr>
                        <a:t>High Potential, Low Performance</a:t>
                      </a:r>
                      <a:endParaRPr lang="es-SV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SV" sz="1100" u="none" strike="noStrike">
                          <a:effectLst/>
                        </a:rPr>
                        <a:t>-18,398</a:t>
                      </a:r>
                      <a:endParaRPr lang="es-SV" sz="1100" b="0" i="0" u="none" strike="noStrike">
                        <a:solidFill>
                          <a:srgbClr val="9C0006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SV" sz="1100" u="none" strike="noStrike">
                          <a:effectLst/>
                        </a:rPr>
                        <a:t>80,280</a:t>
                      </a:r>
                      <a:endParaRPr lang="es-SV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SV" sz="1100" u="none" strike="noStrike" dirty="0">
                          <a:effectLst/>
                        </a:rPr>
                        <a:t>-12,978</a:t>
                      </a:r>
                      <a:endParaRPr lang="es-SV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60385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87624" y="2492896"/>
            <a:ext cx="6400800" cy="1752600"/>
          </a:xfrm>
        </p:spPr>
        <p:txBody>
          <a:bodyPr>
            <a:normAutofit fontScale="92500" lnSpcReduction="20000"/>
          </a:bodyPr>
          <a:lstStyle/>
          <a:p>
            <a:r>
              <a:rPr lang="en-US" sz="4800" dirty="0" err="1" smtClean="0"/>
              <a:t>Estaciones</a:t>
            </a:r>
            <a:r>
              <a:rPr lang="en-US" sz="4800" dirty="0" smtClean="0"/>
              <a:t> </a:t>
            </a:r>
            <a:r>
              <a:rPr lang="en-US" sz="4800" dirty="0" smtClean="0"/>
              <a:t/>
            </a:r>
            <a:br>
              <a:rPr lang="en-US" sz="4800" dirty="0" smtClean="0"/>
            </a:br>
            <a:r>
              <a:rPr lang="en-US" sz="4800" dirty="0" smtClean="0"/>
              <a:t>High Potential – </a:t>
            </a:r>
            <a:br>
              <a:rPr lang="en-US" sz="4800" dirty="0" smtClean="0"/>
            </a:br>
            <a:r>
              <a:rPr lang="en-US" sz="4800" dirty="0" smtClean="0"/>
              <a:t>Low </a:t>
            </a:r>
            <a:r>
              <a:rPr lang="en-US" sz="4800" dirty="0" err="1" smtClean="0"/>
              <a:t>Performnace</a:t>
            </a:r>
            <a:endParaRPr lang="es-SV" sz="4800" dirty="0"/>
          </a:p>
        </p:txBody>
      </p:sp>
    </p:spTree>
    <p:extLst>
      <p:ext uri="{BB962C8B-B14F-4D97-AF65-F5344CB8AC3E}">
        <p14:creationId xmlns:p14="http://schemas.microsoft.com/office/powerpoint/2010/main" val="1374515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JHEADERFOOTERLABEL" val="TRUE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JHEADERFOOTERLABEL" val="TRUE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JHEADERFOOTERLABEL" val="TRUE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JHEADERFOOTERLABEL" val="TRUE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JHEADERFOOTERLABEL" val="TRUE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JHEADERFOOTERLABEL" val="TRUE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JHEADERFOOTERLABEL" val="TRUE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JHEADERFOOTERLABEL" val="TRUE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JHEADERFOOTERLABEL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JHEADERFOOTERLABEL" val="TRU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JHEADERFOOTERLABEL" val="TRU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JHEADERFOOTERLABEL" val="TRU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JHEADERFOOTERLABEL" val="TRU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JHEADERFOOTERLABEL" val="TRU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JHEADERFOOTERLABEL" val="TRU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JHEADERFOOTERLABEL" val="TRUE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BJHEADERFOOTERLABEL" val="TRUE"/>
</p:tagLst>
</file>

<file path=ppt/theme/theme1.xml><?xml version="1.0" encoding="utf-8"?>
<a:theme xmlns:a="http://schemas.openxmlformats.org/drawingml/2006/main" name="BCG STANDARD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Solstice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sisl xmlns:xsi="http://www.w3.org/2001/XMLSchema-instance" xmlns:xsd="http://www.w3.org/2001/XMLSchema" xmlns="http://www.boldonjames.com/2008/01/sie/internal/label" sislVersion="0" policy="d496ab6f-82d7-47fa-ba56-55fc2c510ab4">
  <element uid="88991f24-ef62-4f1e-a9ef-6d6a74d11ca9" value=""/>
</sisl>
</file>

<file path=customXml/itemProps1.xml><?xml version="1.0" encoding="utf-8"?>
<ds:datastoreItem xmlns:ds="http://schemas.openxmlformats.org/officeDocument/2006/customXml" ds:itemID="{5DB81E8B-0E54-417E-BEB4-6D30B68A00C1}">
  <ds:schemaRefs>
    <ds:schemaRef ds:uri="http://www.w3.org/2001/XMLSchema"/>
    <ds:schemaRef ds:uri="http://www.boldonjames.com/2008/01/sie/internal/label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BCG Octubre 2013</Template>
  <TotalTime>3800</TotalTime>
  <Words>584</Words>
  <Application>Microsoft Office PowerPoint</Application>
  <PresentationFormat>On-screen Show (4:3)</PresentationFormat>
  <Paragraphs>167</Paragraphs>
  <Slides>17</Slides>
  <Notes>15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BCG STANDARD</vt:lpstr>
      <vt:lpstr>Puma Energy- Network Plan</vt:lpstr>
      <vt:lpstr>Mario Serrano</vt:lpstr>
      <vt:lpstr>Mario Serrano</vt:lpstr>
      <vt:lpstr>PowerPoint Presentation</vt:lpstr>
      <vt:lpstr>Puma Presidencial</vt:lpstr>
      <vt:lpstr>Puma Escalonia</vt:lpstr>
      <vt:lpstr>Puma Roosevelt</vt:lpstr>
      <vt:lpstr>Puma Ilopango - 207</vt:lpstr>
      <vt:lpstr>PowerPoint Presentation</vt:lpstr>
      <vt:lpstr>Puma España</vt:lpstr>
      <vt:lpstr>Puma El Rosal</vt:lpstr>
      <vt:lpstr>Puma Ejercito </vt:lpstr>
      <vt:lpstr>Puma Universidad</vt:lpstr>
      <vt:lpstr>PowerPoint Presentation</vt:lpstr>
      <vt:lpstr>Puma El Coyolito</vt:lpstr>
      <vt:lpstr>Puma Mar</vt:lpstr>
      <vt:lpstr>Puma San Martin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Puma Energy- Network Plan Outlet Review</dc:title>
  <dc:creator>Puma</dc:creator>
  <cp:keywords>PRIVATE AND CONFIDENTIAL</cp:keywords>
  <cp:lastModifiedBy>HPBCG</cp:lastModifiedBy>
  <cp:revision>93</cp:revision>
  <cp:lastPrinted>2015-06-12T17:27:43Z</cp:lastPrinted>
  <dcterms:created xsi:type="dcterms:W3CDTF">2015-06-10T16:23:27Z</dcterms:created>
  <dcterms:modified xsi:type="dcterms:W3CDTF">2016-06-01T19:15:19Z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IndexRef">
    <vt:lpwstr>943f943c-b62e-4d5f-96aa-1044e8f9b898</vt:lpwstr>
  </property>
  <property fmtid="{D5CDD505-2E9C-101B-9397-08002B2CF9AE}" pid="3" name="bjSaver">
    <vt:lpwstr>chnzsKEALXasNaWjClfKIizUM1cK/utV</vt:lpwstr>
  </property>
  <property fmtid="{D5CDD505-2E9C-101B-9397-08002B2CF9AE}" pid="4" name="bjDocumentLabelXML">
    <vt:lpwstr>&lt;?xml version="1.0" encoding="us-ascii"?&gt;&lt;sisl xmlns:xsi="http://www.w3.org/2001/XMLSchema-instance" xmlns:xsd="http://www.w3.org/2001/XMLSchema" sislVersion="0" policy="d496ab6f-82d7-47fa-ba56-55fc2c510ab4" xmlns="http://www.boldonjames.com/2008/01/sie/i</vt:lpwstr>
  </property>
  <property fmtid="{D5CDD505-2E9C-101B-9397-08002B2CF9AE}" pid="5" name="bjDocumentLabelXML-0">
    <vt:lpwstr>nternal/label"&gt;&lt;element uid="88991f24-ef62-4f1e-a9ef-6d6a74d11ca9" value="" /&gt;&lt;/sisl&gt;</vt:lpwstr>
  </property>
  <property fmtid="{D5CDD505-2E9C-101B-9397-08002B2CF9AE}" pid="6" name="bjDocumentSecurityLabel">
    <vt:lpwstr>PRIVATE &amp; CONFIDENTIAL</vt:lpwstr>
  </property>
</Properties>
</file>