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2"/>
  </p:sldMasterIdLst>
  <p:notesMasterIdLst>
    <p:notesMasterId r:id="rId45"/>
  </p:notesMasterIdLst>
  <p:handoutMasterIdLst>
    <p:handoutMasterId r:id="rId46"/>
  </p:handoutMasterIdLst>
  <p:sldIdLst>
    <p:sldId id="256" r:id="rId3"/>
    <p:sldId id="263" r:id="rId4"/>
    <p:sldId id="272" r:id="rId5"/>
    <p:sldId id="275" r:id="rId6"/>
    <p:sldId id="273" r:id="rId7"/>
    <p:sldId id="285" r:id="rId8"/>
    <p:sldId id="281" r:id="rId9"/>
    <p:sldId id="293" r:id="rId10"/>
    <p:sldId id="292" r:id="rId11"/>
    <p:sldId id="322" r:id="rId12"/>
    <p:sldId id="282" r:id="rId13"/>
    <p:sldId id="294" r:id="rId14"/>
    <p:sldId id="286" r:id="rId15"/>
    <p:sldId id="310" r:id="rId16"/>
    <p:sldId id="311" r:id="rId17"/>
    <p:sldId id="312" r:id="rId18"/>
    <p:sldId id="313" r:id="rId19"/>
    <p:sldId id="309" r:id="rId20"/>
    <p:sldId id="289" r:id="rId21"/>
    <p:sldId id="290" r:id="rId22"/>
    <p:sldId id="307" r:id="rId23"/>
    <p:sldId id="306" r:id="rId24"/>
    <p:sldId id="291" r:id="rId25"/>
    <p:sldId id="305" r:id="rId26"/>
    <p:sldId id="321" r:id="rId27"/>
    <p:sldId id="279" r:id="rId28"/>
    <p:sldId id="323" r:id="rId29"/>
    <p:sldId id="324" r:id="rId30"/>
    <p:sldId id="297" r:id="rId31"/>
    <p:sldId id="304" r:id="rId32"/>
    <p:sldId id="308" r:id="rId33"/>
    <p:sldId id="317" r:id="rId34"/>
    <p:sldId id="318" r:id="rId35"/>
    <p:sldId id="319" r:id="rId36"/>
    <p:sldId id="320" r:id="rId37"/>
    <p:sldId id="314" r:id="rId38"/>
    <p:sldId id="315" r:id="rId39"/>
    <p:sldId id="316" r:id="rId40"/>
    <p:sldId id="288" r:id="rId41"/>
    <p:sldId id="295" r:id="rId42"/>
    <p:sldId id="301" r:id="rId43"/>
    <p:sldId id="296" r:id="rId44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  <p:ext uri="{2D200454-40CA-4A62-9FC3-DE9A4176ACB9}">
      <p15:notes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7766" autoAdjust="0"/>
    <p:restoredTop sz="94660"/>
  </p:normalViewPr>
  <p:slideViewPr>
    <p:cSldViewPr snapToGrid="0">
      <p:cViewPr>
        <p:scale>
          <a:sx n="119" d="100"/>
          <a:sy n="119" d="100"/>
        </p:scale>
        <p:origin x="-288" y="4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88" d="100"/>
          <a:sy n="88" d="100"/>
        </p:scale>
        <p:origin x="2754" y="1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" Type="http://schemas.openxmlformats.org/officeDocument/2006/relationships/slideMaster" Target="slideMasters/slideMaster1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slide" Target="slides/slide39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51058F9B-11FE-4575-8261-87B192CDC50C}" type="doc">
      <dgm:prSet loTypeId="urn:microsoft.com/office/officeart/2005/8/layout/cycle3" loCatId="cycle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31335919-3A0B-4D4D-979D-C828592B1B5F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Integrated Plan</a:t>
          </a:r>
          <a:endParaRPr lang="en-US" b="1" noProof="0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D09AFAEE-6E79-48D9-AAD5-91BDAF49574F}" type="parTrans" cxnId="{2403CC1B-3B90-4CE5-911A-CAB74493E69F}">
      <dgm:prSet/>
      <dgm:spPr/>
      <dgm:t>
        <a:bodyPr/>
        <a:lstStyle/>
        <a:p>
          <a:endParaRPr lang="en-US"/>
        </a:p>
      </dgm:t>
    </dgm:pt>
    <dgm:pt modelId="{8F1080CC-E224-40D7-8D97-5FA25212F91D}" type="sibTrans" cxnId="{2403CC1B-3B90-4CE5-911A-CAB74493E69F}">
      <dgm:prSet/>
      <dgm:spPr/>
      <dgm:t>
        <a:bodyPr/>
        <a:lstStyle/>
        <a:p>
          <a:endParaRPr lang="en-US"/>
        </a:p>
      </dgm:t>
    </dgm:pt>
    <dgm:pt modelId="{E4EFCCEA-98D6-436E-997D-50472AA0B871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Economics &amp; Approval</a:t>
          </a:r>
          <a:endParaRPr lang="en-US" b="1" noProof="0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D428A0B4-15F3-43E9-B419-DF4A0A320083}" type="parTrans" cxnId="{9C2C6381-E85A-4966-ADF4-A21FC714CC12}">
      <dgm:prSet/>
      <dgm:spPr/>
      <dgm:t>
        <a:bodyPr/>
        <a:lstStyle/>
        <a:p>
          <a:endParaRPr lang="en-US"/>
        </a:p>
      </dgm:t>
    </dgm:pt>
    <dgm:pt modelId="{06BA1C9D-7B72-44E1-9312-564D574C723C}" type="sibTrans" cxnId="{9C2C6381-E85A-4966-ADF4-A21FC714CC12}">
      <dgm:prSet/>
      <dgm:spPr/>
      <dgm:t>
        <a:bodyPr/>
        <a:lstStyle/>
        <a:p>
          <a:endParaRPr lang="en-US"/>
        </a:p>
      </dgm:t>
    </dgm:pt>
    <dgm:pt modelId="{94D2FDDA-BDF8-4511-B467-51A2C1E057E3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Individual strategies</a:t>
          </a:r>
          <a:endParaRPr lang="en-US" b="1" noProof="0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E9EE0E88-BC94-4E1A-B648-B637BF3A7A67}" type="parTrans" cxnId="{E778D7E8-36C0-4550-B2ED-3C9F4C351C4E}">
      <dgm:prSet/>
      <dgm:spPr/>
      <dgm:t>
        <a:bodyPr/>
        <a:lstStyle/>
        <a:p>
          <a:endParaRPr lang="en-US"/>
        </a:p>
      </dgm:t>
    </dgm:pt>
    <dgm:pt modelId="{623C77FD-8D82-4279-B95C-3C8B346BBA54}" type="sibTrans" cxnId="{E778D7E8-36C0-4550-B2ED-3C9F4C351C4E}">
      <dgm:prSet/>
      <dgm:spPr/>
      <dgm:t>
        <a:bodyPr/>
        <a:lstStyle/>
        <a:p>
          <a:endParaRPr lang="en-US"/>
        </a:p>
      </dgm:t>
    </dgm:pt>
    <dgm:pt modelId="{A67E5F1C-8D42-43DE-9486-ADCDB66854A8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Market Study / Objectives</a:t>
          </a:r>
          <a:endParaRPr lang="en-US" b="1" noProof="0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4A7B2958-2E56-4532-BE2B-FE18107B2DEB}" type="parTrans" cxnId="{D5F3E066-7FBC-4EF1-B9DF-2BBB9A76B334}">
      <dgm:prSet/>
      <dgm:spPr/>
      <dgm:t>
        <a:bodyPr/>
        <a:lstStyle/>
        <a:p>
          <a:endParaRPr lang="en-US"/>
        </a:p>
      </dgm:t>
    </dgm:pt>
    <dgm:pt modelId="{4582DD4A-462D-4450-8299-83599BA3B90A}" type="sibTrans" cxnId="{D5F3E066-7FBC-4EF1-B9DF-2BBB9A76B334}">
      <dgm:prSet/>
      <dgm:spPr/>
      <dgm:t>
        <a:bodyPr/>
        <a:lstStyle/>
        <a:p>
          <a:endParaRPr lang="en-US"/>
        </a:p>
      </dgm:t>
    </dgm:pt>
    <dgm:pt modelId="{4398D3B3-C022-4B0D-87E5-ED0929919392}">
      <dgm:prSet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Implementation </a:t>
          </a:r>
          <a:endParaRPr lang="en-US" b="1" noProof="0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AA8AB9FF-BBB7-4EBF-AF5E-B52CA67876F9}" type="parTrans" cxnId="{E6159698-E83D-41B4-A117-FCA882C09CFA}">
      <dgm:prSet/>
      <dgm:spPr/>
      <dgm:t>
        <a:bodyPr/>
        <a:lstStyle/>
        <a:p>
          <a:endParaRPr lang="en-US"/>
        </a:p>
      </dgm:t>
    </dgm:pt>
    <dgm:pt modelId="{8AF4EB87-BAFD-4FAA-B86D-D95347C25FDA}" type="sibTrans" cxnId="{E6159698-E83D-41B4-A117-FCA882C09CFA}">
      <dgm:prSet/>
      <dgm:spPr/>
      <dgm:t>
        <a:bodyPr/>
        <a:lstStyle/>
        <a:p>
          <a:endParaRPr lang="en-US"/>
        </a:p>
      </dgm:t>
    </dgm:pt>
    <dgm:pt modelId="{E17AFDEC-2381-44C6-A072-1C943F666929}">
      <dgm:prSet phldrT="[Text]"/>
      <dgm:spPr>
        <a:solidFill>
          <a:schemeClr val="bg2">
            <a:lumMod val="50000"/>
          </a:schemeClr>
        </a:solidFill>
      </dgm:spPr>
      <dgm:t>
        <a:bodyPr/>
        <a:lstStyle/>
        <a:p>
          <a:r>
            <a:rPr lang="en-US" b="1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Monitoring/ Audits</a:t>
          </a:r>
          <a:endParaRPr lang="en-US" b="1" noProof="0" dirty="0">
            <a:solidFill>
              <a:schemeClr val="tx2">
                <a:lumMod val="75000"/>
              </a:schemeClr>
            </a:solidFill>
            <a:latin typeface="+mj-lt"/>
          </a:endParaRPr>
        </a:p>
      </dgm:t>
    </dgm:pt>
    <dgm:pt modelId="{9F795764-C33D-4BB3-948D-D168C890C97C}" type="parTrans" cxnId="{163A7B95-0647-4E94-AA2D-5536729472F5}">
      <dgm:prSet/>
      <dgm:spPr/>
      <dgm:t>
        <a:bodyPr/>
        <a:lstStyle/>
        <a:p>
          <a:endParaRPr lang="en-US"/>
        </a:p>
      </dgm:t>
    </dgm:pt>
    <dgm:pt modelId="{906C7E28-4C92-4F58-A918-A4AE7975159C}" type="sibTrans" cxnId="{163A7B95-0647-4E94-AA2D-5536729472F5}">
      <dgm:prSet/>
      <dgm:spPr/>
      <dgm:t>
        <a:bodyPr/>
        <a:lstStyle/>
        <a:p>
          <a:endParaRPr lang="en-US"/>
        </a:p>
      </dgm:t>
    </dgm:pt>
    <dgm:pt modelId="{81A272B9-512C-4CA0-91CB-B39A4C85CBB4}" type="pres">
      <dgm:prSet presAssocID="{51058F9B-11FE-4575-8261-87B192CDC50C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50B842D-D39D-45B7-B26A-254DDABE3CB5}" type="pres">
      <dgm:prSet presAssocID="{51058F9B-11FE-4575-8261-87B192CDC50C}" presName="cycle" presStyleCnt="0"/>
      <dgm:spPr/>
      <dgm:t>
        <a:bodyPr/>
        <a:lstStyle/>
        <a:p>
          <a:endParaRPr lang="en-US"/>
        </a:p>
      </dgm:t>
    </dgm:pt>
    <dgm:pt modelId="{DBA00F94-316B-4FAE-83A4-7DDC3F24C226}" type="pres">
      <dgm:prSet presAssocID="{A67E5F1C-8D42-43DE-9486-ADCDB66854A8}" presName="nodeFirstNode" presStyleLbl="node1" presStyleIdx="0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8B9CB504-1ADC-4EB5-BACE-AF9D3763F93B}" type="pres">
      <dgm:prSet presAssocID="{4582DD4A-462D-4450-8299-83599BA3B90A}" presName="sibTransFirstNode" presStyleLbl="bgShp" presStyleIdx="0" presStyleCnt="1"/>
      <dgm:spPr/>
      <dgm:t>
        <a:bodyPr/>
        <a:lstStyle/>
        <a:p>
          <a:endParaRPr lang="en-US"/>
        </a:p>
      </dgm:t>
    </dgm:pt>
    <dgm:pt modelId="{586F3FF5-247A-4847-8315-7945E1E1CFFC}" type="pres">
      <dgm:prSet presAssocID="{94D2FDDA-BDF8-4511-B467-51A2C1E057E3}" presName="nodeFollowingNodes" presStyleLbl="node1" presStyleIdx="1" presStyleCnt="6" custRadScaleRad="110482" custRadScaleInc="4365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DE894FC8-F0C9-4F02-8F0C-6F251F6AFB88}" type="pres">
      <dgm:prSet presAssocID="{31335919-3A0B-4D4D-979D-C828592B1B5F}" presName="nodeFollowingNodes" presStyleLbl="node1" presStyleIdx="2" presStyleCnt="6" custRadScaleRad="112012" custRadScaleInc="-5560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1073652E-85A5-4442-8817-6BFC7B2FD531}" type="pres">
      <dgm:prSet presAssocID="{E4EFCCEA-98D6-436E-997D-50472AA0B871}" presName="nodeFollowingNodes" presStyleLbl="node1" presStyleIdx="3" presStyleCnt="6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6E512FF0-9032-41FA-A71F-066D6EB6E8FA}" type="pres">
      <dgm:prSet presAssocID="{4398D3B3-C022-4B0D-87E5-ED0929919392}" presName="nodeFollowingNodes" presStyleLbl="node1" presStyleIdx="4" presStyleCnt="6" custRadScaleRad="121364" custRadScaleInc="2197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5908947-7072-4041-84D1-D7DC0426EECE}" type="pres">
      <dgm:prSet presAssocID="{E17AFDEC-2381-44C6-A072-1C943F666929}" presName="nodeFollowingNodes" presStyleLbl="node1" presStyleIdx="5" presStyleCnt="6" custRadScaleRad="117663" custRadScaleInc="-7762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</dgm:ptLst>
  <dgm:cxnLst>
    <dgm:cxn modelId="{53D877D2-CFCD-4DC8-8143-051ADF1F944F}" type="presOf" srcId="{E4EFCCEA-98D6-436E-997D-50472AA0B871}" destId="{1073652E-85A5-4442-8817-6BFC7B2FD531}" srcOrd="0" destOrd="0" presId="urn:microsoft.com/office/officeart/2005/8/layout/cycle3"/>
    <dgm:cxn modelId="{163A7B95-0647-4E94-AA2D-5536729472F5}" srcId="{51058F9B-11FE-4575-8261-87B192CDC50C}" destId="{E17AFDEC-2381-44C6-A072-1C943F666929}" srcOrd="5" destOrd="0" parTransId="{9F795764-C33D-4BB3-948D-D168C890C97C}" sibTransId="{906C7E28-4C92-4F58-A918-A4AE7975159C}"/>
    <dgm:cxn modelId="{8FB04876-9C8C-4EED-AB8A-7D880554E66D}" type="presOf" srcId="{51058F9B-11FE-4575-8261-87B192CDC50C}" destId="{81A272B9-512C-4CA0-91CB-B39A4C85CBB4}" srcOrd="0" destOrd="0" presId="urn:microsoft.com/office/officeart/2005/8/layout/cycle3"/>
    <dgm:cxn modelId="{F06F291B-81EC-4EE7-BBBA-7CD7008E1201}" type="presOf" srcId="{94D2FDDA-BDF8-4511-B467-51A2C1E057E3}" destId="{586F3FF5-247A-4847-8315-7945E1E1CFFC}" srcOrd="0" destOrd="0" presId="urn:microsoft.com/office/officeart/2005/8/layout/cycle3"/>
    <dgm:cxn modelId="{61C565D0-ABD7-49A6-A422-6F8D25208E4A}" type="presOf" srcId="{A67E5F1C-8D42-43DE-9486-ADCDB66854A8}" destId="{DBA00F94-316B-4FAE-83A4-7DDC3F24C226}" srcOrd="0" destOrd="0" presId="urn:microsoft.com/office/officeart/2005/8/layout/cycle3"/>
    <dgm:cxn modelId="{E826195F-7B42-4E26-8DDC-CE7E760DF995}" type="presOf" srcId="{4582DD4A-462D-4450-8299-83599BA3B90A}" destId="{8B9CB504-1ADC-4EB5-BACE-AF9D3763F93B}" srcOrd="0" destOrd="0" presId="urn:microsoft.com/office/officeart/2005/8/layout/cycle3"/>
    <dgm:cxn modelId="{32BBC618-D401-4666-8842-F7CFAD238B65}" type="presOf" srcId="{31335919-3A0B-4D4D-979D-C828592B1B5F}" destId="{DE894FC8-F0C9-4F02-8F0C-6F251F6AFB88}" srcOrd="0" destOrd="0" presId="urn:microsoft.com/office/officeart/2005/8/layout/cycle3"/>
    <dgm:cxn modelId="{9C2C6381-E85A-4966-ADF4-A21FC714CC12}" srcId="{51058F9B-11FE-4575-8261-87B192CDC50C}" destId="{E4EFCCEA-98D6-436E-997D-50472AA0B871}" srcOrd="3" destOrd="0" parTransId="{D428A0B4-15F3-43E9-B419-DF4A0A320083}" sibTransId="{06BA1C9D-7B72-44E1-9312-564D574C723C}"/>
    <dgm:cxn modelId="{E778D7E8-36C0-4550-B2ED-3C9F4C351C4E}" srcId="{51058F9B-11FE-4575-8261-87B192CDC50C}" destId="{94D2FDDA-BDF8-4511-B467-51A2C1E057E3}" srcOrd="1" destOrd="0" parTransId="{E9EE0E88-BC94-4E1A-B648-B637BF3A7A67}" sibTransId="{623C77FD-8D82-4279-B95C-3C8B346BBA54}"/>
    <dgm:cxn modelId="{07B81EE1-C746-489F-B9C5-4E58A7DA718E}" type="presOf" srcId="{E17AFDEC-2381-44C6-A072-1C943F666929}" destId="{05908947-7072-4041-84D1-D7DC0426EECE}" srcOrd="0" destOrd="0" presId="urn:microsoft.com/office/officeart/2005/8/layout/cycle3"/>
    <dgm:cxn modelId="{E6159698-E83D-41B4-A117-FCA882C09CFA}" srcId="{51058F9B-11FE-4575-8261-87B192CDC50C}" destId="{4398D3B3-C022-4B0D-87E5-ED0929919392}" srcOrd="4" destOrd="0" parTransId="{AA8AB9FF-BBB7-4EBF-AF5E-B52CA67876F9}" sibTransId="{8AF4EB87-BAFD-4FAA-B86D-D95347C25FDA}"/>
    <dgm:cxn modelId="{2403CC1B-3B90-4CE5-911A-CAB74493E69F}" srcId="{51058F9B-11FE-4575-8261-87B192CDC50C}" destId="{31335919-3A0B-4D4D-979D-C828592B1B5F}" srcOrd="2" destOrd="0" parTransId="{D09AFAEE-6E79-48D9-AAD5-91BDAF49574F}" sibTransId="{8F1080CC-E224-40D7-8D97-5FA25212F91D}"/>
    <dgm:cxn modelId="{11CEF305-D914-4669-B8A9-FC85888DB8F7}" type="presOf" srcId="{4398D3B3-C022-4B0D-87E5-ED0929919392}" destId="{6E512FF0-9032-41FA-A71F-066D6EB6E8FA}" srcOrd="0" destOrd="0" presId="urn:microsoft.com/office/officeart/2005/8/layout/cycle3"/>
    <dgm:cxn modelId="{D5F3E066-7FBC-4EF1-B9DF-2BBB9A76B334}" srcId="{51058F9B-11FE-4575-8261-87B192CDC50C}" destId="{A67E5F1C-8D42-43DE-9486-ADCDB66854A8}" srcOrd="0" destOrd="0" parTransId="{4A7B2958-2E56-4532-BE2B-FE18107B2DEB}" sibTransId="{4582DD4A-462D-4450-8299-83599BA3B90A}"/>
    <dgm:cxn modelId="{3D6F1771-AC10-4E6E-95D0-72201228CBB9}" type="presParOf" srcId="{81A272B9-512C-4CA0-91CB-B39A4C85CBB4}" destId="{250B842D-D39D-45B7-B26A-254DDABE3CB5}" srcOrd="0" destOrd="0" presId="urn:microsoft.com/office/officeart/2005/8/layout/cycle3"/>
    <dgm:cxn modelId="{973F5B32-4DE3-44B1-AF5B-0A8F46AE96DE}" type="presParOf" srcId="{250B842D-D39D-45B7-B26A-254DDABE3CB5}" destId="{DBA00F94-316B-4FAE-83A4-7DDC3F24C226}" srcOrd="0" destOrd="0" presId="urn:microsoft.com/office/officeart/2005/8/layout/cycle3"/>
    <dgm:cxn modelId="{BF240849-FF4F-497D-B60F-1224699CDEC9}" type="presParOf" srcId="{250B842D-D39D-45B7-B26A-254DDABE3CB5}" destId="{8B9CB504-1ADC-4EB5-BACE-AF9D3763F93B}" srcOrd="1" destOrd="0" presId="urn:microsoft.com/office/officeart/2005/8/layout/cycle3"/>
    <dgm:cxn modelId="{56FB3417-B25D-4F15-9339-BFE9A8ADB665}" type="presParOf" srcId="{250B842D-D39D-45B7-B26A-254DDABE3CB5}" destId="{586F3FF5-247A-4847-8315-7945E1E1CFFC}" srcOrd="2" destOrd="0" presId="urn:microsoft.com/office/officeart/2005/8/layout/cycle3"/>
    <dgm:cxn modelId="{38E089C5-9DB3-4E1C-9974-5E417D21C278}" type="presParOf" srcId="{250B842D-D39D-45B7-B26A-254DDABE3CB5}" destId="{DE894FC8-F0C9-4F02-8F0C-6F251F6AFB88}" srcOrd="3" destOrd="0" presId="urn:microsoft.com/office/officeart/2005/8/layout/cycle3"/>
    <dgm:cxn modelId="{7C538B8E-3FF9-42A2-84A3-487C36E94412}" type="presParOf" srcId="{250B842D-D39D-45B7-B26A-254DDABE3CB5}" destId="{1073652E-85A5-4442-8817-6BFC7B2FD531}" srcOrd="4" destOrd="0" presId="urn:microsoft.com/office/officeart/2005/8/layout/cycle3"/>
    <dgm:cxn modelId="{958D33E0-E97D-400A-9366-55CAC9EC7EAB}" type="presParOf" srcId="{250B842D-D39D-45B7-B26A-254DDABE3CB5}" destId="{6E512FF0-9032-41FA-A71F-066D6EB6E8FA}" srcOrd="5" destOrd="0" presId="urn:microsoft.com/office/officeart/2005/8/layout/cycle3"/>
    <dgm:cxn modelId="{1C5ED389-93B7-4BA5-A6A0-E4A6C71854E2}" type="presParOf" srcId="{250B842D-D39D-45B7-B26A-254DDABE3CB5}" destId="{05908947-7072-4041-84D1-D7DC0426EECE}" srcOrd="6" destOrd="0" presId="urn:microsoft.com/office/officeart/2005/8/layout/cycle3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B9CB504-1ADC-4EB5-BACE-AF9D3763F93B}">
      <dsp:nvSpPr>
        <dsp:cNvPr id="0" name=""/>
        <dsp:cNvSpPr/>
      </dsp:nvSpPr>
      <dsp:spPr>
        <a:xfrm>
          <a:off x="2346296" y="-4252"/>
          <a:ext cx="5293844" cy="5293844"/>
        </a:xfrm>
        <a:prstGeom prst="circularArrow">
          <a:avLst>
            <a:gd name="adj1" fmla="val 5274"/>
            <a:gd name="adj2" fmla="val 312630"/>
            <a:gd name="adj3" fmla="val 14209966"/>
            <a:gd name="adj4" fmla="val 17137656"/>
            <a:gd name="adj5" fmla="val 5477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BA00F94-316B-4FAE-83A4-7DDC3F24C226}">
      <dsp:nvSpPr>
        <dsp:cNvPr id="0" name=""/>
        <dsp:cNvSpPr/>
      </dsp:nvSpPr>
      <dsp:spPr>
        <a:xfrm>
          <a:off x="3976533" y="1929"/>
          <a:ext cx="2033371" cy="1016685"/>
        </a:xfrm>
        <a:prstGeom prst="round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Market Study / Objectives</a:t>
          </a:r>
          <a:endParaRPr lang="en-US" sz="1800" b="1" kern="1200" noProof="0" dirty="0">
            <a:solidFill>
              <a:schemeClr val="tx2">
                <a:lumMod val="75000"/>
              </a:schemeClr>
            </a:solidFill>
            <a:latin typeface="+mj-lt"/>
          </a:endParaRPr>
        </a:p>
      </dsp:txBody>
      <dsp:txXfrm>
        <a:off x="4026163" y="51559"/>
        <a:ext cx="1934111" cy="917425"/>
      </dsp:txXfrm>
    </dsp:sp>
    <dsp:sp modelId="{586F3FF5-247A-4847-8315-7945E1E1CFFC}">
      <dsp:nvSpPr>
        <dsp:cNvPr id="0" name=""/>
        <dsp:cNvSpPr/>
      </dsp:nvSpPr>
      <dsp:spPr>
        <a:xfrm>
          <a:off x="6076258" y="1044574"/>
          <a:ext cx="2033371" cy="1016685"/>
        </a:xfrm>
        <a:prstGeom prst="round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Individual strategies</a:t>
          </a:r>
          <a:endParaRPr lang="en-US" sz="1800" b="1" kern="1200" noProof="0" dirty="0">
            <a:solidFill>
              <a:schemeClr val="tx2">
                <a:lumMod val="75000"/>
              </a:schemeClr>
            </a:solidFill>
            <a:latin typeface="+mj-lt"/>
          </a:endParaRPr>
        </a:p>
      </dsp:txBody>
      <dsp:txXfrm>
        <a:off x="6125888" y="1094204"/>
        <a:ext cx="1934111" cy="917425"/>
      </dsp:txXfrm>
    </dsp:sp>
    <dsp:sp modelId="{DE894FC8-F0C9-4F02-8F0C-6F251F6AFB88}">
      <dsp:nvSpPr>
        <dsp:cNvPr id="0" name=""/>
        <dsp:cNvSpPr/>
      </dsp:nvSpPr>
      <dsp:spPr>
        <a:xfrm>
          <a:off x="6117229" y="3246896"/>
          <a:ext cx="2033371" cy="1016685"/>
        </a:xfrm>
        <a:prstGeom prst="round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Integrated Plan</a:t>
          </a:r>
          <a:endParaRPr lang="en-US" sz="1800" b="1" kern="1200" noProof="0" dirty="0">
            <a:solidFill>
              <a:schemeClr val="tx2">
                <a:lumMod val="75000"/>
              </a:schemeClr>
            </a:solidFill>
            <a:latin typeface="+mj-lt"/>
          </a:endParaRPr>
        </a:p>
      </dsp:txBody>
      <dsp:txXfrm>
        <a:off x="6166859" y="3296526"/>
        <a:ext cx="1934111" cy="917425"/>
      </dsp:txXfrm>
    </dsp:sp>
    <dsp:sp modelId="{1073652E-85A5-4442-8817-6BFC7B2FD531}">
      <dsp:nvSpPr>
        <dsp:cNvPr id="0" name=""/>
        <dsp:cNvSpPr/>
      </dsp:nvSpPr>
      <dsp:spPr>
        <a:xfrm>
          <a:off x="3976533" y="4297137"/>
          <a:ext cx="2033371" cy="1016685"/>
        </a:xfrm>
        <a:prstGeom prst="round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Economics &amp; Approval</a:t>
          </a:r>
          <a:endParaRPr lang="en-US" sz="1800" b="1" kern="1200" noProof="0" dirty="0">
            <a:solidFill>
              <a:schemeClr val="tx2">
                <a:lumMod val="75000"/>
              </a:schemeClr>
            </a:solidFill>
            <a:latin typeface="+mj-lt"/>
          </a:endParaRPr>
        </a:p>
      </dsp:txBody>
      <dsp:txXfrm>
        <a:off x="4026163" y="4346767"/>
        <a:ext cx="1934111" cy="917425"/>
      </dsp:txXfrm>
    </dsp:sp>
    <dsp:sp modelId="{6E512FF0-9032-41FA-A71F-066D6EB6E8FA}">
      <dsp:nvSpPr>
        <dsp:cNvPr id="0" name=""/>
        <dsp:cNvSpPr/>
      </dsp:nvSpPr>
      <dsp:spPr>
        <a:xfrm>
          <a:off x="1694049" y="3407979"/>
          <a:ext cx="2033371" cy="1016685"/>
        </a:xfrm>
        <a:prstGeom prst="round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Implementation </a:t>
          </a:r>
          <a:endParaRPr lang="en-US" sz="1800" b="1" kern="1200" noProof="0" dirty="0">
            <a:solidFill>
              <a:schemeClr val="tx2">
                <a:lumMod val="75000"/>
              </a:schemeClr>
            </a:solidFill>
            <a:latin typeface="+mj-lt"/>
          </a:endParaRPr>
        </a:p>
      </dsp:txBody>
      <dsp:txXfrm>
        <a:off x="1743679" y="3457609"/>
        <a:ext cx="1934111" cy="917425"/>
      </dsp:txXfrm>
    </dsp:sp>
    <dsp:sp modelId="{05908947-7072-4041-84D1-D7DC0426EECE}">
      <dsp:nvSpPr>
        <dsp:cNvPr id="0" name=""/>
        <dsp:cNvSpPr/>
      </dsp:nvSpPr>
      <dsp:spPr>
        <a:xfrm>
          <a:off x="1705495" y="1041476"/>
          <a:ext cx="2033371" cy="1016685"/>
        </a:xfrm>
        <a:prstGeom prst="roundRect">
          <a:avLst/>
        </a:prstGeom>
        <a:solidFill>
          <a:schemeClr val="bg2">
            <a:lumMod val="50000"/>
          </a:schemeClr>
        </a:solidFill>
        <a:ln>
          <a:noFill/>
        </a:ln>
        <a:effectLst>
          <a:outerShdw blurRad="63500" dist="25400" dir="5400000" rotWithShape="0">
            <a:srgbClr val="000000">
              <a:alpha val="43137"/>
            </a:srgbClr>
          </a:outerShdw>
        </a:effectLst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noProof="0" dirty="0" smtClean="0">
              <a:solidFill>
                <a:schemeClr val="tx2">
                  <a:lumMod val="75000"/>
                </a:schemeClr>
              </a:solidFill>
              <a:latin typeface="+mj-lt"/>
            </a:rPr>
            <a:t>Monitoring/ Audits</a:t>
          </a:r>
          <a:endParaRPr lang="en-US" sz="1800" b="1" kern="1200" noProof="0" dirty="0">
            <a:solidFill>
              <a:schemeClr val="tx2">
                <a:lumMod val="75000"/>
              </a:schemeClr>
            </a:solidFill>
            <a:latin typeface="+mj-lt"/>
          </a:endParaRPr>
        </a:p>
      </dsp:txBody>
      <dsp:txXfrm>
        <a:off x="1755125" y="1091106"/>
        <a:ext cx="1934111" cy="917425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cycle3">
  <dgm:title val=""/>
  <dgm:desc val=""/>
  <dgm:catLst>
    <dgm:cat type="cycle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axis="ch" ptType="node" func="cnt" op="equ" val="2">
        <dgm:alg type="composite">
          <dgm:param type="ar" val="0.9"/>
        </dgm:alg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  <dgm:constr type="ctrX" for="ch" forName="node1" refType="w" fact="0.5"/>
          <dgm:constr type="t" for="ch" forName="node1"/>
          <dgm:constr type="w" for="ch" forName="node1" refType="w" fact="0.8"/>
          <dgm:constr type="h" for="ch" forName="node1" refType="w" refFor="ch" refForName="node1" fact="0.5"/>
          <dgm:constr type="ctrX" for="ch" forName="sibTrans" refType="w" fact="0.5"/>
          <dgm:constr type="t" for="ch" forName="sibTrans"/>
          <dgm:constr type="w" for="ch" forName="sibTrans" refType="w" fact="0.8"/>
          <dgm:constr type="h" for="ch" forName="sibTrans" refType="w" refFor="ch" refForName="node1" fact="0.5"/>
          <dgm:constr type="userA" for="ch" forName="sibTrans" refType="w" fact="1.07"/>
          <dgm:constr type="ctrX" for="ch" forName="node2" refType="w" fact="0.5"/>
          <dgm:constr type="b" for="ch" forName="node2" refType="h"/>
          <dgm:constr type="w" for="ch" forName="node2" refType="w" fact="0.8"/>
          <dgm:constr type="h" for="ch" forName="node2" refType="w" refFor="ch" refForName="node1" fact="0.5"/>
          <dgm:constr type="l" for="ch" forName="sp1"/>
          <dgm:constr type="t" for="ch" forName="sp1" refType="h" fact="0.5"/>
          <dgm:constr type="w" for="ch" forName="sp1" val="1"/>
          <dgm:constr type="h" for="ch" forName="sp1" val="1"/>
          <dgm:constr type="r" for="ch" forName="sp2" refType="w"/>
          <dgm:constr type="t" for="ch" forName="sp2" refType="h" fact="0.5"/>
          <dgm:constr type="w" for="ch" forName="sp2" val="1"/>
          <dgm:constr type="h" for="ch" forName="sp2" val="1"/>
        </dgm:constrLst>
        <dgm:ruleLst/>
      </dgm:if>
      <dgm:else name="Name3">
        <dgm:alg type="composite"/>
        <dgm:shape xmlns:r="http://schemas.openxmlformats.org/officeDocument/2006/relationships" r:blip="">
          <dgm:adjLst/>
        </dgm:shape>
        <dgm:presOf/>
        <dgm:constrLst>
          <dgm:constr type="primFontSz" for="ch" ptType="node" op="equ" val="65"/>
        </dgm:constrLst>
        <dgm:ruleLst/>
      </dgm:else>
    </dgm:choose>
    <dgm:choose name="Name4">
      <dgm:if name="Name5" axis="ch" ptType="node" func="cnt" op="equ" val="2">
        <dgm:layoutNode name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1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ibTrans" styleLbl="bgShp">
          <dgm:choose name="Name6">
            <dgm:if name="Name7" func="var" arg="dir" op="equ" val="norm">
              <dgm:alg type="conn">
                <dgm:param type="connRout" val="longCurve"/>
                <dgm:param type="begPts" val="midR"/>
                <dgm:param type="endPts" val="midL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 fact="-1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if>
            <dgm:else name="Name8">
              <dgm:alg type="conn">
                <dgm:param type="connRout" val="longCurve"/>
                <dgm:param type="begPts" val="midL"/>
                <dgm:param type="endPts" val="midR"/>
                <dgm:param type="dstNode" val="node1"/>
              </dgm:alg>
              <dgm:shape xmlns:r="http://schemas.openxmlformats.org/officeDocument/2006/relationships" type="conn" r:blip="" zOrderOff="-2">
                <dgm:adjLst/>
              </dgm:shape>
              <dgm:presOf axis="ch" ptType="sibTrans"/>
              <dgm:constrLst>
                <dgm:constr type="userA"/>
                <dgm:constr type="diam" refType="userA"/>
                <dgm:constr type="wArH" refType="userA" fact="0.05"/>
                <dgm:constr type="hArH" refType="userA" fact="0.1"/>
                <dgm:constr type="stemThick" refType="userA" fact="0.06"/>
                <dgm:constr type="begPad" refType="connDist" fact="-0.2"/>
                <dgm:constr type="endPad" refType="connDist" fact="0.05"/>
              </dgm:constrLst>
            </dgm:else>
          </dgm:choose>
          <dgm:ruleLst/>
        </dgm:layoutNode>
        <dgm:layoutNode name="node2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ch desOrSelf" ptType="node node" st="2 1" cnt="1 0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sp1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sp2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if>
      <dgm:else name="Name9">
        <dgm:layoutNode name="cycle">
          <dgm:choose name="Name10">
            <dgm:if name="Name11" func="var" arg="dir" op="equ" val="norm">
              <dgm:alg type="cycle">
                <dgm:param type="stAng" val="0"/>
                <dgm:param type="spanAng" val="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 fact="-1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if>
            <dgm:else name="Name12">
              <dgm:alg type="cycle">
                <dgm:param type="stAng" val="0"/>
                <dgm:param type="spanAng" val="-360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diam" refType="w"/>
                <dgm:constr type="w" for="ch" ptType="node" refType="w"/>
                <dgm:constr type="sibSp" val="15"/>
                <dgm:constr type="userA" for="ch" ptType="sibTrans" refType="diam" op="equ"/>
                <dgm:constr type="wArH" for="ch" ptType="sibTrans" refType="diam" op="equ" fact="0.05"/>
                <dgm:constr type="hArH" for="ch" ptType="sibTrans" refType="diam" op="equ" fact="0.1"/>
                <dgm:constr type="stemThick" for="ch" ptType="sibTrans" refType="diam" op="equ" fact="0.065"/>
                <dgm:constr type="primFontSz" for="ch" ptType="node" op="equ"/>
              </dgm:constrLst>
            </dgm:else>
          </dgm:choose>
          <dgm:ruleLst/>
          <dgm:forEach name="nodesFirstNodeForEach" axis="ch" ptType="node" cnt="1">
            <dgm:layoutNode name="nodeFirstNode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forEach name="sibTransForEach" axis="followSib" ptType="sibTrans" cnt="1">
              <dgm:layoutNode name="sibTransFirstNode" styleLbl="bgShp">
                <dgm:choose name="Name13">
                  <dgm:if name="Name14" func="var" arg="dir" op="equ" val="norm">
                    <dgm:alg type="conn">
                      <dgm:param type="connRout" val="longCurve"/>
                      <dgm:param type="begPts" val="midR"/>
                      <dgm:param type="endPts" val="midL"/>
                      <dgm:param type="dstNode" val="nodeFirstNode"/>
                    </dgm:alg>
                  </dgm:if>
                  <dgm:else name="Name15">
                    <dgm:alg type="conn">
                      <dgm:param type="connRout" val="longCurve"/>
                      <dgm:param type="begPts" val="midL"/>
                      <dgm:param type="endPts" val="midR"/>
                      <dgm:param type="dstNode" val="nodeFirstNode"/>
                    </dgm:alg>
                  </dgm:else>
                </dgm:choose>
                <dgm:shape xmlns:r="http://schemas.openxmlformats.org/officeDocument/2006/relationships" type="conn" r:blip="" zOrderOff="-2">
                  <dgm:adjLst/>
                </dgm:shape>
                <dgm:presOf axis="self"/>
                <dgm:choose name="Name16">
                  <dgm:if name="Name17" axis="par ch" ptType="doc node" func="cnt" op="equ" val="3">
                    <dgm:constrLst>
                      <dgm:constr type="userA"/>
                      <dgm:constr type="diam" refType="userA" fact="1.01"/>
                      <dgm:constr type="begPad" refType="connDist" fact="-0.2"/>
                      <dgm:constr type="endPad" refType="connDist" fact="0.05"/>
                    </dgm:constrLst>
                  </dgm:if>
                  <dgm:if name="Name18" axis="par ch" ptType="doc node" func="cnt" op="equ" val="4">
                    <dgm:constrLst>
                      <dgm:constr type="userA"/>
                      <dgm:constr type="diam" refType="userA" fact="1.26"/>
                      <dgm:constr type="begPad" refType="connDist" fact="-0.2"/>
                      <dgm:constr type="endPad" refType="connDist" fact="0.05"/>
                    </dgm:constrLst>
                  </dgm:if>
                  <dgm:if name="Name19" axis="par ch" ptType="doc node" func="cnt" op="equ" val="5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if>
                  <dgm:if name="Name20" axis="par ch" ptType="doc node" func="cnt" op="equ" val="6">
                    <dgm:constrLst>
                      <dgm:constr type="userA"/>
                      <dgm:constr type="diam" refType="userA" fact="1.1"/>
                      <dgm:constr type="begPad" refType="connDist" fact="-0.2"/>
                      <dgm:constr type="endPad" refType="connDist" fact="0.05"/>
                    </dgm:constrLst>
                  </dgm:if>
                  <dgm:else name="Name21">
                    <dgm:constrLst>
                      <dgm:constr type="userA"/>
                      <dgm:constr type="diam" refType="userA" fact="1.04"/>
                      <dgm:constr type="begPad" refType="connDist" fact="-0.2"/>
                      <dgm:constr type="endPad" refType="connDist" fact="0.05"/>
                    </dgm:constrLst>
                  </dgm:else>
                </dgm:choose>
                <dgm:ruleLst/>
              </dgm:layoutNode>
            </dgm:forEach>
          </dgm:forEach>
          <dgm:forEach name="followingNodesForEach" axis="ch" ptType="node" st="2">
            <dgm:layoutNode name="nodeFollowingNodes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h" refType="w" fact="0.5"/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forEach>
        </dgm:layoutNode>
      </dgm:else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6BC80FE-E24F-4442-A1B6-489D00082E67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39CA27D-8866-4F0A-ABCF-A6BCCB4301C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346965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24E5221-0542-45BC-974B-4CDF2C49A7B7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30EF4-03DE-493B-A862-69B2B39AB5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5662774"/>
      </p:ext>
    </p:extLst>
  </p:cSld>
  <p:clrMap bg1="lt1" tx1="dk1" bg2="lt2" tx2="dk2" accent1="accent1" accent2="accent2" accent3="accent3" accent4="accent4" accent5="accent5" accent6="accent6" hlink="hlink" folHlink="folHlink"/>
  <p:hf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15738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38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9197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197542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854250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42465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2717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869781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0726597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666247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83343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D58B88E-5323-4040-A317-7C2FD51EFD7D}" type="slidenum">
              <a:rPr lang="en-US" smtClean="0"/>
              <a:pPr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6755130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221487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1619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761075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0473155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356311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0126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748149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114924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0321032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550933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8395355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77238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225354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626991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1634345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748562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90521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2210040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439466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48798117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229296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3009144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927611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370485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701805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698001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83130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1471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510572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730EF4-03DE-493B-A862-69B2B39AB5FA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81395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s-CO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11582400" y="6467937"/>
            <a:ext cx="565264" cy="365125"/>
          </a:xfrm>
        </p:spPr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34079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86621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>
            <a:lvl1pPr>
              <a:defRPr/>
            </a:lvl1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93979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Title and Tex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100014"/>
            <a:ext cx="11480800" cy="738187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06400" y="3543300"/>
            <a:ext cx="110744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Content Placeholder 3"/>
          <p:cNvSpPr>
            <a:spLocks noGrp="1"/>
          </p:cNvSpPr>
          <p:nvPr>
            <p:ph sz="half" idx="10"/>
          </p:nvPr>
        </p:nvSpPr>
        <p:spPr>
          <a:xfrm>
            <a:off x="406400" y="1295400"/>
            <a:ext cx="11074400" cy="21717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91823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36320" y="46038"/>
            <a:ext cx="10579333" cy="715962"/>
          </a:xfrm>
        </p:spPr>
        <p:txBody>
          <a:bodyPr/>
          <a:lstStyle>
            <a:lvl1pPr>
              <a:defRPr sz="3200">
                <a:solidFill>
                  <a:schemeClr val="bg2">
                    <a:lumMod val="50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 hasCustomPrompt="1"/>
          </p:nvPr>
        </p:nvSpPr>
        <p:spPr/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Arial" pitchFamily="34" charset="0"/>
              <a:buChar char="•"/>
              <a:defRPr>
                <a:latin typeface="+mj-lt"/>
              </a:defRPr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>
                <a:latin typeface="+mj-lt"/>
              </a:defRPr>
            </a:lvl2pPr>
            <a:lvl3pPr>
              <a:buClr>
                <a:schemeClr val="bg2">
                  <a:lumMod val="25000"/>
                </a:schemeClr>
              </a:buClr>
              <a:defRPr>
                <a:latin typeface="+mj-lt"/>
              </a:defRPr>
            </a:lvl3pPr>
            <a:lvl4pPr>
              <a:buClr>
                <a:schemeClr val="bg2">
                  <a:lumMod val="25000"/>
                </a:schemeClr>
              </a:buClr>
              <a:defRPr>
                <a:latin typeface="+mj-lt"/>
              </a:defRPr>
            </a:lvl4pPr>
            <a:lvl5pPr>
              <a:defRPr>
                <a:latin typeface="+mj-lt"/>
              </a:defRPr>
            </a:lvl5pPr>
          </a:lstStyle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 smtClean="0"/>
          </a:p>
          <a:p>
            <a:pPr lvl="4"/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3065290" y="6489259"/>
            <a:ext cx="1535064" cy="304800"/>
          </a:xfrm>
        </p:spPr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 dirty="0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7017488" y="6492876"/>
            <a:ext cx="2849526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endParaRPr lang="en-US" dirty="0"/>
          </a:p>
        </p:txBody>
      </p:sp>
      <p:pic>
        <p:nvPicPr>
          <p:cNvPr id="7" name="Picture 6" descr="http://upload.wikimedia.org/wikipedia/en/thumb/c/c9/Puma_Energy_Logo.jpg/798px-Puma_Energy_Logo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79433" y="6455194"/>
            <a:ext cx="2110378" cy="3834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459972" y="6473159"/>
            <a:ext cx="576348" cy="365125"/>
          </a:xfrm>
        </p:spPr>
        <p:txBody>
          <a:bodyPr/>
          <a:lstStyle>
            <a:lvl1pPr>
              <a:defRPr>
                <a:solidFill>
                  <a:schemeClr val="tx2">
                    <a:lumMod val="50000"/>
                  </a:schemeClr>
                </a:solidFill>
              </a:defRPr>
            </a:lvl1pPr>
          </a:lstStyle>
          <a:p>
            <a:fld id="{77B03C06-CB7A-4026-B93D-DE2A74A21990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68801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2000"/>
                        <p:tgtEl>
                          <p:spTgt spid="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7794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buClr>
                <a:schemeClr val="bg2">
                  <a:lumMod val="25000"/>
                </a:schemeClr>
              </a:buClr>
              <a:buFont typeface="Wingdings" pitchFamily="2" charset="2"/>
              <a:buChar char="§"/>
              <a:defRPr sz="2800"/>
            </a:lvl1pPr>
            <a:lvl2pPr>
              <a:buClr>
                <a:schemeClr val="bg2">
                  <a:lumMod val="25000"/>
                </a:schemeClr>
              </a:buClr>
              <a:buFont typeface="DIN" pitchFamily="2" charset="0"/>
              <a:buChar char="–"/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912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47390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800">
                <a:solidFill>
                  <a:schemeClr val="bg2">
                    <a:lumMod val="50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9341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831155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203200" y="6492876"/>
            <a:ext cx="554200" cy="365125"/>
          </a:xfrm>
        </p:spPr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8916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s-CO" dirty="0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s-CO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54773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A9A68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3 Rectángulo"/>
          <p:cNvSpPr/>
          <p:nvPr/>
        </p:nvSpPr>
        <p:spPr>
          <a:xfrm rot="10800000">
            <a:off x="0" y="0"/>
            <a:ext cx="12192000" cy="64302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s-CO" sz="1800" dirty="0">
              <a:solidFill>
                <a:schemeClr val="tx2">
                  <a:lumMod val="75000"/>
                </a:schemeClr>
              </a:solidFill>
              <a:latin typeface="DIN" pitchFamily="2" charset="0"/>
            </a:endParaRPr>
          </a:p>
        </p:txBody>
      </p:sp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1219200" y="46038"/>
            <a:ext cx="10871200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s-ES" dirty="0" smtClean="0"/>
              <a:t>Haga </a:t>
            </a:r>
            <a:r>
              <a:rPr lang="es-ES" noProof="0" dirty="0" smtClean="0"/>
              <a:t>clic</a:t>
            </a:r>
            <a:r>
              <a:rPr lang="es-ES" dirty="0" smtClean="0"/>
              <a:t> para modificar el estilo de título del patrón</a:t>
            </a:r>
            <a:endParaRPr lang="es-CO" dirty="0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dirty="0" smtClean="0"/>
              <a:t>Haga clic para modificar el estilo de texto del patrón</a:t>
            </a:r>
          </a:p>
          <a:p>
            <a:pPr lvl="1"/>
            <a:r>
              <a:rPr lang="es-ES" dirty="0" smtClean="0"/>
              <a:t>Segundo nivel</a:t>
            </a:r>
          </a:p>
          <a:p>
            <a:pPr lvl="2"/>
            <a:r>
              <a:rPr lang="es-ES" dirty="0" smtClean="0"/>
              <a:t>Tercer nivel</a:t>
            </a:r>
          </a:p>
          <a:p>
            <a:pPr lvl="3"/>
            <a:r>
              <a:rPr lang="es-ES" dirty="0" smtClean="0"/>
              <a:t>Cuarto nivel</a:t>
            </a:r>
          </a:p>
          <a:p>
            <a:pPr lvl="4"/>
            <a:r>
              <a:rPr lang="es-ES" dirty="0" smtClean="0"/>
              <a:t>Quinto nivel</a:t>
            </a:r>
            <a:endParaRPr lang="es-CO" dirty="0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5309216" y="6453152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89A1D6B7-0B61-429D-B726-A01B9060C990}" type="datetimeFigureOut">
              <a:rPr lang="en-US" smtClean="0"/>
              <a:t>5/31/2016</a:t>
            </a:fld>
            <a:endParaRPr lang="en-US"/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165600" y="6444839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DIN" pitchFamily="2" charset="0"/>
              </a:defRPr>
            </a:lvl1pPr>
          </a:lstStyle>
          <a:p>
            <a:endParaRPr lang="en-US" dirty="0"/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4119593" y="6492876"/>
            <a:ext cx="5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>
                    <a:lumMod val="50000"/>
                  </a:schemeClr>
                </a:solidFill>
                <a:latin typeface="DIN" pitchFamily="2" charset="0"/>
              </a:defRPr>
            </a:lvl1pPr>
          </a:lstStyle>
          <a:p>
            <a:fld id="{77B03C06-CB7A-4026-B93D-DE2A74A21990}" type="slidenum">
              <a:rPr lang="en-US" smtClean="0"/>
              <a:t>‹#›</a:t>
            </a:fld>
            <a:endParaRPr lang="en-US"/>
          </a:p>
        </p:txBody>
      </p:sp>
      <p:grpSp>
        <p:nvGrpSpPr>
          <p:cNvPr id="8" name="Group 16"/>
          <p:cNvGrpSpPr/>
          <p:nvPr/>
        </p:nvGrpSpPr>
        <p:grpSpPr>
          <a:xfrm>
            <a:off x="101600" y="838200"/>
            <a:ext cx="11988800" cy="152400"/>
            <a:chOff x="914400" y="990600"/>
            <a:chExt cx="8153400" cy="152400"/>
          </a:xfrm>
        </p:grpSpPr>
        <p:sp>
          <p:nvSpPr>
            <p:cNvPr id="13" name="Rectangle 12"/>
            <p:cNvSpPr/>
            <p:nvPr userDrawn="1"/>
          </p:nvSpPr>
          <p:spPr>
            <a:xfrm>
              <a:off x="914400" y="990600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5" name="Rectangle 14"/>
            <p:cNvSpPr/>
            <p:nvPr userDrawn="1"/>
          </p:nvSpPr>
          <p:spPr>
            <a:xfrm>
              <a:off x="914400" y="1066800"/>
              <a:ext cx="8153400" cy="36576"/>
            </a:xfrm>
            <a:prstGeom prst="rect">
              <a:avLst/>
            </a:prstGeom>
            <a:solidFill>
              <a:schemeClr val="bg2">
                <a:lumMod val="50000"/>
              </a:schemeClr>
            </a:solidFill>
            <a:ln>
              <a:solidFill>
                <a:schemeClr val="bg2">
                  <a:lumMod val="50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  <p:sp>
          <p:nvSpPr>
            <p:cNvPr id="16" name="Rectangle 15"/>
            <p:cNvSpPr/>
            <p:nvPr userDrawn="1"/>
          </p:nvSpPr>
          <p:spPr>
            <a:xfrm>
              <a:off x="914400" y="1088136"/>
              <a:ext cx="8153400" cy="54864"/>
            </a:xfrm>
            <a:prstGeom prst="rect">
              <a:avLst/>
            </a:prstGeom>
            <a:solidFill>
              <a:schemeClr val="tx2">
                <a:lumMod val="75000"/>
              </a:schemeClr>
            </a:solidFill>
            <a:ln>
              <a:solidFill>
                <a:schemeClr val="tx2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800"/>
            </a:p>
          </p:txBody>
        </p:sp>
      </p:grpSp>
      <p:pic>
        <p:nvPicPr>
          <p:cNvPr id="21" name="Picture 20" descr="BCGBravoConsultingG.jpg"/>
          <p:cNvPicPr/>
          <p:nvPr/>
        </p:nvPicPr>
        <p:blipFill>
          <a:blip r:embed="rId14" cstate="screen"/>
          <a:stretch>
            <a:fillRect/>
          </a:stretch>
        </p:blipFill>
        <p:spPr>
          <a:xfrm>
            <a:off x="101600" y="75570"/>
            <a:ext cx="772160" cy="725019"/>
          </a:xfrm>
          <a:prstGeom prst="rect">
            <a:avLst/>
          </a:prstGeom>
          <a:ln>
            <a:solidFill>
              <a:schemeClr val="bg2">
                <a:lumMod val="50000"/>
              </a:schemeClr>
            </a:solidFill>
          </a:ln>
        </p:spPr>
      </p:pic>
    </p:spTree>
    <p:extLst>
      <p:ext uri="{BB962C8B-B14F-4D97-AF65-F5344CB8AC3E}">
        <p14:creationId xmlns:p14="http://schemas.microsoft.com/office/powerpoint/2010/main" val="8079379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3800" kern="1200" cap="all" baseline="0">
          <a:solidFill>
            <a:schemeClr val="tx2">
              <a:lumMod val="50000"/>
            </a:schemeClr>
          </a:solidFill>
          <a:latin typeface="DIN" pitchFamily="2" charset="0"/>
          <a:ea typeface="+mj-ea"/>
          <a:cs typeface="Arial" pitchFamily="34" charset="0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Arial" pitchFamily="34" charset="0"/>
        <a:buChar char="•"/>
        <a:defRPr sz="3200" kern="1200">
          <a:solidFill>
            <a:schemeClr val="tx2">
              <a:lumMod val="50000"/>
            </a:schemeClr>
          </a:solidFill>
          <a:latin typeface="DIN" pitchFamily="2" charset="0"/>
          <a:ea typeface="+mn-ea"/>
          <a:cs typeface="Arial" pitchFamily="34" charset="0"/>
        </a:defRPr>
      </a:lvl1pPr>
      <a:lvl2pPr marL="742950" indent="-28575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–"/>
        <a:defRPr sz="2800" kern="1200">
          <a:solidFill>
            <a:srgbClr val="A9A684"/>
          </a:solidFill>
          <a:latin typeface="DIN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DIN" pitchFamily="2" charset="0"/>
        <a:buChar char="»"/>
        <a:defRPr sz="2400" kern="1200">
          <a:solidFill>
            <a:srgbClr val="A9A684"/>
          </a:solidFill>
          <a:latin typeface="DIN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Clr>
          <a:schemeClr val="bg2">
            <a:lumMod val="25000"/>
          </a:schemeClr>
        </a:buClr>
        <a:buFont typeface="Wingdings" pitchFamily="2" charset="2"/>
        <a:buChar char="Ø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rgbClr val="A9A684"/>
          </a:solidFill>
          <a:latin typeface="DIN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CO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0.png"/><Relationship Id="rId5" Type="http://schemas.openxmlformats.org/officeDocument/2006/relationships/image" Target="../media/image19.png"/><Relationship Id="rId4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7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emf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6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2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2.emf"/><Relationship Id="rId4" Type="http://schemas.openxmlformats.org/officeDocument/2006/relationships/image" Target="../media/image51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4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5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76896" y="1558712"/>
            <a:ext cx="10363200" cy="2020141"/>
          </a:xfrm>
        </p:spPr>
        <p:txBody>
          <a:bodyPr>
            <a:noAutofit/>
          </a:bodyPr>
          <a:lstStyle/>
          <a:p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a proactive process to identify the opportunities that 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</a:rPr>
              <a:t>will bring the highest </a:t>
            </a: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>return to puma</a:t>
            </a:r>
            <a:r>
              <a:rPr lang="en-US" sz="3600" dirty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3600" dirty="0">
                <a:solidFill>
                  <a:schemeClr val="bg2">
                    <a:lumMod val="50000"/>
                  </a:schemeClr>
                </a:solidFill>
              </a:rPr>
            </a:br>
            <a: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  <a:t/>
            </a:r>
            <a:br>
              <a:rPr lang="en-US" sz="3600" dirty="0" smtClean="0">
                <a:solidFill>
                  <a:schemeClr val="bg2">
                    <a:lumMod val="50000"/>
                  </a:schemeClr>
                </a:solidFill>
              </a:rPr>
            </a:br>
            <a:endParaRPr lang="en-US" sz="3600" dirty="0">
              <a:solidFill>
                <a:schemeClr val="bg2">
                  <a:lumMod val="50000"/>
                </a:schemeClr>
              </a:solidFill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05940" y="3446585"/>
            <a:ext cx="8534400" cy="1735015"/>
          </a:xfrm>
        </p:spPr>
        <p:txBody>
          <a:bodyPr>
            <a:normAutofit lnSpcReduction="10000"/>
          </a:bodyPr>
          <a:lstStyle/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By </a:t>
            </a:r>
          </a:p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Bravo Consulting Group</a:t>
            </a:r>
          </a:p>
          <a:p>
            <a:r>
              <a:rPr lang="en-US" dirty="0" smtClean="0">
                <a:solidFill>
                  <a:schemeClr val="tx2">
                    <a:lumMod val="50000"/>
                  </a:schemeClr>
                </a:solidFill>
              </a:rPr>
              <a:t>for</a:t>
            </a:r>
            <a:endParaRPr lang="en-US" dirty="0">
              <a:solidFill>
                <a:schemeClr val="tx2">
                  <a:lumMod val="50000"/>
                </a:schemeClr>
              </a:solidFill>
            </a:endParaRPr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1036320" y="46038"/>
            <a:ext cx="10579333" cy="71596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800" kern="1200" cap="all" baseline="0">
                <a:solidFill>
                  <a:schemeClr val="bg1"/>
                </a:solidFill>
                <a:latin typeface="DIN" pitchFamily="2" charset="0"/>
                <a:ea typeface="+mj-ea"/>
                <a:cs typeface="Arial" pitchFamily="34" charset="0"/>
              </a:defRPr>
            </a:lvl1pPr>
          </a:lstStyle>
          <a:p>
            <a:r>
              <a:rPr lang="en-US" sz="4400" dirty="0">
                <a:solidFill>
                  <a:schemeClr val="bg2">
                    <a:lumMod val="50000"/>
                  </a:schemeClr>
                </a:solidFill>
              </a:rPr>
              <a:t>Network </a:t>
            </a:r>
            <a:r>
              <a:rPr lang="en-US" sz="4400" dirty="0" smtClean="0">
                <a:solidFill>
                  <a:schemeClr val="bg2">
                    <a:lumMod val="50000"/>
                  </a:schemeClr>
                </a:solidFill>
              </a:rPr>
              <a:t>plan El Salvador 2015</a:t>
            </a:r>
            <a:endParaRPr lang="en-US" sz="4400" dirty="0">
              <a:solidFill>
                <a:schemeClr val="bg2">
                  <a:lumMod val="50000"/>
                </a:schemeClr>
              </a:solidFill>
            </a:endParaRPr>
          </a:p>
        </p:txBody>
      </p:sp>
      <p:pic>
        <p:nvPicPr>
          <p:cNvPr id="5" name="Picture 4" descr="http://upload.wikimedia.org/wikipedia/en/thumb/c/c9/Puma_Energy_Logo.jpg/798px-Puma_Energy_Logo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5793" y="5178632"/>
            <a:ext cx="6505406" cy="118206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3187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err="1" smtClean="0"/>
              <a:t>Volume</a:t>
            </a:r>
            <a:r>
              <a:rPr lang="es-SV" dirty="0" smtClean="0"/>
              <a:t> </a:t>
            </a:r>
            <a:r>
              <a:rPr lang="es-SV" dirty="0" err="1" smtClean="0"/>
              <a:t>distribution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67326558"/>
              </p:ext>
            </p:extLst>
          </p:nvPr>
        </p:nvGraphicFramePr>
        <p:xfrm>
          <a:off x="1928004" y="4066869"/>
          <a:ext cx="8229599" cy="18542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11063"/>
                <a:gridCol w="837209"/>
                <a:gridCol w="1078699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Volume (</a:t>
                      </a:r>
                      <a:r>
                        <a:rPr lang="en-US" sz="1600" dirty="0" err="1" smtClean="0"/>
                        <a:t>Kgal</a:t>
                      </a:r>
                      <a:r>
                        <a:rPr lang="en-US" sz="1600" dirty="0" smtClean="0"/>
                        <a:t>)</a:t>
                      </a:r>
                      <a:endParaRPr lang="es-SV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 +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150-100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100-80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80-60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60-40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40 -</a:t>
                      </a:r>
                      <a:endParaRPr lang="es-SV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Uno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29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25</a:t>
                      </a:r>
                      <a:endParaRPr lang="es-SV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Puma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13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19</a:t>
                      </a:r>
                      <a:endParaRPr lang="es-SV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Alba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3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9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</a:t>
                      </a:r>
                      <a:endParaRPr lang="es-SV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Texaco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</a:t>
                      </a:r>
                      <a:endParaRPr lang="es-SV" dirty="0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78990843"/>
              </p:ext>
            </p:extLst>
          </p:nvPr>
        </p:nvGraphicFramePr>
        <p:xfrm>
          <a:off x="1864546" y="1461699"/>
          <a:ext cx="8229599" cy="1854200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1623722"/>
                <a:gridCol w="824550"/>
                <a:gridCol w="1078699"/>
                <a:gridCol w="1175657"/>
                <a:gridCol w="1175657"/>
                <a:gridCol w="1175657"/>
                <a:gridCol w="1175657"/>
              </a:tblGrid>
              <a:tr h="370840">
                <a:tc>
                  <a:txBody>
                    <a:bodyPr/>
                    <a:lstStyle/>
                    <a:p>
                      <a:r>
                        <a:rPr lang="en-US" sz="1600" dirty="0" smtClean="0"/>
                        <a:t>Volume (</a:t>
                      </a:r>
                      <a:r>
                        <a:rPr lang="en-US" sz="1600" dirty="0" err="1" smtClean="0"/>
                        <a:t>Kgal</a:t>
                      </a:r>
                      <a:r>
                        <a:rPr lang="en-US" sz="1600" dirty="0" smtClean="0"/>
                        <a:t>)</a:t>
                      </a:r>
                      <a:endParaRPr lang="es-SV" sz="16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 +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150-100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100-80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80-60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60-40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40 -</a:t>
                      </a:r>
                      <a:endParaRPr lang="es-SV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Uno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27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11</a:t>
                      </a:r>
                      <a:endParaRPr lang="es-SV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Puma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5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26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17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23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15</a:t>
                      </a:r>
                      <a:endParaRPr lang="es-SV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Alba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7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22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10</a:t>
                      </a:r>
                      <a:endParaRPr lang="es-SV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 smtClean="0"/>
                        <a:t>Texaco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0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21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18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24</a:t>
                      </a:r>
                      <a:endParaRPr lang="es-SV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20</a:t>
                      </a:r>
                      <a:endParaRPr lang="es-SV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6" name="TextBox 5"/>
          <p:cNvSpPr txBox="1"/>
          <p:nvPr/>
        </p:nvSpPr>
        <p:spPr>
          <a:xfrm>
            <a:off x="1871133" y="1066800"/>
            <a:ext cx="17219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SV" dirty="0" err="1" smtClean="0"/>
              <a:t>Location</a:t>
            </a:r>
            <a:r>
              <a:rPr lang="es-SV" dirty="0" smtClean="0"/>
              <a:t> </a:t>
            </a:r>
            <a:r>
              <a:rPr lang="es-SV" dirty="0" err="1" smtClean="0"/>
              <a:t>Volume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908212" y="3649134"/>
            <a:ext cx="150874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SV" dirty="0" smtClean="0"/>
              <a:t>Actual </a:t>
            </a:r>
            <a:r>
              <a:rPr lang="es-SV" dirty="0" err="1" smtClean="0"/>
              <a:t>Volume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1723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Quadrant Analysis – Puma – GAS &amp; DSL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519723" y="1435280"/>
            <a:ext cx="8658881" cy="3937973"/>
          </a:xfrm>
          <a:prstGeom prst="rect">
            <a:avLst/>
          </a:prstGeom>
        </p:spPr>
      </p:pic>
      <p:sp>
        <p:nvSpPr>
          <p:cNvPr id="3" name="Oval 2"/>
          <p:cNvSpPr/>
          <p:nvPr/>
        </p:nvSpPr>
        <p:spPr>
          <a:xfrm>
            <a:off x="4832081" y="3972298"/>
            <a:ext cx="4741333" cy="1032932"/>
          </a:xfrm>
          <a:prstGeom prst="ellipse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29274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Quad analysis by brand</a:t>
            </a:r>
            <a:endParaRPr lang="en-US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24400" y="1114920"/>
            <a:ext cx="6558734" cy="51109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7765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Market Investment trend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1222883" y="1379579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9pPr>
          </a:lstStyle>
          <a:p>
            <a:r>
              <a:rPr lang="en-US" dirty="0" smtClean="0"/>
              <a:t>2014</a:t>
            </a:r>
            <a:endParaRPr lang="en-US" dirty="0"/>
          </a:p>
        </p:txBody>
      </p:sp>
      <p:sp>
        <p:nvSpPr>
          <p:cNvPr id="5" name="TextBox 8"/>
          <p:cNvSpPr txBox="1"/>
          <p:nvPr/>
        </p:nvSpPr>
        <p:spPr>
          <a:xfrm>
            <a:off x="1222884" y="3761907"/>
            <a:ext cx="69762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1pPr>
            <a:lvl2pPr marL="4572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2pPr>
            <a:lvl3pPr marL="9144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3pPr>
            <a:lvl4pPr marL="13716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4pPr>
            <a:lvl5pPr marL="1828800" algn="l" defTabSz="457200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Gotham Book" charset="0"/>
                <a:ea typeface="+mn-ea"/>
                <a:cs typeface="Arial" pitchFamily="34" charset="0"/>
              </a:defRPr>
            </a:lvl9pPr>
          </a:lstStyle>
          <a:p>
            <a:r>
              <a:rPr lang="en-US" dirty="0" smtClean="0"/>
              <a:t>2015</a:t>
            </a:r>
            <a:endParaRPr lang="en-US" dirty="0"/>
          </a:p>
        </p:txBody>
      </p:sp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27732" y="1474238"/>
            <a:ext cx="8436865" cy="19802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8682" y="3745461"/>
            <a:ext cx="8460869" cy="2064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61232" y="1928911"/>
            <a:ext cx="1510093" cy="7386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FS </a:t>
            </a:r>
            <a:r>
              <a:rPr lang="en-US" sz="1400" dirty="0" err="1" smtClean="0"/>
              <a:t>Zacatecoluca</a:t>
            </a:r>
            <a:r>
              <a:rPr lang="en-US" sz="1400" dirty="0" smtClean="0"/>
              <a:t> </a:t>
            </a:r>
          </a:p>
          <a:p>
            <a:r>
              <a:rPr lang="en-US" sz="1400" dirty="0" smtClean="0"/>
              <a:t>FS </a:t>
            </a:r>
            <a:r>
              <a:rPr lang="en-US" sz="1400" dirty="0" err="1" smtClean="0"/>
              <a:t>Chaparrastique</a:t>
            </a:r>
            <a:endParaRPr lang="en-US" sz="1400" dirty="0" smtClean="0"/>
          </a:p>
          <a:p>
            <a:r>
              <a:rPr lang="en-US" sz="1400" dirty="0" smtClean="0"/>
              <a:t>FS </a:t>
            </a:r>
            <a:r>
              <a:rPr lang="en-US" sz="1400" dirty="0" err="1" smtClean="0"/>
              <a:t>Tacachico</a:t>
            </a:r>
            <a:endParaRPr lang="en-US" sz="1400" dirty="0"/>
          </a:p>
        </p:txBody>
      </p:sp>
      <p:sp>
        <p:nvSpPr>
          <p:cNvPr id="8" name="TextBox 7"/>
          <p:cNvSpPr txBox="1"/>
          <p:nvPr/>
        </p:nvSpPr>
        <p:spPr>
          <a:xfrm>
            <a:off x="816650" y="4272768"/>
            <a:ext cx="1913216" cy="1600438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smtClean="0"/>
              <a:t>FS </a:t>
            </a:r>
            <a:r>
              <a:rPr lang="en-US" sz="1400" dirty="0" err="1" smtClean="0"/>
              <a:t>Portezuelo</a:t>
            </a:r>
            <a:endParaRPr lang="en-US" sz="1400" dirty="0" smtClean="0"/>
          </a:p>
          <a:p>
            <a:r>
              <a:rPr lang="en-US" sz="1400" dirty="0" smtClean="0"/>
              <a:t>FS </a:t>
            </a:r>
            <a:r>
              <a:rPr lang="en-US" sz="1400" dirty="0" err="1" smtClean="0"/>
              <a:t>Nuestra</a:t>
            </a:r>
            <a:r>
              <a:rPr lang="en-US" sz="1400" dirty="0" smtClean="0"/>
              <a:t> </a:t>
            </a:r>
            <a:r>
              <a:rPr lang="en-US" sz="1400" dirty="0" err="1" smtClean="0"/>
              <a:t>Sra</a:t>
            </a:r>
            <a:r>
              <a:rPr lang="en-US" sz="1400" dirty="0" smtClean="0"/>
              <a:t> Lourdes</a:t>
            </a:r>
          </a:p>
          <a:p>
            <a:r>
              <a:rPr lang="en-US" sz="1400" dirty="0" smtClean="0"/>
              <a:t>FS Las </a:t>
            </a:r>
            <a:r>
              <a:rPr lang="en-US" sz="1400" dirty="0" err="1" smtClean="0"/>
              <a:t>Brisas</a:t>
            </a:r>
            <a:endParaRPr lang="en-US" sz="1400" dirty="0" smtClean="0"/>
          </a:p>
          <a:p>
            <a:r>
              <a:rPr lang="en-US" sz="1400" dirty="0" smtClean="0"/>
              <a:t>FS </a:t>
            </a:r>
            <a:r>
              <a:rPr lang="en-US" sz="1400" dirty="0" err="1" smtClean="0"/>
              <a:t>Chaparrastique</a:t>
            </a:r>
            <a:r>
              <a:rPr lang="en-US" sz="1400" dirty="0" smtClean="0"/>
              <a:t> II</a:t>
            </a:r>
          </a:p>
          <a:p>
            <a:r>
              <a:rPr lang="en-US" sz="1400" dirty="0" smtClean="0"/>
              <a:t>NTI Las </a:t>
            </a:r>
            <a:r>
              <a:rPr lang="en-US" sz="1400" dirty="0" err="1" smtClean="0"/>
              <a:t>Pavas</a:t>
            </a:r>
            <a:endParaRPr lang="en-US" sz="1400" dirty="0" smtClean="0"/>
          </a:p>
          <a:p>
            <a:r>
              <a:rPr lang="en-US" sz="1400" dirty="0" smtClean="0"/>
              <a:t>NTI Rep Izalco</a:t>
            </a:r>
          </a:p>
          <a:p>
            <a:r>
              <a:rPr lang="en-US" sz="1400" dirty="0" smtClean="0"/>
              <a:t>NTI San Nicolas</a:t>
            </a:r>
            <a:endParaRPr lang="en-US" sz="1400" dirty="0"/>
          </a:p>
        </p:txBody>
      </p:sp>
    </p:spTree>
    <p:extLst>
      <p:ext uri="{BB962C8B-B14F-4D97-AF65-F5344CB8AC3E}">
        <p14:creationId xmlns:p14="http://schemas.microsoft.com/office/powerpoint/2010/main" val="6836291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2016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0659" y="1982926"/>
            <a:ext cx="2108200" cy="2714624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800" dirty="0" smtClean="0"/>
              <a:t>Potential NTIs:</a:t>
            </a:r>
          </a:p>
          <a:p>
            <a:r>
              <a:rPr lang="es-SV" sz="1800" dirty="0" err="1" smtClean="0"/>
              <a:t>Carr</a:t>
            </a:r>
            <a:r>
              <a:rPr lang="es-SV" sz="1800" dirty="0" smtClean="0"/>
              <a:t> Oro</a:t>
            </a:r>
            <a:endParaRPr lang="en-US" sz="1800" dirty="0" smtClean="0"/>
          </a:p>
          <a:p>
            <a:r>
              <a:rPr lang="en-US" sz="1800" dirty="0" err="1" smtClean="0"/>
              <a:t>Integracion</a:t>
            </a:r>
            <a:r>
              <a:rPr lang="en-US" sz="1800" dirty="0" smtClean="0"/>
              <a:t> 1</a:t>
            </a:r>
          </a:p>
          <a:p>
            <a:r>
              <a:rPr lang="en-US" sz="1800" dirty="0" err="1" smtClean="0"/>
              <a:t>Integracion</a:t>
            </a:r>
            <a:r>
              <a:rPr lang="en-US" sz="1800" dirty="0" smtClean="0"/>
              <a:t> 2</a:t>
            </a:r>
          </a:p>
          <a:p>
            <a:r>
              <a:rPr lang="en-US" sz="1800" dirty="0" smtClean="0"/>
              <a:t>Bernal</a:t>
            </a:r>
          </a:p>
          <a:p>
            <a:r>
              <a:rPr lang="en-US" sz="1800" dirty="0" err="1" smtClean="0"/>
              <a:t>Chiltiupan</a:t>
            </a:r>
            <a:r>
              <a:rPr lang="en-US" sz="1800" dirty="0" smtClean="0"/>
              <a:t> 2</a:t>
            </a:r>
          </a:p>
          <a:p>
            <a:r>
              <a:rPr lang="en-US" sz="1800" dirty="0" smtClean="0"/>
              <a:t>Veranda</a:t>
            </a:r>
          </a:p>
          <a:p>
            <a:endParaRPr lang="en-US" sz="1800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59182" y="2172870"/>
            <a:ext cx="9254045" cy="23347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0546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cap="none" dirty="0" err="1" smtClean="0"/>
              <a:t>NTIs</a:t>
            </a:r>
            <a:r>
              <a:rPr lang="es-SV" cap="none" dirty="0" smtClean="0"/>
              <a:t> 2016-2017</a:t>
            </a:r>
            <a:endParaRPr lang="en-US" cap="none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70" y="1412841"/>
            <a:ext cx="4511729" cy="19718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9870" y="3998859"/>
            <a:ext cx="4613330" cy="2053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20499" y="3621060"/>
            <a:ext cx="140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Integración</a:t>
            </a:r>
            <a:r>
              <a:rPr lang="en-US" dirty="0" smtClean="0"/>
              <a:t> 2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03485" y="1043509"/>
            <a:ext cx="140615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 smtClean="0"/>
              <a:t>Integración</a:t>
            </a:r>
            <a:r>
              <a:rPr lang="en-US" dirty="0" smtClean="0"/>
              <a:t> 1</a:t>
            </a:r>
            <a:endParaRPr lang="en-US" dirty="0"/>
          </a:p>
        </p:txBody>
      </p:sp>
      <p:pic>
        <p:nvPicPr>
          <p:cNvPr id="10" name="Picture 3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6939" t="11151" r="5351" b="9451"/>
          <a:stretch/>
        </p:blipFill>
        <p:spPr bwMode="auto">
          <a:xfrm>
            <a:off x="6905721" y="1149506"/>
            <a:ext cx="2644679" cy="23276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547"/>
          <a:stretch/>
        </p:blipFill>
        <p:spPr bwMode="auto">
          <a:xfrm>
            <a:off x="6913488" y="3739604"/>
            <a:ext cx="2636912" cy="24002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2263291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cap="none" dirty="0" err="1" smtClean="0"/>
              <a:t>NTIs</a:t>
            </a:r>
            <a:r>
              <a:rPr lang="es-SV" cap="none" dirty="0" smtClean="0"/>
              <a:t> 2016-2017</a:t>
            </a:r>
            <a:endParaRPr lang="en-US" cap="none" dirty="0"/>
          </a:p>
        </p:txBody>
      </p:sp>
      <p:pic>
        <p:nvPicPr>
          <p:cNvPr id="4" name="Picture 3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65" y="1495399"/>
            <a:ext cx="4830187" cy="21843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920167" y="1126067"/>
            <a:ext cx="229261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SV" dirty="0" smtClean="0"/>
              <a:t>Residencial Santa Rosa</a:t>
            </a:r>
            <a:endParaRPr lang="en-US" dirty="0"/>
          </a:p>
        </p:txBody>
      </p:sp>
      <p:pic>
        <p:nvPicPr>
          <p:cNvPr id="7" name="Picture 6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167" y="4050682"/>
            <a:ext cx="4639339" cy="20162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920167" y="3651196"/>
            <a:ext cx="9310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SV" dirty="0" smtClean="0"/>
              <a:t>Veranda</a:t>
            </a:r>
            <a:endParaRPr lang="en-US" dirty="0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05" b="7894"/>
          <a:stretch/>
        </p:blipFill>
        <p:spPr bwMode="auto">
          <a:xfrm>
            <a:off x="7298266" y="1208117"/>
            <a:ext cx="2373459" cy="23224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8266" y="3835862"/>
            <a:ext cx="2988734" cy="2211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64507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cap="none" dirty="0" err="1" smtClean="0"/>
              <a:t>NTIs</a:t>
            </a:r>
            <a:r>
              <a:rPr lang="es-SV" cap="none" dirty="0" smtClean="0"/>
              <a:t> 2016-2017</a:t>
            </a:r>
            <a:endParaRPr lang="en-US" cap="none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77" y="1484495"/>
            <a:ext cx="4936410" cy="21963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330" b="3706"/>
          <a:stretch/>
        </p:blipFill>
        <p:spPr bwMode="auto">
          <a:xfrm>
            <a:off x="6256867" y="1334973"/>
            <a:ext cx="2226734" cy="2495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5"/>
          <p:cNvPicPr>
            <a:picLocks noGrp="1"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4577" y="4112031"/>
            <a:ext cx="4936410" cy="2184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6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3565"/>
          <a:stretch/>
        </p:blipFill>
        <p:spPr bwMode="auto">
          <a:xfrm>
            <a:off x="5959266" y="4219440"/>
            <a:ext cx="5618231" cy="16668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744577" y="1115163"/>
            <a:ext cx="153760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SV" dirty="0" smtClean="0"/>
              <a:t>Bernal-</a:t>
            </a:r>
            <a:r>
              <a:rPr lang="es-SV" dirty="0" err="1" smtClean="0"/>
              <a:t>Satelite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829243" y="3742699"/>
            <a:ext cx="105189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s-SV" dirty="0" err="1" smtClean="0"/>
              <a:t>Merliot</a:t>
            </a:r>
            <a:r>
              <a:rPr lang="es-SV" dirty="0" smtClean="0"/>
              <a:t> II</a:t>
            </a:r>
            <a:endParaRPr lang="en-US" dirty="0"/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860904" y="1380575"/>
            <a:ext cx="2509829" cy="2449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9359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El </a:t>
            </a:r>
            <a:r>
              <a:rPr lang="en-US" dirty="0" err="1" smtClean="0"/>
              <a:t>salvador</a:t>
            </a:r>
            <a:endParaRPr lang="en-US" dirty="0"/>
          </a:p>
        </p:txBody>
      </p:sp>
      <p:pic>
        <p:nvPicPr>
          <p:cNvPr id="4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684" t="19398" r="28203" b="16047"/>
          <a:stretch/>
        </p:blipFill>
        <p:spPr bwMode="auto">
          <a:xfrm>
            <a:off x="1562503" y="1065395"/>
            <a:ext cx="9066994" cy="4896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Rounded Rectangle 4"/>
          <p:cNvSpPr/>
          <p:nvPr/>
        </p:nvSpPr>
        <p:spPr>
          <a:xfrm>
            <a:off x="5249333" y="2023533"/>
            <a:ext cx="1557867" cy="83820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>
            <a:off x="1730729" y="3281536"/>
            <a:ext cx="572205" cy="464261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>
            <a:off x="3771195" y="1285528"/>
            <a:ext cx="754944" cy="73660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>
            <a:off x="4627740" y="3230734"/>
            <a:ext cx="723194" cy="464261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38" y="4628439"/>
            <a:ext cx="206692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936695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 Salvador - new site search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00617" y="1103972"/>
            <a:ext cx="11204653" cy="5263374"/>
          </a:xfrm>
          <a:prstGeom prst="rect">
            <a:avLst/>
          </a:prstGeom>
        </p:spPr>
      </p:pic>
      <p:sp>
        <p:nvSpPr>
          <p:cNvPr id="3" name="Rounded Rectangle 2"/>
          <p:cNvSpPr/>
          <p:nvPr/>
        </p:nvSpPr>
        <p:spPr>
          <a:xfrm>
            <a:off x="6592711" y="2765778"/>
            <a:ext cx="2551289" cy="1196622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 rot="16200000">
            <a:off x="1407943" y="4470750"/>
            <a:ext cx="514344" cy="767644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ounded Rectangle 6"/>
          <p:cNvSpPr/>
          <p:nvPr/>
        </p:nvSpPr>
        <p:spPr>
          <a:xfrm rot="16200000">
            <a:off x="2981679" y="3357032"/>
            <a:ext cx="1120422" cy="874889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ounded Rectangle 7"/>
          <p:cNvSpPr/>
          <p:nvPr/>
        </p:nvSpPr>
        <p:spPr>
          <a:xfrm rot="16200000">
            <a:off x="5007334" y="711902"/>
            <a:ext cx="740832" cy="1577627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00287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44117" y="46038"/>
            <a:ext cx="8153400" cy="715962"/>
          </a:xfrm>
        </p:spPr>
        <p:txBody>
          <a:bodyPr>
            <a:normAutofit/>
          </a:bodyPr>
          <a:lstStyle/>
          <a:p>
            <a:r>
              <a:rPr lang="en-US" cap="all" dirty="0" smtClean="0">
                <a:solidFill>
                  <a:schemeClr val="bg2">
                    <a:lumMod val="50000"/>
                  </a:schemeClr>
                </a:solidFill>
                <a:latin typeface="Gill Sans MT" panose="020B0502020104020203" pitchFamily="34" charset="0"/>
              </a:rPr>
              <a:t>Network Planning Process</a:t>
            </a:r>
            <a:endParaRPr lang="en-US" cap="all" dirty="0">
              <a:solidFill>
                <a:schemeClr val="bg2">
                  <a:lumMod val="50000"/>
                </a:schemeClr>
              </a:solidFill>
              <a:latin typeface="Gill Sans MT" panose="020B0502020104020203" pitchFamily="34" charset="0"/>
            </a:endParaRPr>
          </a:p>
        </p:txBody>
      </p:sp>
      <p:grpSp>
        <p:nvGrpSpPr>
          <p:cNvPr id="3" name="Group 2"/>
          <p:cNvGrpSpPr/>
          <p:nvPr/>
        </p:nvGrpSpPr>
        <p:grpSpPr>
          <a:xfrm>
            <a:off x="584835" y="1062187"/>
            <a:ext cx="10923984" cy="5315753"/>
            <a:chOff x="852857" y="1062187"/>
            <a:chExt cx="10535920" cy="5315753"/>
          </a:xfrm>
        </p:grpSpPr>
        <p:graphicFrame>
          <p:nvGraphicFramePr>
            <p:cNvPr id="4" name="Diagram 3"/>
            <p:cNvGraphicFramePr/>
            <p:nvPr>
              <p:extLst>
                <p:ext uri="{D42A27DB-BD31-4B8C-83A1-F6EECF244321}">
                  <p14:modId xmlns:p14="http://schemas.microsoft.com/office/powerpoint/2010/main" val="548675106"/>
                </p:ext>
              </p:extLst>
            </p:nvPr>
          </p:nvGraphicFramePr>
          <p:xfrm>
            <a:off x="1524000" y="1062187"/>
            <a:ext cx="9631679" cy="5315753"/>
          </p:xfrm>
          <a:graphic>
            <a:graphicData uri="http://schemas.openxmlformats.org/drawingml/2006/diagram">
              <dgm:relIds xmlns:dgm="http://schemas.openxmlformats.org/drawingml/2006/diagram" xmlns:r="http://schemas.openxmlformats.org/officeDocument/2006/relationships" r:dm="rId3" r:lo="rId4" r:qs="rId5" r:cs="rId6"/>
            </a:graphicData>
          </a:graphic>
        </p:graphicFrame>
        <p:sp>
          <p:nvSpPr>
            <p:cNvPr id="5" name="TextBox 4"/>
            <p:cNvSpPr txBox="1"/>
            <p:nvPr/>
          </p:nvSpPr>
          <p:spPr>
            <a:xfrm>
              <a:off x="852857" y="2902485"/>
              <a:ext cx="10535920" cy="1846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spcAft>
                  <a:spcPct val="35000"/>
                </a:spcAft>
              </a:pPr>
              <a:endParaRPr lang="en-US" sz="2000" b="1" dirty="0">
                <a:solidFill>
                  <a:schemeClr val="bg2">
                    <a:lumMod val="50000"/>
                  </a:schemeClr>
                </a:solidFill>
                <a:latin typeface="Gill Sans MT" panose="020B0502020104020203" pitchFamily="34" charset="0"/>
              </a:endParaRPr>
            </a:p>
            <a:p>
              <a:pPr algn="ctr">
                <a:spcAft>
                  <a:spcPct val="35000"/>
                </a:spcAft>
              </a:pPr>
              <a:r>
                <a:rPr lang="en-US" sz="2000" b="1" dirty="0">
                  <a:solidFill>
                    <a:schemeClr val="bg2">
                      <a:lumMod val="50000"/>
                    </a:schemeClr>
                  </a:solidFill>
                  <a:latin typeface="Gill Sans MT" panose="020B0502020104020203" pitchFamily="34" charset="0"/>
                </a:rPr>
                <a:t>  </a:t>
              </a: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  <a:t>Network plans help target capital toward risk-managed investments and </a:t>
              </a:r>
              <a: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  <a:t/>
              </a:r>
              <a:b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</a:br>
              <a: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  <a:t>position </a:t>
              </a: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  <a:t>a brand’s network to withstand competitive pressures </a:t>
              </a:r>
              <a: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  <a:t/>
              </a:r>
              <a:b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</a:br>
              <a: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  <a:t>and </a:t>
              </a:r>
              <a:r>
                <a:rPr lang="en-US" sz="2000" b="1" dirty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  <a:t>fluctuations in consumer </a:t>
              </a:r>
              <a:r>
                <a:rPr lang="en-US" sz="2000" b="1" dirty="0" smtClean="0">
                  <a:solidFill>
                    <a:schemeClr val="tx2">
                      <a:lumMod val="75000"/>
                    </a:schemeClr>
                  </a:solidFill>
                  <a:latin typeface="Gill Sans MT" panose="020B0502020104020203" pitchFamily="34" charset="0"/>
                </a:rPr>
                <a:t>behavior  </a:t>
              </a:r>
              <a:endParaRPr lang="en-US" sz="2000" b="1" dirty="0">
                <a:solidFill>
                  <a:schemeClr val="tx2">
                    <a:lumMod val="75000"/>
                  </a:schemeClr>
                </a:solidFill>
                <a:latin typeface="Gill Sans MT" panose="020B0502020104020203" pitchFamily="34" charset="0"/>
              </a:endParaRPr>
            </a:p>
            <a:p>
              <a:pPr>
                <a:spcAft>
                  <a:spcPct val="35000"/>
                </a:spcAft>
                <a:buFont typeface="Wingdings" pitchFamily="2" charset="2"/>
                <a:buChar char="ü"/>
              </a:pPr>
              <a:endParaRPr lang="en-US" sz="2000" b="1" dirty="0">
                <a:solidFill>
                  <a:schemeClr val="bg2">
                    <a:lumMod val="50000"/>
                  </a:schemeClr>
                </a:solidFill>
                <a:latin typeface="Gill Sans MT" panose="020B0502020104020203" pitchFamily="34" charset="0"/>
              </a:endParaRPr>
            </a:p>
          </p:txBody>
        </p:sp>
      </p:grpSp>
      <p:sp>
        <p:nvSpPr>
          <p:cNvPr id="6" name="TextBox 5"/>
          <p:cNvSpPr txBox="1"/>
          <p:nvPr/>
        </p:nvSpPr>
        <p:spPr>
          <a:xfrm>
            <a:off x="7662040" y="1278244"/>
            <a:ext cx="24357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# NTI’s, Budget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9674771" y="4410213"/>
            <a:ext cx="23700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Do nothing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Conservative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Aggressive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78724" y="4548712"/>
            <a:ext cx="96943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Year +1 </a:t>
            </a:r>
          </a:p>
          <a:p>
            <a:r>
              <a:rPr lang="en-US" dirty="0" smtClean="0"/>
              <a:t>Year +2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9482959" y="2053459"/>
            <a:ext cx="2709041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PUMA Net. Optimization</a:t>
            </a:r>
          </a:p>
          <a:p>
            <a:r>
              <a:rPr lang="en-US" dirty="0" smtClean="0"/>
              <a:t>Flag Switches</a:t>
            </a:r>
          </a:p>
          <a:p>
            <a:r>
              <a:rPr lang="en-US" dirty="0" smtClean="0"/>
              <a:t>New Site Search</a:t>
            </a:r>
          </a:p>
          <a:p>
            <a:r>
              <a:rPr lang="en-US" dirty="0" smtClean="0"/>
              <a:t>Competitive Actions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6133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OCCIDENTE NSS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452558" y="1057279"/>
            <a:ext cx="11213455" cy="51741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05868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OCCIDENTE </a:t>
            </a:r>
            <a:r>
              <a:rPr lang="en-US" dirty="0" smtClean="0"/>
              <a:t>2 NSS</a:t>
            </a:r>
            <a:endParaRPr lang="es-SV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41" t="5468"/>
          <a:stretch/>
        </p:blipFill>
        <p:spPr bwMode="auto">
          <a:xfrm>
            <a:off x="368492" y="1113151"/>
            <a:ext cx="11370919" cy="524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 rot="16200000">
            <a:off x="760595" y="3297764"/>
            <a:ext cx="584197" cy="649112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ounded Rectangle 5"/>
          <p:cNvSpPr/>
          <p:nvPr/>
        </p:nvSpPr>
        <p:spPr>
          <a:xfrm rot="16200000">
            <a:off x="3313292" y="1111959"/>
            <a:ext cx="936979" cy="1738486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492" y="5026356"/>
            <a:ext cx="206692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3762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Santa </a:t>
            </a:r>
            <a:r>
              <a:rPr lang="en-US" dirty="0" err="1"/>
              <a:t>ana</a:t>
            </a:r>
            <a:r>
              <a:rPr lang="en-US" dirty="0"/>
              <a:t>  NSS</a:t>
            </a:r>
            <a:endParaRPr lang="es-SV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30" t="9756"/>
          <a:stretch/>
        </p:blipFill>
        <p:spPr bwMode="auto">
          <a:xfrm>
            <a:off x="177423" y="1037227"/>
            <a:ext cx="11722716" cy="5302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 rot="16200000">
            <a:off x="5204054" y="3928530"/>
            <a:ext cx="584197" cy="649112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9508" y="4953669"/>
            <a:ext cx="206692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492076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ORIENTE NSS</a:t>
            </a:r>
            <a:endParaRPr lang="en-US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55392" y="1131570"/>
            <a:ext cx="11655862" cy="5109210"/>
          </a:xfrm>
          <a:prstGeom prst="rect">
            <a:avLst/>
          </a:prstGeom>
        </p:spPr>
      </p:pic>
      <p:sp>
        <p:nvSpPr>
          <p:cNvPr id="4" name="Rounded Rectangle 3"/>
          <p:cNvSpPr/>
          <p:nvPr/>
        </p:nvSpPr>
        <p:spPr>
          <a:xfrm rot="16200000">
            <a:off x="8078616" y="2956280"/>
            <a:ext cx="378176" cy="550330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11368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SAN MIGUEL NSS</a:t>
            </a:r>
            <a:endParaRPr lang="es-SV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62"/>
          <a:stretch/>
        </p:blipFill>
        <p:spPr bwMode="auto">
          <a:xfrm>
            <a:off x="163771" y="1037231"/>
            <a:ext cx="11891750" cy="5254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ounded Rectangle 3"/>
          <p:cNvSpPr/>
          <p:nvPr/>
        </p:nvSpPr>
        <p:spPr>
          <a:xfrm rot="16200000">
            <a:off x="1460507" y="1186743"/>
            <a:ext cx="584197" cy="649112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ounded Rectangle 4"/>
          <p:cNvSpPr/>
          <p:nvPr/>
        </p:nvSpPr>
        <p:spPr>
          <a:xfrm rot="16200000">
            <a:off x="3268845" y="1279169"/>
            <a:ext cx="952497" cy="857952"/>
          </a:xfrm>
          <a:prstGeom prst="roundRect">
            <a:avLst/>
          </a:prstGeom>
          <a:noFill/>
          <a:ln w="508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49192" y="4836583"/>
            <a:ext cx="2066925" cy="1333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695219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Potential </a:t>
            </a:r>
            <a:r>
              <a:rPr lang="en-US" dirty="0" smtClean="0"/>
              <a:t>Flag switches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333064" y="2494367"/>
            <a:ext cx="5291667" cy="1654300"/>
          </a:xfrm>
        </p:spPr>
        <p:txBody>
          <a:bodyPr>
            <a:normAutofit fontScale="92500" lnSpcReduction="20000"/>
          </a:bodyPr>
          <a:lstStyle/>
          <a:p>
            <a:r>
              <a:rPr lang="en-US" sz="2400" dirty="0"/>
              <a:t>10 </a:t>
            </a:r>
            <a:r>
              <a:rPr lang="en-US" sz="2400" dirty="0" smtClean="0"/>
              <a:t>high interest </a:t>
            </a:r>
            <a:r>
              <a:rPr lang="en-US" sz="2400" dirty="0"/>
              <a:t>Flag </a:t>
            </a:r>
            <a:r>
              <a:rPr lang="en-US" sz="2400" dirty="0" smtClean="0"/>
              <a:t>Switches with to PUMA.</a:t>
            </a:r>
          </a:p>
          <a:p>
            <a:r>
              <a:rPr lang="en-US" sz="2400" dirty="0" smtClean="0"/>
              <a:t>Estimated 5-7 negotiated by 2016</a:t>
            </a:r>
          </a:p>
          <a:p>
            <a:r>
              <a:rPr lang="en-US" sz="2400" dirty="0" err="1" smtClean="0"/>
              <a:t>Chaparrastique</a:t>
            </a:r>
            <a:r>
              <a:rPr lang="en-US" sz="2400" dirty="0" smtClean="0"/>
              <a:t> contract is in progress</a:t>
            </a:r>
          </a:p>
          <a:p>
            <a:r>
              <a:rPr lang="en-US" sz="2400" dirty="0" smtClean="0"/>
              <a:t>San Jacinto in advanced negotiations</a:t>
            </a:r>
          </a:p>
          <a:p>
            <a:pPr marL="0" indent="0">
              <a:buNone/>
            </a:pPr>
            <a:endParaRPr lang="en-US" sz="24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3334" y="1307729"/>
            <a:ext cx="5401733" cy="47893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09967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smtClean="0"/>
              <a:t>Integrated Strategies</a:t>
            </a:r>
          </a:p>
        </p:txBody>
      </p:sp>
      <p:sp>
        <p:nvSpPr>
          <p:cNvPr id="2662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828800" y="1371600"/>
            <a:ext cx="8483600" cy="46482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en-US" sz="2400" dirty="0"/>
              <a:t>Once all individual tactics were developed and quality controlled, two integrated strategies were generated to evaluate the net effect of </a:t>
            </a:r>
            <a:r>
              <a:rPr lang="en-US" altLang="en-US" sz="2400" dirty="0" smtClean="0"/>
              <a:t>Puma’s </a:t>
            </a:r>
            <a:r>
              <a:rPr lang="en-US" altLang="en-US" sz="2400" dirty="0"/>
              <a:t>strategy </a:t>
            </a:r>
            <a:r>
              <a:rPr lang="en-US" altLang="en-US" sz="2400" dirty="0" smtClean="0"/>
              <a:t>:</a:t>
            </a:r>
            <a:endParaRPr lang="en-US" altLang="en-US" sz="2400" dirty="0"/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b="1" u="sng" dirty="0">
                <a:solidFill>
                  <a:schemeClr val="bg2">
                    <a:lumMod val="50000"/>
                  </a:schemeClr>
                </a:solidFill>
              </a:rPr>
              <a:t>Do-Nothing Case</a:t>
            </a:r>
            <a:r>
              <a:rPr lang="en-US" altLang="en-US" sz="20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/>
              <a:t>Competition executes the anticipated actions indicated in the individual tactics summary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 smtClean="0"/>
              <a:t>Puma </a:t>
            </a:r>
            <a:r>
              <a:rPr lang="en-US" altLang="en-US" sz="1800" dirty="0"/>
              <a:t>does not invest in new builds or major rehabs.  Investment is limited to already committed actions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2000" b="1" u="sng" dirty="0" smtClean="0">
                <a:solidFill>
                  <a:schemeClr val="bg2">
                    <a:lumMod val="50000"/>
                  </a:schemeClr>
                </a:solidFill>
              </a:rPr>
              <a:t>Investment </a:t>
            </a:r>
            <a:r>
              <a:rPr lang="en-US" altLang="en-US" sz="2000" b="1" u="sng" dirty="0">
                <a:solidFill>
                  <a:schemeClr val="bg2">
                    <a:lumMod val="50000"/>
                  </a:schemeClr>
                </a:solidFill>
              </a:rPr>
              <a:t>Case</a:t>
            </a:r>
            <a:r>
              <a:rPr lang="en-US" altLang="en-US" sz="2000" b="1" dirty="0">
                <a:solidFill>
                  <a:schemeClr val="bg2">
                    <a:lumMod val="50000"/>
                  </a:schemeClr>
                </a:solidFill>
              </a:rPr>
              <a:t>: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/>
              <a:t>Competition executes the anticipated actions indicated in the individual tactics summary</a:t>
            </a:r>
          </a:p>
          <a:p>
            <a:pPr lvl="2" eaLnBrk="1" hangingPunct="1">
              <a:lnSpc>
                <a:spcPct val="90000"/>
              </a:lnSpc>
            </a:pPr>
            <a:r>
              <a:rPr lang="en-US" altLang="en-US" sz="1800" dirty="0" smtClean="0"/>
              <a:t>Considers 2 Puma </a:t>
            </a:r>
            <a:r>
              <a:rPr lang="en-US" altLang="en-US" sz="1800" dirty="0"/>
              <a:t>New </a:t>
            </a:r>
            <a:r>
              <a:rPr lang="en-US" altLang="en-US" sz="1800" dirty="0" smtClean="0"/>
              <a:t>Builds and 7 flag switch</a:t>
            </a:r>
            <a:endParaRPr lang="en-US" altLang="en-US" sz="1800" dirty="0"/>
          </a:p>
        </p:txBody>
      </p:sp>
    </p:spTree>
    <p:extLst>
      <p:ext uri="{BB962C8B-B14F-4D97-AF65-F5344CB8AC3E}">
        <p14:creationId xmlns:p14="http://schemas.microsoft.com/office/powerpoint/2010/main" val="555559439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Do </a:t>
            </a:r>
            <a:r>
              <a:rPr lang="es-SV" dirty="0" err="1" smtClean="0"/>
              <a:t>nothing</a:t>
            </a:r>
            <a:r>
              <a:rPr lang="es-SV" dirty="0" smtClean="0"/>
              <a:t> case - </a:t>
            </a:r>
            <a:r>
              <a:rPr lang="es-SV" dirty="0" err="1" smtClean="0"/>
              <a:t>gasoline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160" y="1171978"/>
            <a:ext cx="11359432" cy="15750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3626" y="3197980"/>
            <a:ext cx="9780407" cy="280357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3915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SV" dirty="0" smtClean="0"/>
              <a:t>Do </a:t>
            </a:r>
            <a:r>
              <a:rPr lang="es-SV" dirty="0" err="1" smtClean="0"/>
              <a:t>nothing</a:t>
            </a:r>
            <a:r>
              <a:rPr lang="es-SV" dirty="0" smtClean="0"/>
              <a:t> case - </a:t>
            </a:r>
            <a:r>
              <a:rPr lang="es-SV" dirty="0" err="1" smtClean="0"/>
              <a:t>diesel</a:t>
            </a:r>
            <a:endParaRPr lang="en-US" dirty="0"/>
          </a:p>
        </p:txBody>
      </p:sp>
      <p:pic>
        <p:nvPicPr>
          <p:cNvPr id="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041" y="1262129"/>
            <a:ext cx="11781247" cy="16098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22000" y="3316187"/>
            <a:ext cx="8810625" cy="2352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41373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6320" y="46038"/>
            <a:ext cx="10917787" cy="715962"/>
          </a:xfrm>
        </p:spPr>
        <p:txBody>
          <a:bodyPr/>
          <a:lstStyle/>
          <a:p>
            <a:r>
              <a:rPr lang="en-US" dirty="0"/>
              <a:t>Integrated strategy </a:t>
            </a:r>
            <a:r>
              <a:rPr lang="en-US" dirty="0" smtClean="0"/>
              <a:t>I &amp; puma actions - </a:t>
            </a:r>
            <a:r>
              <a:rPr lang="en-US" dirty="0" err="1" smtClean="0"/>
              <a:t>GASoline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180895" y="1744241"/>
            <a:ext cx="20780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Changes vs. Base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3 NTIs</a:t>
            </a:r>
          </a:p>
          <a:p>
            <a:pPr marL="285750" indent="-285750">
              <a:buFontTx/>
              <a:buChar char="-"/>
            </a:pPr>
            <a:r>
              <a:rPr lang="en-US" dirty="0" smtClean="0"/>
              <a:t>4 FS</a:t>
            </a:r>
          </a:p>
          <a:p>
            <a:r>
              <a:rPr lang="en-US" dirty="0" smtClean="0"/>
              <a:t>-    Actions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34896" y="3482387"/>
            <a:ext cx="1360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460181" y="1015621"/>
            <a:ext cx="1360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GASOLINE</a:t>
            </a:r>
            <a:endParaRPr lang="en-US" dirty="0"/>
          </a:p>
        </p:txBody>
      </p:sp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0451" y="3667053"/>
            <a:ext cx="8896350" cy="243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13"/>
          <p:cNvPicPr>
            <a:picLocks noGrp="1"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89092" y="1825706"/>
            <a:ext cx="9298331" cy="129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73243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3067" y="94165"/>
            <a:ext cx="10579333" cy="715962"/>
          </a:xfrm>
        </p:spPr>
        <p:txBody>
          <a:bodyPr/>
          <a:lstStyle/>
          <a:p>
            <a:r>
              <a:rPr lang="en-US" altLang="en-US" dirty="0" smtClean="0"/>
              <a:t>A Network plan projected to FY 2017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457200" indent="-457200">
              <a:lnSpc>
                <a:spcPct val="90000"/>
              </a:lnSpc>
            </a:pPr>
            <a:r>
              <a:rPr lang="en-US" altLang="en-US" dirty="0" smtClean="0"/>
              <a:t>Was developed following the </a:t>
            </a:r>
            <a:r>
              <a:rPr lang="en-US" altLang="en-US" dirty="0"/>
              <a:t>steps indicated below </a:t>
            </a:r>
            <a:r>
              <a:rPr lang="en-US" altLang="en-US" dirty="0" smtClean="0"/>
              <a:t>:</a:t>
            </a:r>
            <a:endParaRPr lang="en-US" altLang="en-US" dirty="0"/>
          </a:p>
          <a:p>
            <a:pPr marL="1257300" lvl="2" indent="-342900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Market Analysis</a:t>
            </a:r>
          </a:p>
          <a:p>
            <a:pPr marL="1257300" lvl="2" indent="-342900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en-US" dirty="0" smtClean="0"/>
              <a:t>Puma </a:t>
            </a:r>
            <a:r>
              <a:rPr lang="en-US" altLang="en-US" dirty="0"/>
              <a:t>objectives were identified.</a:t>
            </a:r>
          </a:p>
          <a:p>
            <a:pPr marL="1257300" lvl="2" indent="-342900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Site-by-site analysis of all </a:t>
            </a:r>
            <a:r>
              <a:rPr lang="en-US" altLang="en-US" dirty="0" smtClean="0"/>
              <a:t>Puma </a:t>
            </a:r>
            <a:r>
              <a:rPr lang="en-US" altLang="en-US" dirty="0"/>
              <a:t>stations.</a:t>
            </a:r>
          </a:p>
          <a:p>
            <a:pPr marL="1752600" lvl="3" indent="-381000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v"/>
            </a:pPr>
            <a:r>
              <a:rPr lang="en-US" altLang="en-US" dirty="0"/>
              <a:t>A strategy was developed for each </a:t>
            </a:r>
            <a:r>
              <a:rPr lang="en-US" altLang="en-US" dirty="0" smtClean="0"/>
              <a:t>Puma site with growth potential.</a:t>
            </a:r>
            <a:endParaRPr lang="en-US" altLang="en-US" dirty="0"/>
          </a:p>
          <a:p>
            <a:pPr marL="1257300" lvl="2" indent="-342900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Using </a:t>
            </a:r>
            <a:r>
              <a:rPr lang="en-US" altLang="en-US" dirty="0" smtClean="0"/>
              <a:t>Puma’s </a:t>
            </a:r>
            <a:r>
              <a:rPr lang="en-US" altLang="en-US" dirty="0"/>
              <a:t>local knowledge, and based on competitor trends and positioning, competitor actions and reactions were anticipated.</a:t>
            </a:r>
          </a:p>
          <a:p>
            <a:pPr marL="1257300" lvl="2" indent="-342900">
              <a:lnSpc>
                <a:spcPct val="90000"/>
              </a:lnSpc>
              <a:buClr>
                <a:schemeClr val="tx2">
                  <a:lumMod val="75000"/>
                </a:schemeClr>
              </a:buClr>
              <a:buFont typeface="Wingdings" panose="05000000000000000000" pitchFamily="2" charset="2"/>
              <a:buChar char="Ø"/>
            </a:pPr>
            <a:r>
              <a:rPr lang="en-US" altLang="en-US" dirty="0"/>
              <a:t>Integrated cases were created</a:t>
            </a:r>
          </a:p>
          <a:p>
            <a:pPr marL="1752600" lvl="3" indent="-381000">
              <a:lnSpc>
                <a:spcPct val="90000"/>
              </a:lnSpc>
              <a:buClr>
                <a:schemeClr val="tx2">
                  <a:lumMod val="75000"/>
                </a:schemeClr>
              </a:buClr>
            </a:pPr>
            <a:r>
              <a:rPr lang="en-US" altLang="en-US" sz="1600" dirty="0"/>
              <a:t>Do-nothing Case </a:t>
            </a:r>
            <a:endParaRPr lang="en-US" altLang="en-US" sz="1600" dirty="0" smtClean="0"/>
          </a:p>
          <a:p>
            <a:pPr marL="1752600" lvl="3" indent="-381000">
              <a:lnSpc>
                <a:spcPct val="90000"/>
              </a:lnSpc>
              <a:buClr>
                <a:schemeClr val="tx2">
                  <a:lumMod val="75000"/>
                </a:schemeClr>
              </a:buClr>
            </a:pPr>
            <a:r>
              <a:rPr lang="en-US" altLang="en-US" sz="1600" dirty="0" smtClean="0"/>
              <a:t>Investment </a:t>
            </a:r>
            <a:r>
              <a:rPr lang="en-US" altLang="en-US" sz="1600" dirty="0"/>
              <a:t>Case</a:t>
            </a:r>
          </a:p>
        </p:txBody>
      </p:sp>
    </p:spTree>
    <p:extLst>
      <p:ext uri="{BB962C8B-B14F-4D97-AF65-F5344CB8AC3E}">
        <p14:creationId xmlns:p14="http://schemas.microsoft.com/office/powerpoint/2010/main" val="26931842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Integrated strategy I &amp; puma actions - </a:t>
            </a:r>
            <a:r>
              <a:rPr lang="en-US" dirty="0" err="1"/>
              <a:t>GASoline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257096" y="1707175"/>
            <a:ext cx="20780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Changes vs. Base</a:t>
            </a:r>
            <a:endParaRPr lang="en-US" dirty="0"/>
          </a:p>
        </p:txBody>
      </p:sp>
      <p:sp>
        <p:nvSpPr>
          <p:cNvPr id="5" name="TextBox 4"/>
          <p:cNvSpPr txBox="1"/>
          <p:nvPr/>
        </p:nvSpPr>
        <p:spPr>
          <a:xfrm>
            <a:off x="434896" y="3482387"/>
            <a:ext cx="1360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5460181" y="1015621"/>
            <a:ext cx="1360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DIESEL</a:t>
            </a:r>
            <a:endParaRPr lang="en-US" dirty="0"/>
          </a:p>
        </p:txBody>
      </p:sp>
      <p:pic>
        <p:nvPicPr>
          <p:cNvPr id="10" name="Picture 9"/>
          <p:cNvPicPr>
            <a:picLocks noGrp="1"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941" y="3363359"/>
            <a:ext cx="8505728" cy="2218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2941" y="1707175"/>
            <a:ext cx="8902352" cy="1191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928152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s-SV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26844" y="3022602"/>
            <a:ext cx="3420533" cy="142522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3600" dirty="0" smtClean="0"/>
              <a:t>Backup</a:t>
            </a:r>
            <a:endParaRPr lang="es-SV" sz="3600" dirty="0"/>
          </a:p>
        </p:txBody>
      </p:sp>
    </p:spTree>
    <p:extLst>
      <p:ext uri="{BB962C8B-B14F-4D97-AF65-F5344CB8AC3E}">
        <p14:creationId xmlns:p14="http://schemas.microsoft.com/office/powerpoint/2010/main" val="3521754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Outlet review </a:t>
            </a:r>
            <a:r>
              <a:rPr lang="en-US" sz="2800" dirty="0" smtClean="0"/>
              <a:t>&amp; tactic summary – TM: Carlos </a:t>
            </a:r>
            <a:r>
              <a:rPr lang="en-US" sz="2800" dirty="0" err="1" smtClean="0"/>
              <a:t>menjivar</a:t>
            </a:r>
            <a:endParaRPr lang="en-US" sz="2800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9600" y="1857604"/>
            <a:ext cx="10972800" cy="4011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0365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 smtClean="0"/>
              <a:t>Outlet review &amp; Tactic summary – Ernesto Miranda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680210" y="1157662"/>
            <a:ext cx="8464262" cy="5185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7783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/>
              <a:t>Outlet review &amp; Tactic summary – </a:t>
            </a:r>
            <a:r>
              <a:rPr lang="en-US" sz="2800" dirty="0" smtClean="0"/>
              <a:t>Mario serrano</a:t>
            </a:r>
            <a:endParaRPr lang="en-US" sz="2800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2745682" y="1060850"/>
            <a:ext cx="7033938" cy="53511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32276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Outlet review &amp; Tactic summary – Mario </a:t>
            </a:r>
            <a:r>
              <a:rPr lang="en-US" dirty="0" err="1" smtClean="0"/>
              <a:t>diaz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717288" y="1059366"/>
            <a:ext cx="9166734" cy="53679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0269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92271" y="46038"/>
            <a:ext cx="11062197" cy="715962"/>
          </a:xfrm>
        </p:spPr>
        <p:txBody>
          <a:bodyPr/>
          <a:lstStyle/>
          <a:p>
            <a:r>
              <a:rPr lang="en-US" dirty="0" smtClean="0"/>
              <a:t>NTI’s individual tactics</a:t>
            </a:r>
            <a:endParaRPr lang="en-US" dirty="0"/>
          </a:p>
        </p:txBody>
      </p:sp>
      <p:pic>
        <p:nvPicPr>
          <p:cNvPr id="8" name="Content Placeholder 7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992271" y="1074420"/>
            <a:ext cx="9889089" cy="5262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18452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Puma Flag Switches</a:t>
            </a:r>
            <a:endParaRPr lang="en-US" dirty="0"/>
          </a:p>
        </p:txBody>
      </p:sp>
      <p:graphicFrame>
        <p:nvGraphicFramePr>
          <p:cNvPr id="21" name="Content Placeholder 20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06137975"/>
              </p:ext>
            </p:extLst>
          </p:nvPr>
        </p:nvGraphicFramePr>
        <p:xfrm>
          <a:off x="489285" y="1563222"/>
          <a:ext cx="10972798" cy="4166782"/>
        </p:xfrm>
        <a:graphic>
          <a:graphicData uri="http://schemas.openxmlformats.org/drawingml/2006/table">
            <a:tbl>
              <a:tblPr/>
              <a:tblGrid>
                <a:gridCol w="234078"/>
                <a:gridCol w="554853"/>
                <a:gridCol w="3583427"/>
                <a:gridCol w="554853"/>
                <a:gridCol w="511505"/>
                <a:gridCol w="442149"/>
                <a:gridCol w="502835"/>
                <a:gridCol w="606871"/>
                <a:gridCol w="624210"/>
                <a:gridCol w="554853"/>
                <a:gridCol w="693566"/>
                <a:gridCol w="554853"/>
                <a:gridCol w="843839"/>
                <a:gridCol w="710906"/>
              </a:tblGrid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5"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Volumes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Case Strategy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Prod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Tactic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Brand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Location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Facility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Brand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Operation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Calculated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NEP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Confirmed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Year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Do Nothing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000" b="1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Invest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 LAS BRISAS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19,340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12,665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13,261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22,973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22,295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22,295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2,015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 LAS BRISAS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35,136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29,923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34,144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48,739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46,596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46,596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 NUESTRA SENORA DE LOURDES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16,481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15,179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16,324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28,631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25,134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24,565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2015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 NUESTRA SENORA DE LOURDES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17,930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18,205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21,006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51,550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45,013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44,166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177 SERVICENTRO SAN JACINTO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42,388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48,845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43,790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44,924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40,244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36,539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177 SERVICENTRO SAN JACINTO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24,354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28,798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30,163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45,649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89,391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80,062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18 TORO SANTA ELENA (AUTOGAS- AVILES)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28,596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19,210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19,930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31,891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36,232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34,920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18 TORO SANTA ELENA (AUTOGAS- AVILES)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24,844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20,905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23,739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30,342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24,967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24,369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183 SANTA ANITA (EX SHELL)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52,668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29,910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26,199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23,535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29,010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26,387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183 SANTA ANITA (EX SHELL)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31,786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26,931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27,850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19,152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13,419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12,373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266 (CARR ORO) - 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54,001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48,600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48,643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56,673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55,641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54,766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266 (CARR ORO) - 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38,458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37,330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41,493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76,800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96,082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94,046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286 HORSE POWER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59,661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45,513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40,791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64,939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104,636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93,605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286 HORSE POWER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30,747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27,305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28,567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23,468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29,799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27,136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328 SERVIESTACIÓN CACAHUATIQUE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22,724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16,128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18,736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31,835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28,200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28,200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328 SERVIESTACIÓN CACAHUATIQUE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17,988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14,292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17,165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20,783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25,200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25,200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338 SANTA ELENA (AHUACHAPÁN)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14,089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13,433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15,534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32,589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26,200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26,200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s-E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338 SANTA ELENA (AHUACHAPÁN)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17,372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16,818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20,153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12,644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13,800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13,800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351 AGUA ZARCA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18,482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16,126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17,607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33,002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30,762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28,942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</a:tr>
              <a:tr h="173255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351 AGUA ZARCA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18,879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17,534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20,454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55,359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55,880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49,000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DDEBF7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73255">
                <a:tc>
                  <a:txBody>
                    <a:bodyPr/>
                    <a:lstStyle/>
                    <a:p>
                      <a:pPr algn="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GAS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470 SERVIESTACION CHAPARRASTIQUE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24,272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22,091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24,849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25,821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25,059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25,030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No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fontAlgn="ctr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Yes</a:t>
                      </a:r>
                    </a:p>
                  </a:txBody>
                  <a:tcPr marL="8663" marR="8663" marT="8663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81917"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8663" marR="8663" marT="866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DSL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REBRAND 470 SERVIESTACION CHAPARRASTIQUE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PUMA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36,839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36,018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42,612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38,995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22,440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22,371</a:t>
                      </a:r>
                    </a:p>
                  </a:txBody>
                  <a:tcPr marL="8663" marR="8663" marT="8663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57275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Simulation</a:t>
            </a:r>
            <a:r>
              <a:rPr lang="en-US" smtClean="0"/>
              <a:t>: Alba Acquisition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138546" y="1756513"/>
            <a:ext cx="11964592" cy="1633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1872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Texaco Flag switches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09600" y="2196706"/>
            <a:ext cx="10972800" cy="3332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50917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PUMA 2016-2017 </a:t>
            </a:r>
            <a:r>
              <a:rPr lang="en-US" dirty="0"/>
              <a:t>Market Objectives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592392" y="1640174"/>
            <a:ext cx="6813395" cy="3570873"/>
          </a:xfrm>
        </p:spPr>
        <p:txBody>
          <a:bodyPr>
            <a:noAutofit/>
          </a:bodyPr>
          <a:lstStyle/>
          <a:p>
            <a:pPr lvl="1"/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</a:rPr>
              <a:t>Improve market effectiveness </a:t>
            </a:r>
            <a:r>
              <a:rPr lang="en-US" altLang="en-US" sz="2400" dirty="0" smtClean="0">
                <a:solidFill>
                  <a:schemeClr val="tx2">
                    <a:lumMod val="75000"/>
                  </a:schemeClr>
                </a:solidFill>
              </a:rPr>
              <a:t>to </a:t>
            </a:r>
            <a:r>
              <a:rPr lang="en-US" altLang="en-US" sz="2400" dirty="0">
                <a:solidFill>
                  <a:srgbClr val="FF0000"/>
                </a:solidFill>
              </a:rPr>
              <a:t>1.10</a:t>
            </a:r>
          </a:p>
          <a:p>
            <a:pPr lvl="2"/>
            <a:r>
              <a:rPr lang="en-US" altLang="en-US" sz="1800" dirty="0" smtClean="0">
                <a:solidFill>
                  <a:schemeClr val="bg2">
                    <a:lumMod val="50000"/>
                  </a:schemeClr>
                </a:solidFill>
              </a:rPr>
              <a:t>Improve facilities </a:t>
            </a:r>
          </a:p>
          <a:p>
            <a:pPr lvl="2"/>
            <a:r>
              <a:rPr lang="en-US" altLang="en-US" sz="1800" dirty="0" smtClean="0">
                <a:solidFill>
                  <a:schemeClr val="bg2">
                    <a:lumMod val="50000"/>
                  </a:schemeClr>
                </a:solidFill>
              </a:rPr>
              <a:t>Continue service improvement programs</a:t>
            </a:r>
            <a:endParaRPr lang="en-US" altLang="en-US" sz="1800" dirty="0">
              <a:solidFill>
                <a:schemeClr val="bg2">
                  <a:lumMod val="50000"/>
                </a:schemeClr>
              </a:solidFill>
            </a:endParaRPr>
          </a:p>
          <a:p>
            <a:pPr lvl="2"/>
            <a:r>
              <a:rPr lang="en-US" altLang="en-US" sz="1800" dirty="0" smtClean="0">
                <a:solidFill>
                  <a:schemeClr val="bg2">
                    <a:lumMod val="50000"/>
                  </a:schemeClr>
                </a:solidFill>
              </a:rPr>
              <a:t>Improve </a:t>
            </a:r>
            <a:r>
              <a:rPr lang="en-US" altLang="en-US" sz="1800" dirty="0">
                <a:solidFill>
                  <a:schemeClr val="bg2">
                    <a:lumMod val="50000"/>
                  </a:schemeClr>
                </a:solidFill>
              </a:rPr>
              <a:t>Brand </a:t>
            </a:r>
            <a:r>
              <a:rPr lang="en-US" altLang="en-US" sz="1800" dirty="0" smtClean="0">
                <a:solidFill>
                  <a:schemeClr val="bg2">
                    <a:lumMod val="50000"/>
                  </a:schemeClr>
                </a:solidFill>
              </a:rPr>
              <a:t>Value (Brand and fuel quality awareness)</a:t>
            </a:r>
            <a:endParaRPr lang="en-US" altLang="en-US" sz="1800" dirty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en-US" altLang="en-US" sz="2400" dirty="0" smtClean="0">
                <a:solidFill>
                  <a:schemeClr val="tx2">
                    <a:lumMod val="75000"/>
                  </a:schemeClr>
                </a:solidFill>
              </a:rPr>
              <a:t>Grow 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</a:rPr>
              <a:t>Network</a:t>
            </a:r>
          </a:p>
          <a:p>
            <a:pPr lvl="2"/>
            <a:r>
              <a:rPr lang="en-US" altLang="en-US" sz="1800" dirty="0">
                <a:solidFill>
                  <a:srgbClr val="FF0000"/>
                </a:solidFill>
              </a:rPr>
              <a:t>5-7</a:t>
            </a:r>
            <a:r>
              <a:rPr lang="en-US" altLang="en-US" sz="1800" dirty="0">
                <a:solidFill>
                  <a:schemeClr val="bg2">
                    <a:lumMod val="50000"/>
                  </a:schemeClr>
                </a:solidFill>
              </a:rPr>
              <a:t> Flag Switch </a:t>
            </a:r>
          </a:p>
          <a:p>
            <a:pPr lvl="2"/>
            <a:r>
              <a:rPr lang="en-US" altLang="en-US" sz="1800" dirty="0">
                <a:solidFill>
                  <a:schemeClr val="bg2">
                    <a:lumMod val="50000"/>
                  </a:schemeClr>
                </a:solidFill>
              </a:rPr>
              <a:t>Build </a:t>
            </a:r>
            <a:r>
              <a:rPr lang="en-US" altLang="en-US" sz="1800" dirty="0">
                <a:solidFill>
                  <a:srgbClr val="FF0000"/>
                </a:solidFill>
              </a:rPr>
              <a:t>2</a:t>
            </a:r>
            <a:r>
              <a:rPr lang="en-US" altLang="en-US" sz="1800" dirty="0">
                <a:solidFill>
                  <a:schemeClr val="bg2">
                    <a:lumMod val="50000"/>
                  </a:schemeClr>
                </a:solidFill>
              </a:rPr>
              <a:t> New Sites</a:t>
            </a:r>
            <a:endParaRPr lang="en-US" altLang="en-US" dirty="0" smtClean="0">
              <a:solidFill>
                <a:schemeClr val="bg2">
                  <a:lumMod val="50000"/>
                </a:schemeClr>
              </a:solidFill>
            </a:endParaRPr>
          </a:p>
          <a:p>
            <a:pPr lvl="1"/>
            <a:r>
              <a:rPr lang="en-US" altLang="en-US" sz="2400" dirty="0" smtClean="0">
                <a:solidFill>
                  <a:schemeClr val="tx2">
                    <a:lumMod val="75000"/>
                  </a:schemeClr>
                </a:solidFill>
              </a:rPr>
              <a:t>Maintain </a:t>
            </a:r>
            <a:r>
              <a:rPr lang="en-US" altLang="en-US" sz="2400" dirty="0">
                <a:solidFill>
                  <a:schemeClr val="tx2">
                    <a:lumMod val="75000"/>
                  </a:schemeClr>
                </a:solidFill>
              </a:rPr>
              <a:t>Network </a:t>
            </a:r>
            <a:r>
              <a:rPr lang="en-US" altLang="en-US" sz="2400" dirty="0" smtClean="0">
                <a:solidFill>
                  <a:schemeClr val="tx2">
                    <a:lumMod val="75000"/>
                  </a:schemeClr>
                </a:solidFill>
              </a:rPr>
              <a:t>Facilities</a:t>
            </a:r>
          </a:p>
          <a:p>
            <a:pPr lvl="2"/>
            <a:r>
              <a:rPr lang="en-US" altLang="en-US" sz="2000" dirty="0" smtClean="0">
                <a:solidFill>
                  <a:schemeClr val="bg2">
                    <a:lumMod val="50000"/>
                  </a:schemeClr>
                </a:solidFill>
              </a:rPr>
              <a:t>Minor improvements and pavement replacement</a:t>
            </a:r>
          </a:p>
          <a:p>
            <a:pPr lvl="2"/>
            <a:r>
              <a:rPr lang="en-US" altLang="en-US" sz="2000" dirty="0" smtClean="0">
                <a:solidFill>
                  <a:schemeClr val="bg2">
                    <a:lumMod val="50000"/>
                  </a:schemeClr>
                </a:solidFill>
              </a:rPr>
              <a:t>Implement Service Station maintenance program </a:t>
            </a:r>
            <a:endParaRPr lang="en-US" altLang="en-US" dirty="0">
              <a:solidFill>
                <a:schemeClr val="tx2">
                  <a:lumMod val="75000"/>
                </a:schemeClr>
              </a:solidFill>
            </a:endParaRPr>
          </a:p>
          <a:p>
            <a:pPr lvl="1"/>
            <a:endParaRPr lang="en-US" altLang="en-US" sz="1800" dirty="0">
              <a:solidFill>
                <a:schemeClr val="tx2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499010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UNO PETROL, DLC &amp; Alba flag  switches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642853" y="1154046"/>
            <a:ext cx="10972800" cy="1914674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2853" y="3208363"/>
            <a:ext cx="10999699" cy="1315511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42853" y="4694362"/>
            <a:ext cx="10972800" cy="16343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479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59005" y="46038"/>
            <a:ext cx="11128917" cy="715962"/>
          </a:xfrm>
        </p:spPr>
        <p:txBody>
          <a:bodyPr/>
          <a:lstStyle/>
          <a:p>
            <a:r>
              <a:rPr lang="en-US" dirty="0"/>
              <a:t>Integrated strategy I – update &amp; known actions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42852" y="1454870"/>
            <a:ext cx="197768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Changes vs Base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664411" y="3700216"/>
            <a:ext cx="1360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549390" y="1066659"/>
            <a:ext cx="1360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DIESEL</a:t>
            </a:r>
            <a:endParaRPr lang="en-US" dirty="0"/>
          </a:p>
        </p:txBody>
      </p:sp>
      <p:pic>
        <p:nvPicPr>
          <p:cNvPr id="9" name="Picture 8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0264"/>
          <a:stretch/>
        </p:blipFill>
        <p:spPr bwMode="auto">
          <a:xfrm>
            <a:off x="3285777" y="3457448"/>
            <a:ext cx="6268579" cy="2372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5900" y="1876116"/>
            <a:ext cx="9001000" cy="13773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0164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36320" y="46038"/>
            <a:ext cx="11062636" cy="715962"/>
          </a:xfrm>
        </p:spPr>
        <p:txBody>
          <a:bodyPr/>
          <a:lstStyle/>
          <a:p>
            <a:r>
              <a:rPr lang="en-US" dirty="0" smtClean="0"/>
              <a:t>Integrated strategy I – update &amp; known actions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26748" y="1362569"/>
            <a:ext cx="1921926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Changes vs Base</a:t>
            </a:r>
          </a:p>
          <a:p>
            <a:endParaRPr lang="en-US" dirty="0"/>
          </a:p>
          <a:p>
            <a:r>
              <a:rPr lang="en-US" dirty="0" smtClean="0"/>
              <a:t>+ 3 NTIs</a:t>
            </a:r>
          </a:p>
          <a:p>
            <a:r>
              <a:rPr lang="en-US" dirty="0" smtClean="0"/>
              <a:t>+ 4 FS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642854" y="3840838"/>
            <a:ext cx="1360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Results</a:t>
            </a:r>
            <a:endParaRPr lang="en-US" dirty="0"/>
          </a:p>
        </p:txBody>
      </p:sp>
      <p:sp>
        <p:nvSpPr>
          <p:cNvPr id="11" name="TextBox 10"/>
          <p:cNvSpPr txBox="1"/>
          <p:nvPr/>
        </p:nvSpPr>
        <p:spPr>
          <a:xfrm>
            <a:off x="5549390" y="1066659"/>
            <a:ext cx="136044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GASOLINE</a:t>
            </a:r>
            <a:endParaRPr lang="en-US" dirty="0"/>
          </a:p>
        </p:txBody>
      </p:sp>
      <p:pic>
        <p:nvPicPr>
          <p:cNvPr id="14" name="Picture 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12479" y="1683333"/>
            <a:ext cx="9476939" cy="1347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Picture 14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327"/>
          <a:stretch/>
        </p:blipFill>
        <p:spPr bwMode="auto">
          <a:xfrm>
            <a:off x="2597239" y="3308970"/>
            <a:ext cx="6673759" cy="2554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09414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</a:t>
            </a:r>
            <a:r>
              <a:rPr lang="en-US" dirty="0" smtClean="0"/>
              <a:t>Analysis – gasoline 2015</a:t>
            </a: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1408736" y="4124021"/>
            <a:ext cx="474371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Puma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Above average locations and facilities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Brand contribution slightly below </a:t>
            </a:r>
            <a:r>
              <a:rPr lang="en-US" sz="1600" dirty="0" err="1" smtClean="0"/>
              <a:t>avg</a:t>
            </a:r>
            <a:endParaRPr lang="en-US" sz="1600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Texaco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Market Leader, brand strength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Average locations, good facilities</a:t>
            </a:r>
          </a:p>
        </p:txBody>
      </p:sp>
      <p:pic>
        <p:nvPicPr>
          <p:cNvPr id="6" name="Content Placeholder 5"/>
          <p:cNvPicPr>
            <a:picLocks noGrp="1" noChangeAspect="1"/>
          </p:cNvPicPr>
          <p:nvPr/>
        </p:nvPicPr>
        <p:blipFill rotWithShape="1">
          <a:blip r:embed="rId3"/>
          <a:srcRect l="831" t="16358" r="40157"/>
          <a:stretch/>
        </p:blipFill>
        <p:spPr>
          <a:xfrm>
            <a:off x="1544203" y="1038496"/>
            <a:ext cx="8514198" cy="272222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6152446" y="4124021"/>
            <a:ext cx="4743710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Uno Petrol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Good locations and facilities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Poor market effectiveness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sz="1600" dirty="0" smtClean="0"/>
              <a:t>Negative brand contribution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s-SV" sz="1600" dirty="0" smtClean="0"/>
              <a:t>Alba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SV" sz="1600" dirty="0" err="1" smtClean="0"/>
              <a:t>Below</a:t>
            </a:r>
            <a:r>
              <a:rPr lang="es-SV" sz="1600" dirty="0" smtClean="0"/>
              <a:t> </a:t>
            </a:r>
            <a:r>
              <a:rPr lang="es-SV" sz="1600" dirty="0" err="1" smtClean="0"/>
              <a:t>avg</a:t>
            </a:r>
            <a:r>
              <a:rPr lang="es-SV" sz="1600" dirty="0" smtClean="0"/>
              <a:t> </a:t>
            </a:r>
            <a:r>
              <a:rPr lang="es-SV" sz="1600" dirty="0" err="1" smtClean="0"/>
              <a:t>locations</a:t>
            </a:r>
            <a:endParaRPr lang="es-SV" sz="1600" dirty="0"/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s-SV" sz="1600" dirty="0" err="1" smtClean="0"/>
              <a:t>Good</a:t>
            </a:r>
            <a:r>
              <a:rPr lang="es-SV" sz="1600" dirty="0" smtClean="0"/>
              <a:t> </a:t>
            </a:r>
            <a:r>
              <a:rPr lang="es-SV" sz="1600" dirty="0" err="1" smtClean="0"/>
              <a:t>facilities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3008949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contribution - gasoline 2015</a:t>
            </a:r>
            <a:endParaRPr lang="en-US" dirty="0"/>
          </a:p>
        </p:txBody>
      </p:sp>
      <p:pic>
        <p:nvPicPr>
          <p:cNvPr id="5" name="Content Placeholder 4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22262" y="1326996"/>
            <a:ext cx="11516002" cy="49065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70647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Analysis – </a:t>
            </a:r>
            <a:r>
              <a:rPr lang="en-US" dirty="0" smtClean="0"/>
              <a:t>Diesel </a:t>
            </a:r>
            <a:r>
              <a:rPr lang="en-US" dirty="0"/>
              <a:t>2015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490883" y="3880437"/>
            <a:ext cx="5484553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Puma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Market leader, highest MS share, highest Mkt </a:t>
            </a:r>
            <a:r>
              <a:rPr lang="en-US" dirty="0" err="1" smtClean="0"/>
              <a:t>Eff</a:t>
            </a:r>
            <a:endParaRPr lang="en-US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Texaco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Not as strong as in gasoline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 smtClean="0"/>
              <a:t>Uno Petrol</a:t>
            </a:r>
          </a:p>
          <a:p>
            <a:pPr marL="742950" lvl="1" indent="-285750">
              <a:buFont typeface="Arial" panose="020B0604020202020204" pitchFamily="34" charset="0"/>
              <a:buChar char="•"/>
            </a:pPr>
            <a:r>
              <a:rPr lang="en-US" dirty="0" smtClean="0"/>
              <a:t>Weakest of three mayors</a:t>
            </a:r>
            <a:endParaRPr lang="en-US" dirty="0"/>
          </a:p>
        </p:txBody>
      </p:sp>
      <p:pic>
        <p:nvPicPr>
          <p:cNvPr id="6" name="Content Placeholder 7"/>
          <p:cNvPicPr>
            <a:picLocks noGrp="1" noChangeAspect="1"/>
          </p:cNvPicPr>
          <p:nvPr/>
        </p:nvPicPr>
        <p:blipFill rotWithShape="1">
          <a:blip r:embed="rId3"/>
          <a:srcRect l="877" t="18638" r="40488"/>
          <a:stretch/>
        </p:blipFill>
        <p:spPr>
          <a:xfrm>
            <a:off x="1247627" y="1254624"/>
            <a:ext cx="9971064" cy="23437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6141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Market </a:t>
            </a:r>
            <a:r>
              <a:rPr lang="en-US" dirty="0" smtClean="0"/>
              <a:t>performance diesel 2015</a:t>
            </a:r>
            <a:endParaRPr lang="en-US" dirty="0"/>
          </a:p>
        </p:txBody>
      </p:sp>
      <p:pic>
        <p:nvPicPr>
          <p:cNvPr id="7" name="Content Placeholder 6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4614" y="1600200"/>
            <a:ext cx="1062277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1159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Brand contribution diesel</a:t>
            </a:r>
            <a:endParaRPr lang="en-US" dirty="0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784614" y="1600200"/>
            <a:ext cx="10622772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5280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BCG STANDARD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Gill Sans MT">
      <a:maj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Gill Sans MT" panose="020B0502020104020203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Solstice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sisl xmlns:xsi="http://www.w3.org/2001/XMLSchema-instance" xmlns:xsd="http://www.w3.org/2001/XMLSchema" xmlns="http://www.boldonjames.com/2008/01/sie/internal/label" sislVersion="0" policy="d496ab6f-82d7-47fa-ba56-55fc2c510ab4"/>
</file>

<file path=customXml/itemProps1.xml><?xml version="1.0" encoding="utf-8"?>
<ds:datastoreItem xmlns:ds="http://schemas.openxmlformats.org/officeDocument/2006/customXml" ds:itemID="{B516F96F-66F3-4434-92B7-3DD5E174427C}">
  <ds:schemaRefs>
    <ds:schemaRef ds:uri="http://www.w3.org/2001/XMLSchema"/>
    <ds:schemaRef ds:uri="http://www.boldonjames.com/2008/01/sie/internal/label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BCG - PUMA Sept 2013</Template>
  <TotalTime>10083</TotalTime>
  <Words>1081</Words>
  <Application>Microsoft Office PowerPoint</Application>
  <PresentationFormat>Custom</PresentationFormat>
  <Paragraphs>557</Paragraphs>
  <Slides>42</Slides>
  <Notes>42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42</vt:i4>
      </vt:variant>
    </vt:vector>
  </HeadingPairs>
  <TitlesOfParts>
    <vt:vector size="43" baseType="lpstr">
      <vt:lpstr>BCG STANDARD</vt:lpstr>
      <vt:lpstr> a proactive process to identify the opportunities that will bring the highest return to puma  </vt:lpstr>
      <vt:lpstr>Network Planning Process</vt:lpstr>
      <vt:lpstr>A Network plan projected to FY 2017</vt:lpstr>
      <vt:lpstr>PUMA 2016-2017 Market Objectives</vt:lpstr>
      <vt:lpstr>Market Analysis – gasoline 2015</vt:lpstr>
      <vt:lpstr>Brand contribution - gasoline 2015</vt:lpstr>
      <vt:lpstr>Market Analysis – Diesel 2015</vt:lpstr>
      <vt:lpstr>Market performance diesel 2015</vt:lpstr>
      <vt:lpstr>Brand contribution diesel</vt:lpstr>
      <vt:lpstr>Volume distribution</vt:lpstr>
      <vt:lpstr>Quadrant Analysis – Puma – GAS &amp; DSL</vt:lpstr>
      <vt:lpstr>Quad analysis by brand</vt:lpstr>
      <vt:lpstr>Market Investment trend</vt:lpstr>
      <vt:lpstr>2016</vt:lpstr>
      <vt:lpstr>NTIs 2016-2017</vt:lpstr>
      <vt:lpstr>NTIs 2016-2017</vt:lpstr>
      <vt:lpstr>NTIs 2016-2017</vt:lpstr>
      <vt:lpstr>El salvador</vt:lpstr>
      <vt:lpstr>San Salvador - new site search</vt:lpstr>
      <vt:lpstr>OCCIDENTE NSS</vt:lpstr>
      <vt:lpstr>OCCIDENTE 2 NSS</vt:lpstr>
      <vt:lpstr>Santa ana  NSS</vt:lpstr>
      <vt:lpstr>ORIENTE NSS</vt:lpstr>
      <vt:lpstr>SAN MIGUEL NSS</vt:lpstr>
      <vt:lpstr>Potential Flag switches </vt:lpstr>
      <vt:lpstr>Integrated Strategies</vt:lpstr>
      <vt:lpstr>Do nothing case - gasoline</vt:lpstr>
      <vt:lpstr>Do nothing case - diesel</vt:lpstr>
      <vt:lpstr>Integrated strategy I &amp; puma actions - GASoline</vt:lpstr>
      <vt:lpstr>Integrated strategy I &amp; puma actions - GASoline</vt:lpstr>
      <vt:lpstr>PowerPoint Presentation</vt:lpstr>
      <vt:lpstr>Outlet review &amp; tactic summary – TM: Carlos menjivar</vt:lpstr>
      <vt:lpstr>Outlet review &amp; Tactic summary – Ernesto Miranda</vt:lpstr>
      <vt:lpstr>Outlet review &amp; Tactic summary – Mario serrano</vt:lpstr>
      <vt:lpstr>Outlet review &amp; Tactic summary – Mario diaz</vt:lpstr>
      <vt:lpstr>NTI’s individual tactics</vt:lpstr>
      <vt:lpstr>Puma Flag Switches</vt:lpstr>
      <vt:lpstr>Simulation: Alba Acquisition</vt:lpstr>
      <vt:lpstr>Texaco Flag switches</vt:lpstr>
      <vt:lpstr>UNO PETROL, DLC &amp; Alba flag  switches</vt:lpstr>
      <vt:lpstr>Integrated strategy I – update &amp; known actions</vt:lpstr>
      <vt:lpstr>Integrated strategy I – update &amp; known actions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Proposed Network Planning Solution</dc:title>
  <dc:creator>Simon Bravo</dc:creator>
  <cp:lastModifiedBy>HPBCG</cp:lastModifiedBy>
  <cp:revision>209</cp:revision>
  <cp:lastPrinted>2015-06-08T22:53:20Z</cp:lastPrinted>
  <dcterms:created xsi:type="dcterms:W3CDTF">2013-12-14T16:17:04Z</dcterms:created>
  <dcterms:modified xsi:type="dcterms:W3CDTF">2016-06-01T19:15:05Z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IndexRef">
    <vt:lpwstr>d3285c8f-5d12-4c54-8fa5-05d2f15634bf</vt:lpwstr>
  </property>
  <property fmtid="{D5CDD505-2E9C-101B-9397-08002B2CF9AE}" pid="3" name="bjSaver">
    <vt:lpwstr>XDN6uz6t50hBWxl9h1uTntjNIsCqnfkl</vt:lpwstr>
  </property>
  <property fmtid="{D5CDD505-2E9C-101B-9397-08002B2CF9AE}" pid="4" name="bjDocumentSecurityLabel">
    <vt:lpwstr>No Marking</vt:lpwstr>
  </property>
</Properties>
</file>