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3" r:id="rId3"/>
    <p:sldId id="272" r:id="rId4"/>
    <p:sldId id="273" r:id="rId5"/>
    <p:sldId id="284" r:id="rId6"/>
    <p:sldId id="285" r:id="rId7"/>
    <p:sldId id="282" r:id="rId8"/>
    <p:sldId id="294" r:id="rId9"/>
    <p:sldId id="286" r:id="rId10"/>
    <p:sldId id="305" r:id="rId11"/>
    <p:sldId id="275" r:id="rId12"/>
    <p:sldId id="289" r:id="rId13"/>
    <p:sldId id="290" r:id="rId14"/>
    <p:sldId id="291" r:id="rId15"/>
    <p:sldId id="277" r:id="rId16"/>
    <p:sldId id="287" r:id="rId17"/>
    <p:sldId id="288" r:id="rId18"/>
    <p:sldId id="295" r:id="rId19"/>
    <p:sldId id="279" r:id="rId20"/>
    <p:sldId id="298" r:id="rId21"/>
    <p:sldId id="299" r:id="rId22"/>
    <p:sldId id="300" r:id="rId23"/>
    <p:sldId id="303" r:id="rId24"/>
    <p:sldId id="306" r:id="rId25"/>
    <p:sldId id="296" r:id="rId26"/>
    <p:sldId id="301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>
        <p:scale>
          <a:sx n="70" d="100"/>
          <a:sy n="70" d="100"/>
        </p:scale>
        <p:origin x="-1500" y="-54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8F9B-11FE-4575-8261-87B192CDC50C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5919-3A0B-4D4D-979D-C828592B1B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09AFAEE-6E79-48D9-AAD5-91BDAF49574F}" type="parTrans" cxnId="{2403CC1B-3B90-4CE5-911A-CAB74493E69F}">
      <dgm:prSet/>
      <dgm:spPr/>
      <dgm:t>
        <a:bodyPr/>
        <a:lstStyle/>
        <a:p>
          <a:endParaRPr lang="en-US"/>
        </a:p>
      </dgm:t>
    </dgm:pt>
    <dgm:pt modelId="{8F1080CC-E224-40D7-8D97-5FA25212F91D}" type="sibTrans" cxnId="{2403CC1B-3B90-4CE5-911A-CAB74493E69F}">
      <dgm:prSet/>
      <dgm:spPr/>
      <dgm:t>
        <a:bodyPr/>
        <a:lstStyle/>
        <a:p>
          <a:endParaRPr lang="en-US"/>
        </a:p>
      </dgm:t>
    </dgm:pt>
    <dgm:pt modelId="{E4EFCCEA-98D6-436E-997D-50472AA0B87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428A0B4-15F3-43E9-B419-DF4A0A320083}" type="parTrans" cxnId="{9C2C6381-E85A-4966-ADF4-A21FC714CC12}">
      <dgm:prSet/>
      <dgm:spPr/>
      <dgm:t>
        <a:bodyPr/>
        <a:lstStyle/>
        <a:p>
          <a:endParaRPr lang="en-US"/>
        </a:p>
      </dgm:t>
    </dgm:pt>
    <dgm:pt modelId="{06BA1C9D-7B72-44E1-9312-564D574C723C}" type="sibTrans" cxnId="{9C2C6381-E85A-4966-ADF4-A21FC714CC12}">
      <dgm:prSet/>
      <dgm:spPr/>
      <dgm:t>
        <a:bodyPr/>
        <a:lstStyle/>
        <a:p>
          <a:endParaRPr lang="en-US"/>
        </a:p>
      </dgm:t>
    </dgm:pt>
    <dgm:pt modelId="{94D2FDDA-BDF8-4511-B467-51A2C1E057E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strategies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9EE0E88-BC94-4E1A-B648-B637BF3A7A67}" type="parTrans" cxnId="{E778D7E8-36C0-4550-B2ED-3C9F4C351C4E}">
      <dgm:prSet/>
      <dgm:spPr/>
      <dgm:t>
        <a:bodyPr/>
        <a:lstStyle/>
        <a:p>
          <a:endParaRPr lang="en-US"/>
        </a:p>
      </dgm:t>
    </dgm:pt>
    <dgm:pt modelId="{623C77FD-8D82-4279-B95C-3C8B346BBA54}" type="sibTrans" cxnId="{E778D7E8-36C0-4550-B2ED-3C9F4C351C4E}">
      <dgm:prSet/>
      <dgm:spPr/>
      <dgm:t>
        <a:bodyPr/>
        <a:lstStyle/>
        <a:p>
          <a:endParaRPr lang="en-US"/>
        </a:p>
      </dgm:t>
    </dgm:pt>
    <dgm:pt modelId="{A67E5F1C-8D42-43DE-9486-ADCDB66854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Study / Objectives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4A7B2958-2E56-4532-BE2B-FE18107B2DEB}" type="parTrans" cxnId="{D5F3E066-7FBC-4EF1-B9DF-2BBB9A76B334}">
      <dgm:prSet/>
      <dgm:spPr/>
      <dgm:t>
        <a:bodyPr/>
        <a:lstStyle/>
        <a:p>
          <a:endParaRPr lang="en-US"/>
        </a:p>
      </dgm:t>
    </dgm:pt>
    <dgm:pt modelId="{4582DD4A-462D-4450-8299-83599BA3B90A}" type="sibTrans" cxnId="{D5F3E066-7FBC-4EF1-B9DF-2BBB9A76B334}">
      <dgm:prSet/>
      <dgm:spPr/>
      <dgm:t>
        <a:bodyPr/>
        <a:lstStyle/>
        <a:p>
          <a:endParaRPr lang="en-US"/>
        </a:p>
      </dgm:t>
    </dgm:pt>
    <dgm:pt modelId="{4398D3B3-C022-4B0D-87E5-ED092991939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A8AB9FF-BBB7-4EBF-AF5E-B52CA67876F9}" type="parTrans" cxnId="{E6159698-E83D-41B4-A117-FCA882C09CFA}">
      <dgm:prSet/>
      <dgm:spPr/>
      <dgm:t>
        <a:bodyPr/>
        <a:lstStyle/>
        <a:p>
          <a:endParaRPr lang="en-US"/>
        </a:p>
      </dgm:t>
    </dgm:pt>
    <dgm:pt modelId="{8AF4EB87-BAFD-4FAA-B86D-D95347C25FDA}" type="sibTrans" cxnId="{E6159698-E83D-41B4-A117-FCA882C09CFA}">
      <dgm:prSet/>
      <dgm:spPr/>
      <dgm:t>
        <a:bodyPr/>
        <a:lstStyle/>
        <a:p>
          <a:endParaRPr lang="en-US"/>
        </a:p>
      </dgm:t>
    </dgm:pt>
    <dgm:pt modelId="{E17AFDEC-2381-44C6-A072-1C943F66692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Monitoring/ Audits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F795764-C33D-4BB3-948D-D168C890C97C}" type="parTrans" cxnId="{163A7B95-0647-4E94-AA2D-5536729472F5}">
      <dgm:prSet/>
      <dgm:spPr/>
      <dgm:t>
        <a:bodyPr/>
        <a:lstStyle/>
        <a:p>
          <a:endParaRPr lang="en-US"/>
        </a:p>
      </dgm:t>
    </dgm:pt>
    <dgm:pt modelId="{906C7E28-4C92-4F58-A918-A4AE7975159C}" type="sibTrans" cxnId="{163A7B95-0647-4E94-AA2D-5536729472F5}">
      <dgm:prSet/>
      <dgm:spPr/>
      <dgm:t>
        <a:bodyPr/>
        <a:lstStyle/>
        <a:p>
          <a:endParaRPr lang="en-US"/>
        </a:p>
      </dgm:t>
    </dgm:pt>
    <dgm:pt modelId="{81A272B9-512C-4CA0-91CB-B39A4C85CBB4}" type="pres">
      <dgm:prSet presAssocID="{51058F9B-11FE-4575-8261-87B192CDC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B842D-D39D-45B7-B26A-254DDABE3CB5}" type="pres">
      <dgm:prSet presAssocID="{51058F9B-11FE-4575-8261-87B192CDC50C}" presName="cycle" presStyleCnt="0"/>
      <dgm:spPr/>
      <dgm:t>
        <a:bodyPr/>
        <a:lstStyle/>
        <a:p>
          <a:endParaRPr lang="en-US"/>
        </a:p>
      </dgm:t>
    </dgm:pt>
    <dgm:pt modelId="{DBA00F94-316B-4FAE-83A4-7DDC3F24C226}" type="pres">
      <dgm:prSet presAssocID="{A67E5F1C-8D42-43DE-9486-ADCDB66854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B504-1ADC-4EB5-BACE-AF9D3763F93B}" type="pres">
      <dgm:prSet presAssocID="{4582DD4A-462D-4450-8299-83599BA3B90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6F3FF5-247A-4847-8315-7945E1E1CFFC}" type="pres">
      <dgm:prSet presAssocID="{94D2FDDA-BDF8-4511-B467-51A2C1E057E3}" presName="nodeFollowingNodes" presStyleLbl="node1" presStyleIdx="1" presStyleCnt="6" custRadScaleRad="110482" custRadScaleInc="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4FC8-F0C9-4F02-8F0C-6F251F6AFB88}" type="pres">
      <dgm:prSet presAssocID="{31335919-3A0B-4D4D-979D-C828592B1B5F}" presName="nodeFollowingNodes" presStyleLbl="node1" presStyleIdx="2" presStyleCnt="6" custRadScaleRad="112012" custRadScaleInc="-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3652E-85A5-4442-8817-6BFC7B2FD531}" type="pres">
      <dgm:prSet presAssocID="{E4EFCCEA-98D6-436E-997D-50472AA0B87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2FF0-9032-41FA-A71F-066D6EB6E8FA}" type="pres">
      <dgm:prSet presAssocID="{4398D3B3-C022-4B0D-87E5-ED0929919392}" presName="nodeFollowingNodes" presStyleLbl="node1" presStyleIdx="4" presStyleCnt="6" custRadScaleRad="121364" custRadScaleInc="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8947-7072-4041-84D1-D7DC0426EECE}" type="pres">
      <dgm:prSet presAssocID="{E17AFDEC-2381-44C6-A072-1C943F666929}" presName="nodeFollowingNodes" presStyleLbl="node1" presStyleIdx="5" presStyleCnt="6" custRadScaleRad="117663" custRadScaleInc="-7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77D2-CFCD-4DC8-8143-051ADF1F944F}" type="presOf" srcId="{E4EFCCEA-98D6-436E-997D-50472AA0B871}" destId="{1073652E-85A5-4442-8817-6BFC7B2FD531}" srcOrd="0" destOrd="0" presId="urn:microsoft.com/office/officeart/2005/8/layout/cycle3"/>
    <dgm:cxn modelId="{163A7B95-0647-4E94-AA2D-5536729472F5}" srcId="{51058F9B-11FE-4575-8261-87B192CDC50C}" destId="{E17AFDEC-2381-44C6-A072-1C943F666929}" srcOrd="5" destOrd="0" parTransId="{9F795764-C33D-4BB3-948D-D168C890C97C}" sibTransId="{906C7E28-4C92-4F58-A918-A4AE7975159C}"/>
    <dgm:cxn modelId="{8FB04876-9C8C-4EED-AB8A-7D880554E66D}" type="presOf" srcId="{51058F9B-11FE-4575-8261-87B192CDC50C}" destId="{81A272B9-512C-4CA0-91CB-B39A4C85CBB4}" srcOrd="0" destOrd="0" presId="urn:microsoft.com/office/officeart/2005/8/layout/cycle3"/>
    <dgm:cxn modelId="{F06F291B-81EC-4EE7-BBBA-7CD7008E1201}" type="presOf" srcId="{94D2FDDA-BDF8-4511-B467-51A2C1E057E3}" destId="{586F3FF5-247A-4847-8315-7945E1E1CFFC}" srcOrd="0" destOrd="0" presId="urn:microsoft.com/office/officeart/2005/8/layout/cycle3"/>
    <dgm:cxn modelId="{61C565D0-ABD7-49A6-A422-6F8D25208E4A}" type="presOf" srcId="{A67E5F1C-8D42-43DE-9486-ADCDB66854A8}" destId="{DBA00F94-316B-4FAE-83A4-7DDC3F24C226}" srcOrd="0" destOrd="0" presId="urn:microsoft.com/office/officeart/2005/8/layout/cycle3"/>
    <dgm:cxn modelId="{E826195F-7B42-4E26-8DDC-CE7E760DF995}" type="presOf" srcId="{4582DD4A-462D-4450-8299-83599BA3B90A}" destId="{8B9CB504-1ADC-4EB5-BACE-AF9D3763F93B}" srcOrd="0" destOrd="0" presId="urn:microsoft.com/office/officeart/2005/8/layout/cycle3"/>
    <dgm:cxn modelId="{32BBC618-D401-4666-8842-F7CFAD238B65}" type="presOf" srcId="{31335919-3A0B-4D4D-979D-C828592B1B5F}" destId="{DE894FC8-F0C9-4F02-8F0C-6F251F6AFB88}" srcOrd="0" destOrd="0" presId="urn:microsoft.com/office/officeart/2005/8/layout/cycle3"/>
    <dgm:cxn modelId="{9C2C6381-E85A-4966-ADF4-A21FC714CC12}" srcId="{51058F9B-11FE-4575-8261-87B192CDC50C}" destId="{E4EFCCEA-98D6-436E-997D-50472AA0B871}" srcOrd="3" destOrd="0" parTransId="{D428A0B4-15F3-43E9-B419-DF4A0A320083}" sibTransId="{06BA1C9D-7B72-44E1-9312-564D574C723C}"/>
    <dgm:cxn modelId="{E778D7E8-36C0-4550-B2ED-3C9F4C351C4E}" srcId="{51058F9B-11FE-4575-8261-87B192CDC50C}" destId="{94D2FDDA-BDF8-4511-B467-51A2C1E057E3}" srcOrd="1" destOrd="0" parTransId="{E9EE0E88-BC94-4E1A-B648-B637BF3A7A67}" sibTransId="{623C77FD-8D82-4279-B95C-3C8B346BBA54}"/>
    <dgm:cxn modelId="{07B81EE1-C746-489F-B9C5-4E58A7DA718E}" type="presOf" srcId="{E17AFDEC-2381-44C6-A072-1C943F666929}" destId="{05908947-7072-4041-84D1-D7DC0426EECE}" srcOrd="0" destOrd="0" presId="urn:microsoft.com/office/officeart/2005/8/layout/cycle3"/>
    <dgm:cxn modelId="{E6159698-E83D-41B4-A117-FCA882C09CFA}" srcId="{51058F9B-11FE-4575-8261-87B192CDC50C}" destId="{4398D3B3-C022-4B0D-87E5-ED0929919392}" srcOrd="4" destOrd="0" parTransId="{AA8AB9FF-BBB7-4EBF-AF5E-B52CA67876F9}" sibTransId="{8AF4EB87-BAFD-4FAA-B86D-D95347C25FDA}"/>
    <dgm:cxn modelId="{2403CC1B-3B90-4CE5-911A-CAB74493E69F}" srcId="{51058F9B-11FE-4575-8261-87B192CDC50C}" destId="{31335919-3A0B-4D4D-979D-C828592B1B5F}" srcOrd="2" destOrd="0" parTransId="{D09AFAEE-6E79-48D9-AAD5-91BDAF49574F}" sibTransId="{8F1080CC-E224-40D7-8D97-5FA25212F91D}"/>
    <dgm:cxn modelId="{11CEF305-D914-4669-B8A9-FC85888DB8F7}" type="presOf" srcId="{4398D3B3-C022-4B0D-87E5-ED0929919392}" destId="{6E512FF0-9032-41FA-A71F-066D6EB6E8FA}" srcOrd="0" destOrd="0" presId="urn:microsoft.com/office/officeart/2005/8/layout/cycle3"/>
    <dgm:cxn modelId="{D5F3E066-7FBC-4EF1-B9DF-2BBB9A76B334}" srcId="{51058F9B-11FE-4575-8261-87B192CDC50C}" destId="{A67E5F1C-8D42-43DE-9486-ADCDB66854A8}" srcOrd="0" destOrd="0" parTransId="{4A7B2958-2E56-4532-BE2B-FE18107B2DEB}" sibTransId="{4582DD4A-462D-4450-8299-83599BA3B90A}"/>
    <dgm:cxn modelId="{3D6F1771-AC10-4E6E-95D0-72201228CBB9}" type="presParOf" srcId="{81A272B9-512C-4CA0-91CB-B39A4C85CBB4}" destId="{250B842D-D39D-45B7-B26A-254DDABE3CB5}" srcOrd="0" destOrd="0" presId="urn:microsoft.com/office/officeart/2005/8/layout/cycle3"/>
    <dgm:cxn modelId="{973F5B32-4DE3-44B1-AF5B-0A8F46AE96DE}" type="presParOf" srcId="{250B842D-D39D-45B7-B26A-254DDABE3CB5}" destId="{DBA00F94-316B-4FAE-83A4-7DDC3F24C226}" srcOrd="0" destOrd="0" presId="urn:microsoft.com/office/officeart/2005/8/layout/cycle3"/>
    <dgm:cxn modelId="{BF240849-FF4F-497D-B60F-1224699CDEC9}" type="presParOf" srcId="{250B842D-D39D-45B7-B26A-254DDABE3CB5}" destId="{8B9CB504-1ADC-4EB5-BACE-AF9D3763F93B}" srcOrd="1" destOrd="0" presId="urn:microsoft.com/office/officeart/2005/8/layout/cycle3"/>
    <dgm:cxn modelId="{56FB3417-B25D-4F15-9339-BFE9A8ADB665}" type="presParOf" srcId="{250B842D-D39D-45B7-B26A-254DDABE3CB5}" destId="{586F3FF5-247A-4847-8315-7945E1E1CFFC}" srcOrd="2" destOrd="0" presId="urn:microsoft.com/office/officeart/2005/8/layout/cycle3"/>
    <dgm:cxn modelId="{38E089C5-9DB3-4E1C-9974-5E417D21C278}" type="presParOf" srcId="{250B842D-D39D-45B7-B26A-254DDABE3CB5}" destId="{DE894FC8-F0C9-4F02-8F0C-6F251F6AFB88}" srcOrd="3" destOrd="0" presId="urn:microsoft.com/office/officeart/2005/8/layout/cycle3"/>
    <dgm:cxn modelId="{7C538B8E-3FF9-42A2-84A3-487C36E94412}" type="presParOf" srcId="{250B842D-D39D-45B7-B26A-254DDABE3CB5}" destId="{1073652E-85A5-4442-8817-6BFC7B2FD531}" srcOrd="4" destOrd="0" presId="urn:microsoft.com/office/officeart/2005/8/layout/cycle3"/>
    <dgm:cxn modelId="{958D33E0-E97D-400A-9366-55CAC9EC7EAB}" type="presParOf" srcId="{250B842D-D39D-45B7-B26A-254DDABE3CB5}" destId="{6E512FF0-9032-41FA-A71F-066D6EB6E8FA}" srcOrd="5" destOrd="0" presId="urn:microsoft.com/office/officeart/2005/8/layout/cycle3"/>
    <dgm:cxn modelId="{1C5ED389-93B7-4BA5-A6A0-E4A6C71854E2}" type="presParOf" srcId="{250B842D-D39D-45B7-B26A-254DDABE3CB5}" destId="{05908947-7072-4041-84D1-D7DC0426EEC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B504-1ADC-4EB5-BACE-AF9D3763F93B}">
      <dsp:nvSpPr>
        <dsp:cNvPr id="0" name=""/>
        <dsp:cNvSpPr/>
      </dsp:nvSpPr>
      <dsp:spPr>
        <a:xfrm>
          <a:off x="1531175" y="-5506"/>
          <a:ext cx="4427476" cy="4427476"/>
        </a:xfrm>
        <a:prstGeom prst="circularArrow">
          <a:avLst>
            <a:gd name="adj1" fmla="val 5274"/>
            <a:gd name="adj2" fmla="val 312630"/>
            <a:gd name="adj3" fmla="val 14236853"/>
            <a:gd name="adj4" fmla="val 1712191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0F94-316B-4FAE-83A4-7DDC3F24C226}">
      <dsp:nvSpPr>
        <dsp:cNvPr id="0" name=""/>
        <dsp:cNvSpPr/>
      </dsp:nvSpPr>
      <dsp:spPr>
        <a:xfrm>
          <a:off x="2907428" y="17"/>
          <a:ext cx="1674971" cy="8374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Study / Objectives</a:t>
          </a:r>
          <a:endParaRPr lang="en-US" sz="15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2948311" y="40900"/>
        <a:ext cx="1593205" cy="755719"/>
      </dsp:txXfrm>
    </dsp:sp>
    <dsp:sp modelId="{586F3FF5-247A-4847-8315-7945E1E1CFFC}">
      <dsp:nvSpPr>
        <dsp:cNvPr id="0" name=""/>
        <dsp:cNvSpPr/>
      </dsp:nvSpPr>
      <dsp:spPr>
        <a:xfrm>
          <a:off x="4663521" y="872027"/>
          <a:ext cx="1674971" cy="8374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strategies</a:t>
          </a:r>
          <a:endParaRPr lang="en-US" sz="15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4704404" y="912910"/>
        <a:ext cx="1593205" cy="755719"/>
      </dsp:txXfrm>
    </dsp:sp>
    <dsp:sp modelId="{DE894FC8-F0C9-4F02-8F0C-6F251F6AFB88}">
      <dsp:nvSpPr>
        <dsp:cNvPr id="0" name=""/>
        <dsp:cNvSpPr/>
      </dsp:nvSpPr>
      <dsp:spPr>
        <a:xfrm>
          <a:off x="4697787" y="2713927"/>
          <a:ext cx="1674971" cy="8374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sz="15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4738670" y="2754810"/>
        <a:ext cx="1593205" cy="755719"/>
      </dsp:txXfrm>
    </dsp:sp>
    <dsp:sp modelId="{1073652E-85A5-4442-8817-6BFC7B2FD531}">
      <dsp:nvSpPr>
        <dsp:cNvPr id="0" name=""/>
        <dsp:cNvSpPr/>
      </dsp:nvSpPr>
      <dsp:spPr>
        <a:xfrm>
          <a:off x="2907428" y="3592290"/>
          <a:ext cx="1674971" cy="8374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sz="15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2948311" y="3633173"/>
        <a:ext cx="1593205" cy="755719"/>
      </dsp:txXfrm>
    </dsp:sp>
    <dsp:sp modelId="{6E512FF0-9032-41FA-A71F-066D6EB6E8FA}">
      <dsp:nvSpPr>
        <dsp:cNvPr id="0" name=""/>
        <dsp:cNvSpPr/>
      </dsp:nvSpPr>
      <dsp:spPr>
        <a:xfrm>
          <a:off x="998486" y="2848648"/>
          <a:ext cx="1674971" cy="8374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sz="15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039369" y="2889531"/>
        <a:ext cx="1593205" cy="755719"/>
      </dsp:txXfrm>
    </dsp:sp>
    <dsp:sp modelId="{05908947-7072-4041-84D1-D7DC0426EECE}">
      <dsp:nvSpPr>
        <dsp:cNvPr id="0" name=""/>
        <dsp:cNvSpPr/>
      </dsp:nvSpPr>
      <dsp:spPr>
        <a:xfrm>
          <a:off x="1008058" y="869436"/>
          <a:ext cx="1674971" cy="83748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Monitoring/ Audits</a:t>
          </a:r>
          <a:endParaRPr lang="en-US" sz="15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048941" y="910319"/>
        <a:ext cx="1593205" cy="75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5221-0542-45BC-974B-4CDF2C49A7B7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0EF4-03DE-493B-A862-69B2B39AB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5389949"/>
            <a:ext cx="423948" cy="304271"/>
          </a:xfrm>
        </p:spPr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981" y="38364"/>
            <a:ext cx="8330821" cy="59663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346"/>
            <a:ext cx="8610600" cy="615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952751"/>
            <a:ext cx="8305800" cy="180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079501"/>
            <a:ext cx="8305800" cy="180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0629" y="38364"/>
            <a:ext cx="8284191" cy="596636"/>
          </a:xfrm>
        </p:spPr>
        <p:txBody>
          <a:bodyPr/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>
                <a:latin typeface="+mj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4pPr>
            <a:lvl5pPr marL="2343150" indent="-514350">
              <a:buFont typeface="+mj-lt"/>
              <a:buAutoNum type="romanUcPeriod"/>
              <a:defRPr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98968" y="5407716"/>
            <a:ext cx="1151298" cy="254000"/>
          </a:xfrm>
        </p:spPr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90616" y="5410731"/>
            <a:ext cx="2309646" cy="304271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El Salvador Network Plan 2018</a:t>
            </a:r>
            <a:endParaRPr lang="en-US" dirty="0"/>
          </a:p>
        </p:txBody>
      </p:sp>
      <p:pic>
        <p:nvPicPr>
          <p:cNvPr id="7" name="Picture 6" descr="http://upload.wikimedia.org/wikipedia/en/thumb/c/c9/Puma_Energy_Logo.jpg/798px-Puma_Energy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75" y="5379331"/>
            <a:ext cx="1582784" cy="3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4981" y="5394300"/>
            <a:ext cx="432261" cy="304271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7B03C06-CB7A-4026-B93D-DE2A74A2199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5410731"/>
            <a:ext cx="415650" cy="304271"/>
          </a:xfrm>
        </p:spPr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2"/>
            <a:ext cx="9144000" cy="5358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38364"/>
            <a:ext cx="8153400" cy="596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537762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9A1D6B7-0B61-429D-B726-A01B9060C990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37070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5410731"/>
            <a:ext cx="4156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7B03C06-CB7A-4026-B93D-DE2A74A2199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76200" y="698500"/>
            <a:ext cx="8991600" cy="1270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4" cstate="screen"/>
          <a:stretch>
            <a:fillRect/>
          </a:stretch>
        </p:blipFill>
        <p:spPr>
          <a:xfrm>
            <a:off x="76200" y="62976"/>
            <a:ext cx="579120" cy="60418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79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655" y="1399191"/>
            <a:ext cx="7772400" cy="168345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 proactive process to identify the opportunities that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will bring the highest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return to puma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455" y="2872156"/>
            <a:ext cx="6400800" cy="144584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Bravo Consulting Group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7240" y="38364"/>
            <a:ext cx="7934500" cy="596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Network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plan El Salvador 2017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71" y="4262055"/>
            <a:ext cx="2907973" cy="5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Investment trend</a:t>
            </a:r>
            <a:endParaRPr lang="es-BO" dirty="0"/>
          </a:p>
        </p:txBody>
      </p:sp>
      <p:sp>
        <p:nvSpPr>
          <p:cNvPr id="4" name="TextBox 3"/>
          <p:cNvSpPr txBox="1"/>
          <p:nvPr/>
        </p:nvSpPr>
        <p:spPr>
          <a:xfrm>
            <a:off x="917164" y="15294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5" name="TextBox 8"/>
          <p:cNvSpPr txBox="1"/>
          <p:nvPr/>
        </p:nvSpPr>
        <p:spPr>
          <a:xfrm>
            <a:off x="917164" y="29204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 smtClean="0"/>
              <a:t>2019</a:t>
            </a:r>
            <a:endParaRPr lang="en-US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917164" y="442732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 smtClean="0"/>
              <a:t>2020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55" y="917683"/>
            <a:ext cx="4571075" cy="139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56" y="2409745"/>
            <a:ext cx="4571075" cy="139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56" y="3916639"/>
            <a:ext cx="4571075" cy="139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PUMA 2019 </a:t>
            </a:r>
            <a:r>
              <a:rPr lang="en-US" b="1" dirty="0"/>
              <a:t>Market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84" y="1123112"/>
            <a:ext cx="7837643" cy="3694548"/>
          </a:xfrm>
        </p:spPr>
        <p:txBody>
          <a:bodyPr>
            <a:noAutofit/>
          </a:bodyPr>
          <a:lstStyle/>
          <a:p>
            <a:pPr lvl="1"/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Identify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and improve operational issues</a:t>
            </a:r>
          </a:p>
          <a:p>
            <a:pPr lvl="2"/>
            <a:r>
              <a:rPr lang="en-US" altLang="en-US" sz="1800" dirty="0"/>
              <a:t>Individual dealer actions</a:t>
            </a:r>
          </a:p>
          <a:p>
            <a:pPr lvl="1"/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Improve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Brand Value</a:t>
            </a:r>
          </a:p>
          <a:p>
            <a:pPr lvl="2"/>
            <a:r>
              <a:rPr lang="en-US" altLang="en-US" sz="1800" dirty="0" smtClean="0"/>
              <a:t>Consistency of operations in the Network</a:t>
            </a:r>
          </a:p>
          <a:p>
            <a:pPr lvl="2"/>
            <a:r>
              <a:rPr lang="en-US" altLang="en-US" sz="1800" dirty="0" smtClean="0"/>
              <a:t>Continue Brand Awareness program </a:t>
            </a:r>
            <a:endParaRPr lang="en-US" altLang="en-US" sz="1800" dirty="0"/>
          </a:p>
          <a:p>
            <a:pPr lvl="1"/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Improve market effectiveness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at least to </a:t>
            </a: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1.10</a:t>
            </a:r>
          </a:p>
          <a:p>
            <a:pPr lvl="1"/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Maintain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Network </a:t>
            </a: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Facilities</a:t>
            </a:r>
          </a:p>
          <a:p>
            <a:pPr lvl="2"/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</a:rPr>
              <a:t>Minor improvements</a:t>
            </a:r>
          </a:p>
          <a:p>
            <a:pPr lvl="2"/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</a:rPr>
              <a:t>Implement Service Station wash/maintenance program</a:t>
            </a:r>
            <a:endParaRPr lang="en-US" alt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Build 5 New </a:t>
            </a: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</a:rPr>
              <a:t>Sites</a:t>
            </a:r>
            <a:endParaRPr lang="en-US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Salvador - new site search (2015)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63" y="919977"/>
            <a:ext cx="8403490" cy="43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</a:t>
            </a:r>
            <a:r>
              <a:rPr lang="en-US" dirty="0" err="1" smtClean="0"/>
              <a:t>ana</a:t>
            </a:r>
            <a:r>
              <a:rPr lang="en-US" dirty="0" smtClean="0"/>
              <a:t>  NSS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32" y="925247"/>
            <a:ext cx="8410091" cy="43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San Miguel NSS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46" y="942974"/>
            <a:ext cx="8741897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4" y="38364"/>
            <a:ext cx="8296648" cy="596636"/>
          </a:xfrm>
        </p:spPr>
        <p:txBody>
          <a:bodyPr/>
          <a:lstStyle/>
          <a:p>
            <a:r>
              <a:rPr lang="en-US" dirty="0" smtClean="0"/>
              <a:t>NTI’s individual tactics (2015)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06" y="895350"/>
            <a:ext cx="7416817" cy="43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Flag Switches (2015)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1" y="1195723"/>
            <a:ext cx="8745126" cy="366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Texaco Flag switches (2015)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09" y="1279587"/>
            <a:ext cx="9031574" cy="304812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0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09" y="0"/>
            <a:ext cx="8284191" cy="596636"/>
          </a:xfrm>
        </p:spPr>
        <p:txBody>
          <a:bodyPr/>
          <a:lstStyle/>
          <a:p>
            <a:r>
              <a:rPr lang="en-US" sz="2400" dirty="0" smtClean="0"/>
              <a:t>UNO PETROL, DLC &amp; Alba flag  switches (2015)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140" y="961705"/>
            <a:ext cx="8229600" cy="159556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0" y="2673638"/>
            <a:ext cx="8249774" cy="10962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0" y="3911970"/>
            <a:ext cx="8229600" cy="13619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Integrated Strategies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211" y="965579"/>
            <a:ext cx="8045355" cy="41932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dirty="0">
                <a:latin typeface="Arial" pitchFamily="34" charset="0"/>
              </a:rPr>
              <a:t>Once all individual tactics were developed and quality controlled, two integrated strategies were generated to evaluate the net effect of </a:t>
            </a:r>
            <a:r>
              <a:rPr lang="en-US" altLang="en-US" sz="2400" dirty="0" smtClean="0">
                <a:latin typeface="Arial" pitchFamily="34" charset="0"/>
              </a:rPr>
              <a:t/>
            </a:r>
            <a:br>
              <a:rPr lang="en-US" altLang="en-US" sz="2400" dirty="0" smtClean="0">
                <a:latin typeface="Arial" pitchFamily="34" charset="0"/>
              </a:rPr>
            </a:br>
            <a:r>
              <a:rPr lang="en-US" altLang="en-US" sz="2400" dirty="0" smtClean="0">
                <a:latin typeface="Arial" pitchFamily="34" charset="0"/>
              </a:rPr>
              <a:t>Puma’s </a:t>
            </a:r>
            <a:r>
              <a:rPr lang="en-US" altLang="en-US" sz="2400" dirty="0">
                <a:latin typeface="Arial" pitchFamily="34" charset="0"/>
              </a:rPr>
              <a:t>strategy in </a:t>
            </a:r>
            <a:r>
              <a:rPr lang="en-US" altLang="en-US" sz="2400" dirty="0" smtClean="0">
                <a:latin typeface="Arial" pitchFamily="34" charset="0"/>
              </a:rPr>
              <a:t>El Salvador:</a:t>
            </a:r>
            <a:br>
              <a:rPr lang="en-US" altLang="en-US" sz="2400" dirty="0" smtClean="0">
                <a:latin typeface="Arial" pitchFamily="34" charset="0"/>
              </a:rPr>
            </a:br>
            <a:endParaRPr lang="en-US" altLang="en-US" sz="2400" dirty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Do-Nothing Case</a:t>
            </a: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Competition executes the anticipated actions indicated in the individual tactics summary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does not invest in new builds or major rehabs.  Investment is limited to already committed 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considers rationalization of the network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1800" dirty="0" smtClean="0">
                <a:latin typeface="Arial" pitchFamily="34" charset="0"/>
                <a:cs typeface="Arial" pitchFamily="34" charset="0"/>
              </a:rPr>
            </a:b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Investment Case</a:t>
            </a: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Competition executes the anticipated actions indicated in the individual tactics summary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Takes into account all actions indicated in the individual tactics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Considers five 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New Builds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Assumes 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Puma 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rehabs San Bernardo, Gran Tax. </a:t>
            </a:r>
          </a:p>
        </p:txBody>
      </p:sp>
    </p:spTree>
    <p:extLst>
      <p:ext uri="{BB962C8B-B14F-4D97-AF65-F5344CB8AC3E}">
        <p14:creationId xmlns:p14="http://schemas.microsoft.com/office/powerpoint/2010/main" val="55555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Network Planning Process</a:t>
            </a:r>
            <a:endParaRPr lang="en-US" b="1" cap="all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3090" y="885157"/>
            <a:ext cx="8192988" cy="4429794"/>
            <a:chOff x="852857" y="1062187"/>
            <a:chExt cx="10535920" cy="531575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548675106"/>
                </p:ext>
              </p:extLst>
            </p:nvPr>
          </p:nvGraphicFramePr>
          <p:xfrm>
            <a:off x="1524000" y="1062187"/>
            <a:ext cx="9631679" cy="53157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52857" y="2902485"/>
              <a:ext cx="10535920" cy="183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ct val="35000"/>
                </a:spcAft>
              </a:pP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algn="ctr">
                <a:spcAft>
                  <a:spcPct val="35000"/>
                </a:spcAft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 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Network plans help target capital toward risk-managed investments and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position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 brand’s network to withstand competitive pressures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and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fluctuations in consumer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behavior  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endParaRPr>
            </a:p>
            <a:p>
              <a:pPr>
                <a:spcAft>
                  <a:spcPct val="35000"/>
                </a:spcAft>
                <a:buFont typeface="Wingdings" pitchFamily="2" charset="2"/>
                <a:buChar char="ü"/>
              </a:pP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46530" y="1065203"/>
            <a:ext cx="182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NTI’s, Budget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6077" y="4140773"/>
            <a:ext cx="188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Aggressive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6975" y="3790595"/>
            <a:ext cx="115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+1 </a:t>
            </a:r>
          </a:p>
          <a:p>
            <a:r>
              <a:rPr lang="en-US" dirty="0" smtClean="0"/>
              <a:t>Year +2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3294" y="1541576"/>
            <a:ext cx="1772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PUMA Net. Optimization</a:t>
            </a:r>
          </a:p>
          <a:p>
            <a:r>
              <a:rPr lang="en-US" sz="1400" b="1" dirty="0" smtClean="0"/>
              <a:t>Flag Switches</a:t>
            </a:r>
          </a:p>
          <a:p>
            <a:r>
              <a:rPr lang="en-US" sz="1400" b="1" dirty="0" smtClean="0"/>
              <a:t>New Site Search</a:t>
            </a:r>
          </a:p>
          <a:p>
            <a:r>
              <a:rPr lang="en-US" sz="1400" b="1" dirty="0" smtClean="0"/>
              <a:t>Competitive Actions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61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Outlet review </a:t>
            </a:r>
            <a:r>
              <a:rPr lang="en-US" sz="2000" b="1" dirty="0" smtClean="0"/>
              <a:t>&amp; tactic summary – </a:t>
            </a:r>
            <a:br>
              <a:rPr lang="en-US" sz="2000" b="1" dirty="0" smtClean="0"/>
            </a:br>
            <a:r>
              <a:rPr lang="en-US" sz="2000" b="1" dirty="0" smtClean="0"/>
              <a:t>TM: Carlos </a:t>
            </a:r>
            <a:r>
              <a:rPr lang="en-US" sz="2000" b="1" dirty="0" err="1" smtClean="0"/>
              <a:t>menjivar</a:t>
            </a:r>
            <a:r>
              <a:rPr lang="en-US" sz="2000" b="1" dirty="0" smtClean="0"/>
              <a:t> (2015)</a:t>
            </a:r>
            <a:endParaRPr lang="en-US" sz="2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48003"/>
            <a:ext cx="8229600" cy="33426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6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Outlet review &amp; Tactic summary – Ernesto Miranda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159" y="964719"/>
            <a:ext cx="6348197" cy="43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Outlet review &amp; Tactic summary – </a:t>
            </a:r>
            <a:r>
              <a:rPr lang="en-US" sz="2000" dirty="0" smtClean="0"/>
              <a:t>Mario serrano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261" y="884043"/>
            <a:ext cx="5275454" cy="44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Outlet review &amp; Tactic summary – Mario </a:t>
            </a:r>
            <a:r>
              <a:rPr lang="en-US" sz="2400" dirty="0" err="1" smtClean="0"/>
              <a:t>diaz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968" y="882807"/>
            <a:ext cx="6875051" cy="44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2018 PROJECTS</a:t>
            </a:r>
            <a:endParaRPr lang="es-BO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4" y="1867801"/>
            <a:ext cx="8755039" cy="21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1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2" y="38364"/>
            <a:ext cx="8296977" cy="596636"/>
          </a:xfrm>
        </p:spPr>
        <p:txBody>
          <a:bodyPr/>
          <a:lstStyle/>
          <a:p>
            <a:r>
              <a:rPr lang="en-US" sz="2000" b="1" dirty="0" smtClean="0"/>
              <a:t>Integrated strategy I – update &amp; known actions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074" y="1042771"/>
            <a:ext cx="22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Changes vs Base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3076" y="2914479"/>
            <a:ext cx="102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15150" y="888882"/>
            <a:ext cx="131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GASOLINE</a:t>
            </a:r>
            <a:endParaRPr lang="en-US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b="24950"/>
          <a:stretch/>
        </p:blipFill>
        <p:spPr bwMode="auto">
          <a:xfrm>
            <a:off x="264212" y="1350549"/>
            <a:ext cx="8558276" cy="1489274"/>
          </a:xfrm>
          <a:prstGeom prst="rect">
            <a:avLst/>
          </a:prstGeom>
          <a:noFill/>
          <a:ln w="9525">
            <a:solidFill>
              <a:schemeClr val="tx1">
                <a:alpha val="92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2"/>
          <a:stretch/>
        </p:blipFill>
        <p:spPr bwMode="auto">
          <a:xfrm>
            <a:off x="264212" y="3200699"/>
            <a:ext cx="8558276" cy="20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4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254" y="38364"/>
            <a:ext cx="8346688" cy="596636"/>
          </a:xfrm>
        </p:spPr>
        <p:txBody>
          <a:bodyPr/>
          <a:lstStyle/>
          <a:p>
            <a:r>
              <a:rPr lang="en-US" sz="2000" dirty="0"/>
              <a:t>Integrated strategy I – update &amp; known 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141" y="1058505"/>
            <a:ext cx="185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Changes vs Base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2141" y="2856264"/>
            <a:ext cx="102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62045" y="888882"/>
            <a:ext cx="102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DIESEL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b="25323"/>
          <a:stretch/>
        </p:blipFill>
        <p:spPr bwMode="auto">
          <a:xfrm>
            <a:off x="398432" y="1366282"/>
            <a:ext cx="8547561" cy="1481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51892"/>
          <a:stretch/>
        </p:blipFill>
        <p:spPr bwMode="auto">
          <a:xfrm>
            <a:off x="398432" y="3164041"/>
            <a:ext cx="8547561" cy="201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/>
              <a:t>A Network plan projected to FY 2019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333502"/>
            <a:ext cx="8898341" cy="377163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800" dirty="0" smtClean="0"/>
              <a:t>Was developed following the </a:t>
            </a:r>
            <a:r>
              <a:rPr lang="en-US" altLang="en-US" sz="2800" dirty="0"/>
              <a:t>steps indicated </a:t>
            </a:r>
            <a:r>
              <a:rPr lang="en-US" altLang="en-US" sz="2800" dirty="0" smtClean="0"/>
              <a:t>below:</a:t>
            </a:r>
            <a:endParaRPr lang="en-US" altLang="en-US" sz="2800" dirty="0"/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Market Analysis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Puma </a:t>
            </a:r>
            <a:r>
              <a:rPr lang="en-US" altLang="en-US" sz="2000" dirty="0"/>
              <a:t>objectives were identified.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Site-by-site analysis of all </a:t>
            </a:r>
            <a:r>
              <a:rPr lang="en-US" altLang="en-US" sz="2000" dirty="0" smtClean="0"/>
              <a:t>Puma </a:t>
            </a:r>
            <a:r>
              <a:rPr lang="en-US" altLang="en-US" sz="2000" dirty="0"/>
              <a:t>stations.</a:t>
            </a:r>
          </a:p>
          <a:p>
            <a:pPr marL="1752600" lvl="3" indent="-3810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800" dirty="0"/>
              <a:t>A strategy was developed for each </a:t>
            </a:r>
            <a:r>
              <a:rPr lang="en-US" altLang="en-US" sz="1800" dirty="0" smtClean="0"/>
              <a:t>Puma </a:t>
            </a:r>
            <a:r>
              <a:rPr lang="en-US" altLang="en-US" sz="1800" dirty="0"/>
              <a:t>site.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Using </a:t>
            </a:r>
            <a:r>
              <a:rPr lang="en-US" altLang="en-US" sz="2000" dirty="0" smtClean="0"/>
              <a:t>Puma’s </a:t>
            </a:r>
            <a:r>
              <a:rPr lang="en-US" altLang="en-US" sz="2000" dirty="0"/>
              <a:t>local knowledge, and based on competitor trends and positioning, competitor actions and reactions were anticipated.</a:t>
            </a:r>
          </a:p>
          <a:p>
            <a:pPr marL="1257300" lvl="2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Integrated cases </a:t>
            </a:r>
            <a:r>
              <a:rPr lang="en-US" altLang="en-US" sz="2000" dirty="0" smtClean="0"/>
              <a:t>were developed created</a:t>
            </a:r>
          </a:p>
          <a:p>
            <a:pPr marL="1771650" lvl="3" indent="-4000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+mj-lt"/>
              <a:buAutoNum type="romanUcPeriod"/>
            </a:pPr>
            <a:r>
              <a:rPr lang="en-US" altLang="en-US" sz="1400" dirty="0" smtClean="0"/>
              <a:t>Update + work in progress</a:t>
            </a:r>
          </a:p>
          <a:p>
            <a:pPr marL="1771650" lvl="3" indent="-400050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+mj-lt"/>
              <a:buAutoNum type="romanUcPeriod"/>
            </a:pPr>
            <a:r>
              <a:rPr lang="en-US" altLang="en-US" sz="1400" dirty="0" smtClean="0"/>
              <a:t>Update + Work in progress + Puma Optimization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31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</a:rPr>
              <a:t>Market </a:t>
            </a:r>
            <a:r>
              <a:rPr lang="en-US" b="1" dirty="0" smtClean="0">
                <a:latin typeface="Arial" pitchFamily="34" charset="0"/>
              </a:rPr>
              <a:t>Analysis – gasoline 2017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953" y="3303732"/>
            <a:ext cx="5242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Puma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Above average locations &amp;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Brand contribution below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Texaco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Market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Excellent Brand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Uno Petrol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Poor market effectiveness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Negative brand contribution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" y="909130"/>
            <a:ext cx="8895990" cy="239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pitchFamily="34" charset="0"/>
              </a:rPr>
              <a:t>Market </a:t>
            </a:r>
            <a:r>
              <a:rPr lang="en-US" sz="2800" b="1" dirty="0" smtClean="0">
                <a:latin typeface="Arial" pitchFamily="34" charset="0"/>
              </a:rPr>
              <a:t>performance gasoline 2017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5" y="1014667"/>
            <a:ext cx="8804513" cy="40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Brand contribution - gasoline 2017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" y="1269241"/>
            <a:ext cx="8922003" cy="37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</a:rPr>
              <a:t>Quadrant Analysis – Puma – GAS &amp; DSL</a:t>
            </a:r>
            <a:endParaRPr lang="en-US" sz="2800" b="1" dirty="0"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/>
          <a:stretch/>
        </p:blipFill>
        <p:spPr bwMode="auto">
          <a:xfrm>
            <a:off x="548568" y="898476"/>
            <a:ext cx="8203061" cy="43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Quad analysis by brand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83" y="895177"/>
            <a:ext cx="6904862" cy="43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Investment trend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7164" y="17140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5" name="TextBox 8"/>
          <p:cNvSpPr txBox="1"/>
          <p:nvPr/>
        </p:nvSpPr>
        <p:spPr>
          <a:xfrm>
            <a:off x="917164" y="33650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Book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 smtClean="0"/>
              <a:t>2015</a:t>
            </a: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01" y="1228533"/>
            <a:ext cx="6327649" cy="16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12" y="3121218"/>
            <a:ext cx="6345652" cy="172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 - PUMA Sept 2013</Template>
  <TotalTime>9618</TotalTime>
  <Words>372</Words>
  <Application>Microsoft Office PowerPoint</Application>
  <PresentationFormat>Presentación en pantalla (16:10)</PresentationFormat>
  <Paragraphs>98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BCG STANDARD</vt:lpstr>
      <vt:lpstr> a proactive process to identify the opportunities that will bring the highest return to puma  </vt:lpstr>
      <vt:lpstr>Network Planning Process</vt:lpstr>
      <vt:lpstr>A Network plan projected to FY 2019</vt:lpstr>
      <vt:lpstr>Market Analysis – gasoline 2017</vt:lpstr>
      <vt:lpstr>Market performance gasoline 2017</vt:lpstr>
      <vt:lpstr>Brand contribution - gasoline 2017</vt:lpstr>
      <vt:lpstr>Quadrant Analysis – Puma – GAS &amp; DSL</vt:lpstr>
      <vt:lpstr>Quad analysis by brand</vt:lpstr>
      <vt:lpstr>Market Investment trend</vt:lpstr>
      <vt:lpstr>Market Investment trend</vt:lpstr>
      <vt:lpstr>PUMA 2019 Market Objectives</vt:lpstr>
      <vt:lpstr>San Salvador - new site search (2015)</vt:lpstr>
      <vt:lpstr>Santa ana  NSS</vt:lpstr>
      <vt:lpstr>San Miguel NSS</vt:lpstr>
      <vt:lpstr>NTI’s individual tactics (2015)</vt:lpstr>
      <vt:lpstr>Puma Flag Switches (2015)</vt:lpstr>
      <vt:lpstr>Texaco Flag switches (2015)</vt:lpstr>
      <vt:lpstr>UNO PETROL, DLC &amp; Alba flag  switches (2015)</vt:lpstr>
      <vt:lpstr>Integrated Strategies</vt:lpstr>
      <vt:lpstr>Outlet review &amp; tactic summary –  TM: Carlos menjivar (2015)</vt:lpstr>
      <vt:lpstr>Outlet review &amp; Tactic summary – Ernesto Miranda</vt:lpstr>
      <vt:lpstr>Outlet review &amp; Tactic summary – Mario serrano</vt:lpstr>
      <vt:lpstr>Outlet review &amp; Tactic summary – Mario diaz</vt:lpstr>
      <vt:lpstr>2018 PROJECTS</vt:lpstr>
      <vt:lpstr>Integrated strategy I – update &amp; known actions</vt:lpstr>
      <vt:lpstr>Integrated strategy I – update &amp; known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Network Planning Solution</dc:title>
  <dc:creator>Simon Bravo</dc:creator>
  <cp:lastModifiedBy>Usuario</cp:lastModifiedBy>
  <cp:revision>197</cp:revision>
  <cp:lastPrinted>2015-06-08T22:53:20Z</cp:lastPrinted>
  <dcterms:created xsi:type="dcterms:W3CDTF">2013-12-14T16:17:04Z</dcterms:created>
  <dcterms:modified xsi:type="dcterms:W3CDTF">2018-05-14T13:51:24Z</dcterms:modified>
</cp:coreProperties>
</file>