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2"/>
  </p:sldMasterIdLst>
  <p:notesMasterIdLst>
    <p:notesMasterId r:id="rId36"/>
  </p:notesMasterIdLst>
  <p:handoutMasterIdLst>
    <p:handoutMasterId r:id="rId37"/>
  </p:handoutMasterIdLst>
  <p:sldIdLst>
    <p:sldId id="257" r:id="rId3"/>
    <p:sldId id="290" r:id="rId4"/>
    <p:sldId id="291" r:id="rId5"/>
    <p:sldId id="307" r:id="rId6"/>
    <p:sldId id="309" r:id="rId7"/>
    <p:sldId id="310" r:id="rId8"/>
    <p:sldId id="359" r:id="rId9"/>
    <p:sldId id="323" r:id="rId10"/>
    <p:sldId id="326" r:id="rId11"/>
    <p:sldId id="324" r:id="rId12"/>
    <p:sldId id="360" r:id="rId13"/>
    <p:sldId id="361" r:id="rId14"/>
    <p:sldId id="362" r:id="rId15"/>
    <p:sldId id="329" r:id="rId16"/>
    <p:sldId id="332" r:id="rId17"/>
    <p:sldId id="333" r:id="rId18"/>
    <p:sldId id="330" r:id="rId19"/>
    <p:sldId id="331" r:id="rId20"/>
    <p:sldId id="334" r:id="rId21"/>
    <p:sldId id="351" r:id="rId22"/>
    <p:sldId id="353" r:id="rId23"/>
    <p:sldId id="364" r:id="rId24"/>
    <p:sldId id="365" r:id="rId25"/>
    <p:sldId id="337" r:id="rId26"/>
    <p:sldId id="339" r:id="rId27"/>
    <p:sldId id="367" r:id="rId28"/>
    <p:sldId id="366" r:id="rId29"/>
    <p:sldId id="357" r:id="rId30"/>
    <p:sldId id="370" r:id="rId31"/>
    <p:sldId id="340" r:id="rId32"/>
    <p:sldId id="355" r:id="rId33"/>
    <p:sldId id="368" r:id="rId34"/>
    <p:sldId id="369" r:id="rId35"/>
  </p:sldIdLst>
  <p:sldSz cx="9144000" cy="6858000" type="screen4x3"/>
  <p:notesSz cx="7010400" cy="922337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5" autoAdjust="0"/>
    <p:restoredTop sz="92607" autoAdjust="0"/>
  </p:normalViewPr>
  <p:slideViewPr>
    <p:cSldViewPr>
      <p:cViewPr>
        <p:scale>
          <a:sx n="75" d="100"/>
          <a:sy n="75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90" y="-96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r>
              <a:rPr lang="es-SV" sz="1000" b="1" smtClean="0">
                <a:solidFill>
                  <a:srgbClr val="A5A5A5"/>
                </a:solidFill>
                <a:latin typeface="Calibri"/>
              </a:rPr>
              <a:t>Classified as: </a:t>
            </a:r>
            <a:r>
              <a:rPr lang="es-SV" sz="1000" b="1" smtClean="0">
                <a:solidFill>
                  <a:srgbClr val="FF8000"/>
                </a:solidFill>
                <a:latin typeface="Calibri"/>
              </a:rPr>
              <a:t>PRIVATE AND CONFIDENTIAL</a:t>
            </a:r>
            <a:endParaRPr lang="es-SV" sz="1000" b="1">
              <a:solidFill>
                <a:srgbClr val="FF8000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11BD63CC-8EE0-421F-899D-8D88BC9EC598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A0B40CE7-0FBC-40D3-A236-926A9694237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073345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lang="es-SV" sz="1000" b="1" i="0" u="none">
                <a:solidFill>
                  <a:srgbClr val="A5A5A5"/>
                </a:solidFill>
                <a:latin typeface="Calibri"/>
              </a:defRPr>
            </a:lvl1pPr>
          </a:lstStyle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97008C8B-AC5A-4768-962A-5C2B875E40C0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7D417EEF-45D6-4ABD-BC62-73662963133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77594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51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6775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24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6"/>
            <a:ext cx="423948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3"/>
            <a:ext cx="86106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8 Marcador de contenido"/>
          <p:cNvSpPr>
            <a:spLocks noGrp="1"/>
          </p:cNvSpPr>
          <p:nvPr>
            <p:ph sz="quarter" idx="15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11263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739" y="6492875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650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25/5/2018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-65" y="-11875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D95622-4F80-4687-90D4-20C698E63516}" type="datetimeFigureOut">
              <a:rPr lang="es-SV" smtClean="0"/>
              <a:pPr/>
              <a:t>25/5/2018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SV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089695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A7D68E-C033-4355-B72B-F0FF7568D5BF}" type="slidenum">
              <a:rPr lang="es-SV" smtClean="0"/>
              <a:pPr/>
              <a:t>‹Nº›</a:t>
            </a:fld>
            <a:endParaRPr lang="es-SV" dirty="0"/>
          </a:p>
        </p:txBody>
      </p:sp>
      <p:grpSp>
        <p:nvGrpSpPr>
          <p:cNvPr id="8" name="Group 16"/>
          <p:cNvGrpSpPr/>
          <p:nvPr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5" cstate="screen"/>
          <a:stretch>
            <a:fillRect/>
          </a:stretch>
        </p:blipFill>
        <p:spPr>
          <a:xfrm>
            <a:off x="103536" y="54584"/>
            <a:ext cx="724048" cy="7583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492472"/>
            <a:ext cx="1674810" cy="3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800" kern="1200" cap="all" baseline="0">
          <a:solidFill>
            <a:schemeClr val="tx2">
              <a:lumMod val="50000"/>
            </a:schemeClr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8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24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928992" cy="936103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Puma Energy - Network Plan</a:t>
            </a:r>
            <a:endParaRPr lang="es-SV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6400800" cy="1752600"/>
          </a:xfrm>
        </p:spPr>
        <p:txBody>
          <a:bodyPr/>
          <a:lstStyle/>
          <a:p>
            <a:r>
              <a:rPr lang="en-US" dirty="0" smtClean="0"/>
              <a:t>Panama</a:t>
            </a:r>
          </a:p>
          <a:p>
            <a:r>
              <a:rPr lang="en-US" dirty="0" smtClean="0"/>
              <a:t>TM: </a:t>
            </a:r>
            <a:r>
              <a:rPr lang="en-US" dirty="0" err="1"/>
              <a:t>Mayisiris</a:t>
            </a:r>
            <a:r>
              <a:rPr lang="en-US" dirty="0"/>
              <a:t> </a:t>
            </a:r>
            <a:r>
              <a:rPr lang="en-US" dirty="0" smtClean="0"/>
              <a:t>Perez</a:t>
            </a:r>
          </a:p>
          <a:p>
            <a:r>
              <a:rPr lang="en-US" dirty="0" smtClean="0"/>
              <a:t>Investments </a:t>
            </a:r>
            <a:r>
              <a:rPr lang="en-US" dirty="0"/>
              <a:t>and Action Plans</a:t>
            </a:r>
            <a:endParaRPr lang="es-SV" dirty="0"/>
          </a:p>
        </p:txBody>
      </p:sp>
      <p:pic>
        <p:nvPicPr>
          <p:cNvPr id="66562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1" y="2060848"/>
            <a:ext cx="7488832" cy="13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016" y="22048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47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440 - PUMA </a:t>
            </a:r>
            <a:r>
              <a:rPr lang="es-BO" sz="3200" b="1" dirty="0"/>
              <a:t>ALBROOK</a:t>
            </a: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6"/>
          </p:nvPr>
        </p:nvSpPr>
        <p:spPr>
          <a:xfrm>
            <a:off x="4536504" y="5013176"/>
            <a:ext cx="4283968" cy="1368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b="1" dirty="0" smtClean="0">
                <a:solidFill>
                  <a:schemeClr val="tx2"/>
                </a:solidFill>
              </a:rPr>
              <a:t>Action Plan: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Facelift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Better </a:t>
            </a:r>
            <a:r>
              <a:rPr lang="en-US" sz="1700" dirty="0">
                <a:solidFill>
                  <a:schemeClr val="tx2"/>
                </a:solidFill>
              </a:rPr>
              <a:t>identification of high flow </a:t>
            </a:r>
            <a:r>
              <a:rPr lang="en-US" sz="1700" dirty="0" smtClean="0">
                <a:solidFill>
                  <a:schemeClr val="tx2"/>
                </a:solidFill>
              </a:rPr>
              <a:t>pump</a:t>
            </a:r>
          </a:p>
          <a:p>
            <a:r>
              <a:rPr lang="en-US" sz="1700" dirty="0">
                <a:solidFill>
                  <a:schemeClr val="tx2"/>
                </a:solidFill>
              </a:rPr>
              <a:t>maintain consistency in </a:t>
            </a:r>
            <a:r>
              <a:rPr lang="en-US" sz="1700" dirty="0" smtClean="0">
                <a:solidFill>
                  <a:schemeClr val="tx2"/>
                </a:solidFill>
              </a:rPr>
              <a:t>service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Get discount accounts in local area.</a:t>
            </a:r>
          </a:p>
          <a:p>
            <a:endParaRPr lang="en-US" sz="1600" dirty="0"/>
          </a:p>
        </p:txBody>
      </p:sp>
      <p:sp>
        <p:nvSpPr>
          <p:cNvPr id="10" name="9 Rectángulo"/>
          <p:cNvSpPr/>
          <p:nvPr/>
        </p:nvSpPr>
        <p:spPr>
          <a:xfrm>
            <a:off x="4536504" y="44371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8313"/>
            <a:ext cx="3960812" cy="238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/>
          <a:stretch/>
        </p:blipFill>
        <p:spPr bwMode="auto">
          <a:xfrm>
            <a:off x="251520" y="1139196"/>
            <a:ext cx="3960000" cy="24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012800"/>
              </p:ext>
            </p:extLst>
          </p:nvPr>
        </p:nvGraphicFramePr>
        <p:xfrm>
          <a:off x="4828604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70,903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192,299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857624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515 – puma </a:t>
            </a:r>
            <a:r>
              <a:rPr lang="es-BO" sz="3600" b="1" dirty="0"/>
              <a:t>LAS AMERICAS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392488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Change of operator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Exceptional service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Get discount accounts in local area.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536504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5059"/>
            <a:ext cx="3960813" cy="236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/>
        </p:blipFill>
        <p:spPr bwMode="auto">
          <a:xfrm>
            <a:off x="5580112" y="1196752"/>
            <a:ext cx="2718844" cy="24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061674"/>
              </p:ext>
            </p:extLst>
          </p:nvPr>
        </p:nvGraphicFramePr>
        <p:xfrm>
          <a:off x="4602608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71,265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20042 – puma </a:t>
            </a:r>
            <a:r>
              <a:rPr lang="es-BO" sz="3200" b="1" dirty="0"/>
              <a:t>CHEPO KATEMAN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26260" y="5229200"/>
            <a:ext cx="4392488" cy="9361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>
              <a:defRPr/>
            </a:pPr>
            <a:r>
              <a:rPr lang="es-BO" sz="1600" dirty="0" err="1">
                <a:solidFill>
                  <a:schemeClr val="tx2"/>
                </a:solidFill>
              </a:rPr>
              <a:t>Renew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 smtClean="0">
                <a:solidFill>
                  <a:schemeClr val="tx2"/>
                </a:solidFill>
              </a:rPr>
              <a:t>lease</a:t>
            </a:r>
            <a:endParaRPr lang="es-BO" sz="1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Offer of a </a:t>
            </a:r>
            <a:r>
              <a:rPr lang="en-US" sz="1600" dirty="0" smtClean="0">
                <a:solidFill>
                  <a:schemeClr val="tx2"/>
                </a:solidFill>
              </a:rPr>
              <a:t>CODO </a:t>
            </a:r>
            <a:r>
              <a:rPr lang="en-US" sz="1600" dirty="0">
                <a:solidFill>
                  <a:schemeClr val="tx2"/>
                </a:solidFill>
              </a:rPr>
              <a:t>station to sign before the expiration of the current contract</a:t>
            </a:r>
            <a:endParaRPr lang="es-BO" sz="16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6504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65" y="1052513"/>
            <a:ext cx="323915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513"/>
            <a:ext cx="3960000" cy="26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41026"/>
              </p:ext>
            </p:extLst>
          </p:nvPr>
        </p:nvGraphicFramePr>
        <p:xfrm>
          <a:off x="4644008" y="3933056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74,638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106,862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b="1" dirty="0" smtClean="0"/>
              <a:t>BCG Id 20823 – puma </a:t>
            </a:r>
            <a:r>
              <a:rPr lang="es-BO" sz="3000" b="1" dirty="0"/>
              <a:t>COLON ZONA LIBRE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36504" y="5021886"/>
            <a:ext cx="4392488" cy="1287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Increase in MOGAS: </a:t>
            </a:r>
          </a:p>
          <a:p>
            <a:pPr marL="573088" lvl="1" indent="-173038">
              <a:spcBef>
                <a:spcPts val="0"/>
              </a:spcBef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Focus </a:t>
            </a:r>
            <a:r>
              <a:rPr lang="en-US" sz="1200" dirty="0">
                <a:solidFill>
                  <a:schemeClr val="tx2"/>
                </a:solidFill>
              </a:rPr>
              <a:t>on service and image consistency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DIESEL: </a:t>
            </a: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</a:rPr>
              <a:t>Get discount accounts in local area</a:t>
            </a:r>
            <a:r>
              <a:rPr lang="en-US" sz="1200" dirty="0" smtClean="0">
                <a:solidFill>
                  <a:schemeClr val="tx2"/>
                </a:solidFill>
              </a:rPr>
              <a:t>.</a:t>
            </a: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s-BO" sz="1200" dirty="0" err="1">
                <a:solidFill>
                  <a:schemeClr val="tx2"/>
                </a:solidFill>
              </a:rPr>
              <a:t>A</a:t>
            </a:r>
            <a:r>
              <a:rPr lang="es-BO" sz="1200" dirty="0" err="1" smtClean="0">
                <a:solidFill>
                  <a:schemeClr val="tx2"/>
                </a:solidFill>
              </a:rPr>
              <a:t>ttendants</a:t>
            </a:r>
            <a:r>
              <a:rPr lang="es-BO" sz="1200" dirty="0" smtClean="0">
                <a:solidFill>
                  <a:schemeClr val="tx2"/>
                </a:solidFill>
              </a:rPr>
              <a:t> </a:t>
            </a:r>
            <a:r>
              <a:rPr lang="es-BO" sz="1200" dirty="0">
                <a:solidFill>
                  <a:schemeClr val="tx2"/>
                </a:solidFill>
              </a:rPr>
              <a:t>24 HRS</a:t>
            </a:r>
            <a:endParaRPr lang="en-US" sz="1200" dirty="0">
              <a:solidFill>
                <a:schemeClr val="tx2"/>
              </a:solidFill>
            </a:endParaRP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4371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1210469"/>
            <a:ext cx="38195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84879"/>
            <a:ext cx="3960812" cy="252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993425"/>
              </p:ext>
            </p:extLst>
          </p:nvPr>
        </p:nvGraphicFramePr>
        <p:xfrm>
          <a:off x="4564508" y="3789040"/>
          <a:ext cx="4183956" cy="576064"/>
        </p:xfrm>
        <a:graphic>
          <a:graphicData uri="http://schemas.openxmlformats.org/drawingml/2006/table">
            <a:tbl>
              <a:tblPr/>
              <a:tblGrid>
                <a:gridCol w="799482"/>
                <a:gridCol w="799482"/>
                <a:gridCol w="799482"/>
                <a:gridCol w="986028"/>
                <a:gridCol w="799482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74,638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181,500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2992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b="1" dirty="0" err="1" smtClean="0"/>
              <a:t>Bcg</a:t>
            </a:r>
            <a:r>
              <a:rPr lang="es-BO" sz="2800" b="1" dirty="0" smtClean="0"/>
              <a:t> Id 104 – puma juan </a:t>
            </a:r>
            <a:r>
              <a:rPr lang="es-BO" sz="2800" b="1" dirty="0" err="1" smtClean="0"/>
              <a:t>diaz</a:t>
            </a:r>
            <a:endParaRPr lang="es-BO" sz="28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99992" y="5229200"/>
            <a:ext cx="4355976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Track asphalting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499992" y="45811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39103"/>
            <a:ext cx="3960812" cy="241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2843"/>
            <a:ext cx="3960000" cy="250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81457"/>
              </p:ext>
            </p:extLst>
          </p:nvPr>
        </p:nvGraphicFramePr>
        <p:xfrm>
          <a:off x="4644008" y="378904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126,278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48115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116 - PUMA </a:t>
            </a:r>
            <a:r>
              <a:rPr lang="es-BO" sz="3200" b="1" dirty="0" err="1" smtClean="0"/>
              <a:t>hipodromo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5157192"/>
            <a:ext cx="4499992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Action Plan:</a:t>
            </a:r>
          </a:p>
          <a:p>
            <a:r>
              <a:rPr lang="en-US" sz="1600" dirty="0" smtClean="0"/>
              <a:t>Pipeline new clients</a:t>
            </a:r>
          </a:p>
          <a:p>
            <a:r>
              <a:rPr lang="en-US" sz="1600" dirty="0"/>
              <a:t>Additional employee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5811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5164"/>
            <a:ext cx="3960813" cy="24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38805"/>
            <a:ext cx="3960812" cy="24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820746"/>
              </p:ext>
            </p:extLst>
          </p:nvPr>
        </p:nvGraphicFramePr>
        <p:xfrm>
          <a:off x="4499992" y="3861048"/>
          <a:ext cx="4176462" cy="504056"/>
        </p:xfrm>
        <a:graphic>
          <a:graphicData uri="http://schemas.openxmlformats.org/drawingml/2006/table">
            <a:tbl>
              <a:tblPr/>
              <a:tblGrid>
                <a:gridCol w="798050"/>
                <a:gridCol w="798050"/>
                <a:gridCol w="798050"/>
                <a:gridCol w="984262"/>
                <a:gridCol w="798050"/>
              </a:tblGrid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123,159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60,791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453940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208 – puma independencia</a:t>
            </a:r>
            <a:endParaRPr lang="es-BO" sz="3600" b="1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6"/>
          </p:nvPr>
        </p:nvSpPr>
        <p:spPr>
          <a:xfrm>
            <a:off x="4499992" y="5085184"/>
            <a:ext cx="4493468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285750" indent="-285750"/>
            <a:r>
              <a:rPr lang="en-US" sz="1600" dirty="0"/>
              <a:t>Facelift Bathrooms</a:t>
            </a:r>
          </a:p>
          <a:p>
            <a:pPr marL="285750" indent="-285750"/>
            <a:r>
              <a:rPr lang="en-US" sz="1600" dirty="0" smtClean="0"/>
              <a:t>Additional employee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Get discount accounts in local area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464496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08" y="1052513"/>
            <a:ext cx="296167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4630"/>
            <a:ext cx="3960813" cy="254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722754"/>
              </p:ext>
            </p:extLst>
          </p:nvPr>
        </p:nvGraphicFramePr>
        <p:xfrm>
          <a:off x="4572000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121,478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25,199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164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209 </a:t>
            </a:r>
            <a:r>
              <a:rPr lang="es-BO" b="1" dirty="0"/>
              <a:t>- </a:t>
            </a:r>
            <a:r>
              <a:rPr lang="es-BO" b="1" dirty="0" smtClean="0"/>
              <a:t>PUMA </a:t>
            </a:r>
            <a:r>
              <a:rPr lang="es-BO" b="1" dirty="0" err="1" smtClean="0"/>
              <a:t>splash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5445224"/>
            <a:ext cx="4464496" cy="792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285750" indent="-285750"/>
            <a:r>
              <a:rPr lang="en-US" sz="1600" dirty="0" smtClean="0"/>
              <a:t>Add dispenser of Regular</a:t>
            </a:r>
          </a:p>
          <a:p>
            <a:pPr marL="285750" indent="-285750"/>
            <a:r>
              <a:rPr lang="en-US" sz="1600" dirty="0" smtClean="0"/>
              <a:t>Facelift Bathrooms</a:t>
            </a: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536504" y="471643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2" y="1052512"/>
            <a:ext cx="3780000" cy="271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69" y="1052513"/>
            <a:ext cx="388494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0" y="3872172"/>
            <a:ext cx="3780000" cy="236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37020"/>
              </p:ext>
            </p:extLst>
          </p:nvPr>
        </p:nvGraphicFramePr>
        <p:xfrm>
          <a:off x="4716016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119,234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29,757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050785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320 - PUMA </a:t>
            </a:r>
            <a:r>
              <a:rPr lang="es-BO" b="1" dirty="0" err="1" smtClean="0"/>
              <a:t>morelos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99992" y="4949878"/>
            <a:ext cx="4032448" cy="14314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Build Super 7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Change of operator</a:t>
            </a:r>
          </a:p>
          <a:p>
            <a:r>
              <a:rPr lang="en-US" sz="1600" dirty="0">
                <a:solidFill>
                  <a:schemeClr val="tx2"/>
                </a:solidFill>
              </a:rPr>
              <a:t>Get discount accounts in local </a:t>
            </a:r>
            <a:r>
              <a:rPr lang="en-US" sz="1600" dirty="0" smtClean="0">
                <a:solidFill>
                  <a:schemeClr val="tx2"/>
                </a:solidFill>
              </a:rPr>
              <a:t>area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Focus on service </a:t>
            </a:r>
            <a:r>
              <a:rPr lang="en-US" sz="1600" dirty="0" smtClean="0">
                <a:solidFill>
                  <a:schemeClr val="tx2"/>
                </a:solidFill>
              </a:rPr>
              <a:t>consistency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36" y="1052513"/>
            <a:ext cx="374761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0" y="1052736"/>
            <a:ext cx="3960000" cy="27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82454"/>
              </p:ext>
            </p:extLst>
          </p:nvPr>
        </p:nvGraphicFramePr>
        <p:xfrm>
          <a:off x="4499992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55,607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78274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TM: </a:t>
            </a:r>
            <a:r>
              <a:rPr lang="en-US" b="1" dirty="0" err="1"/>
              <a:t>Mayisiris</a:t>
            </a:r>
            <a:r>
              <a:rPr lang="en-US" b="1" dirty="0"/>
              <a:t> Perez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6" y="1502360"/>
            <a:ext cx="8899200" cy="40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326 – puma </a:t>
            </a:r>
            <a:r>
              <a:rPr lang="es-BO" sz="3200" b="1" dirty="0" err="1" smtClean="0"/>
              <a:t>via</a:t>
            </a:r>
            <a:r>
              <a:rPr lang="es-BO" sz="3200" b="1" dirty="0" smtClean="0"/>
              <a:t> </a:t>
            </a:r>
            <a:r>
              <a:rPr lang="es-BO" sz="3200" b="1" dirty="0" err="1" smtClean="0"/>
              <a:t>bolivar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27984" y="4725144"/>
            <a:ext cx="4716016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/>
              <a:t>Renovate lease 2019</a:t>
            </a:r>
          </a:p>
          <a:p>
            <a:r>
              <a:rPr lang="en-US" sz="1600" dirty="0" smtClean="0"/>
              <a:t>Face lift</a:t>
            </a:r>
          </a:p>
          <a:p>
            <a:r>
              <a:rPr lang="en-US" sz="1600" dirty="0" smtClean="0"/>
              <a:t>New price sign</a:t>
            </a: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427984" y="41490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" y="1210469"/>
            <a:ext cx="3838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39" y="1052513"/>
            <a:ext cx="274600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486061"/>
              </p:ext>
            </p:extLst>
          </p:nvPr>
        </p:nvGraphicFramePr>
        <p:xfrm>
          <a:off x="4572000" y="3755504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89,266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50,871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179806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b="1" dirty="0" smtClean="0"/>
              <a:t>BCG Id 333 – puma villa de la fuente</a:t>
            </a:r>
            <a:endParaRPr lang="es-BO" sz="30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5301208"/>
            <a:ext cx="381642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pPr>
              <a:defRPr/>
            </a:pPr>
            <a:r>
              <a:rPr lang="es-BO" sz="1600" dirty="0" err="1">
                <a:solidFill>
                  <a:schemeClr val="tx2"/>
                </a:solidFill>
              </a:rPr>
              <a:t>Better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access</a:t>
            </a:r>
            <a:r>
              <a:rPr lang="es-BO" sz="1600" dirty="0">
                <a:solidFill>
                  <a:schemeClr val="tx2"/>
                </a:solidFill>
              </a:rPr>
              <a:t> to </a:t>
            </a:r>
            <a:r>
              <a:rPr lang="es-BO" sz="1600" dirty="0" err="1" smtClean="0">
                <a:solidFill>
                  <a:schemeClr val="tx2"/>
                </a:solidFill>
              </a:rPr>
              <a:t>station</a:t>
            </a:r>
            <a:endParaRPr lang="es-BO" sz="1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s-BO" sz="1600" dirty="0" err="1" smtClean="0">
                <a:solidFill>
                  <a:schemeClr val="tx2"/>
                </a:solidFill>
              </a:rPr>
              <a:t>Asphalt</a:t>
            </a:r>
            <a:r>
              <a:rPr lang="es-BO" sz="1600" dirty="0" smtClean="0">
                <a:solidFill>
                  <a:schemeClr val="tx2"/>
                </a:solidFill>
              </a:rPr>
              <a:t> </a:t>
            </a:r>
            <a:r>
              <a:rPr lang="es-BO" sz="1600" dirty="0" err="1" smtClean="0">
                <a:solidFill>
                  <a:schemeClr val="tx2"/>
                </a:solidFill>
              </a:rPr>
              <a:t>all</a:t>
            </a:r>
            <a:r>
              <a:rPr lang="es-BO" sz="1600" dirty="0" smtClean="0">
                <a:solidFill>
                  <a:schemeClr val="tx2"/>
                </a:solidFill>
              </a:rPr>
              <a:t> </a:t>
            </a:r>
            <a:r>
              <a:rPr lang="es-BO" sz="1600" dirty="0" err="1" smtClean="0">
                <a:solidFill>
                  <a:schemeClr val="tx2"/>
                </a:solidFill>
              </a:rPr>
              <a:t>the</a:t>
            </a:r>
            <a:r>
              <a:rPr lang="es-BO" sz="1600" dirty="0" smtClean="0">
                <a:solidFill>
                  <a:schemeClr val="tx2"/>
                </a:solidFill>
              </a:rPr>
              <a:t> </a:t>
            </a:r>
            <a:r>
              <a:rPr lang="es-BO" sz="1600" dirty="0" err="1" smtClean="0">
                <a:solidFill>
                  <a:schemeClr val="tx2"/>
                </a:solidFill>
              </a:rPr>
              <a:t>station</a:t>
            </a:r>
            <a:endParaRPr lang="es-BO" sz="1600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es-B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608512" y="45724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3577"/>
            <a:ext cx="3960813" cy="24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21" y="1052513"/>
            <a:ext cx="357064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954816"/>
              </p:ext>
            </p:extLst>
          </p:nvPr>
        </p:nvGraphicFramePr>
        <p:xfrm>
          <a:off x="4788024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87,715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68,971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349266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411 – puma </a:t>
            </a:r>
            <a:r>
              <a:rPr lang="es-BO" sz="3200" b="1" dirty="0" err="1" smtClean="0"/>
              <a:t>via</a:t>
            </a:r>
            <a:r>
              <a:rPr lang="es-BO" sz="3200" b="1" dirty="0" smtClean="0"/>
              <a:t> argentina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92612" y="5175200"/>
            <a:ext cx="4227860" cy="1206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Installation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of four dispensers with the three products. 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Canopy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 Fuel Service Pump. 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Exceptional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service.</a:t>
            </a:r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608512" y="45724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expect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80" y="1052513"/>
            <a:ext cx="231212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9054"/>
            <a:ext cx="3960813" cy="25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38588"/>
              </p:ext>
            </p:extLst>
          </p:nvPr>
        </p:nvGraphicFramePr>
        <p:xfrm>
          <a:off x="4629596" y="3861048"/>
          <a:ext cx="3987800" cy="408658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204329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4329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104,697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86,609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912964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421 – puma el dorado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34656" y="4941168"/>
            <a:ext cx="440184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Consistency in service (requirement, commitment of employees)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Search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for discount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clients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Pipeline of new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customers</a:t>
            </a:r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1158"/>
            <a:ext cx="3960813" cy="255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36" y="1052513"/>
            <a:ext cx="221241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81555"/>
              </p:ext>
            </p:extLst>
          </p:nvPr>
        </p:nvGraphicFramePr>
        <p:xfrm>
          <a:off x="4608512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94,989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74,395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912964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492896"/>
            <a:ext cx="7992888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5931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143 – puma brisas del golf</a:t>
            </a:r>
            <a:endParaRPr lang="es-BO" sz="32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6"/>
          </p:nvPr>
        </p:nvSpPr>
        <p:spPr>
          <a:xfrm>
            <a:off x="4402236" y="5013176"/>
            <a:ext cx="4307780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Get discount accounts in local area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Win back </a:t>
            </a:r>
            <a:r>
              <a:rPr lang="en-US" sz="1600" dirty="0" err="1" smtClean="0">
                <a:solidFill>
                  <a:schemeClr val="tx2"/>
                </a:solidFill>
              </a:rPr>
              <a:t>Alcaldía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Pto</a:t>
            </a:r>
            <a:r>
              <a:rPr lang="en-US" sz="1600" dirty="0" smtClean="0">
                <a:solidFill>
                  <a:schemeClr val="tx2"/>
                </a:solidFill>
              </a:rPr>
              <a:t>. Libertad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10" name="9 Rectángulo"/>
          <p:cNvSpPr/>
          <p:nvPr/>
        </p:nvSpPr>
        <p:spPr>
          <a:xfrm>
            <a:off x="4379788" y="42930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69" y="1052513"/>
            <a:ext cx="31123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49685"/>
            <a:ext cx="3960813" cy="239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34038"/>
              </p:ext>
            </p:extLst>
          </p:nvPr>
        </p:nvGraphicFramePr>
        <p:xfrm>
          <a:off x="4499992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127,885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94,995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281528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202 </a:t>
            </a:r>
            <a:r>
              <a:rPr lang="es-BO" sz="3600" b="1" dirty="0"/>
              <a:t>– </a:t>
            </a:r>
            <a:r>
              <a:rPr lang="es-BO" sz="3600" b="1" dirty="0" smtClean="0"/>
              <a:t>puma el bosque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4941168"/>
            <a:ext cx="4392488" cy="1440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>
                <a:solidFill>
                  <a:schemeClr val="tx2"/>
                </a:solidFill>
              </a:rPr>
              <a:t>Solve operational problems (cut-shift process in low hours)</a:t>
            </a:r>
          </a:p>
          <a:p>
            <a:r>
              <a:rPr lang="en-US" sz="1600" dirty="0">
                <a:solidFill>
                  <a:schemeClr val="tx2"/>
                </a:solidFill>
              </a:rPr>
              <a:t>Sufficient staff in peak hours</a:t>
            </a:r>
          </a:p>
          <a:p>
            <a:r>
              <a:rPr lang="en-US" sz="1600" dirty="0">
                <a:solidFill>
                  <a:schemeClr val="tx2"/>
                </a:solidFill>
              </a:rPr>
              <a:t>consistency in service and image</a:t>
            </a:r>
          </a:p>
          <a:p>
            <a:r>
              <a:rPr lang="en-US" sz="1600" dirty="0">
                <a:solidFill>
                  <a:schemeClr val="tx2"/>
                </a:solidFill>
              </a:rPr>
              <a:t>Get discount accounts in local area</a:t>
            </a:r>
          </a:p>
          <a:p>
            <a:endParaRPr lang="en-US" sz="1400" dirty="0"/>
          </a:p>
        </p:txBody>
      </p:sp>
      <p:sp>
        <p:nvSpPr>
          <p:cNvPr id="9" name="8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level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expect level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/>
        </p:blipFill>
        <p:spPr bwMode="auto">
          <a:xfrm>
            <a:off x="251520" y="1196752"/>
            <a:ext cx="3960000" cy="252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49" y="1052513"/>
            <a:ext cx="339438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61668"/>
              </p:ext>
            </p:extLst>
          </p:nvPr>
        </p:nvGraphicFramePr>
        <p:xfrm>
          <a:off x="4629348" y="3933056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120,081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149,408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213 </a:t>
            </a:r>
            <a:r>
              <a:rPr lang="es-BO" sz="3600" b="1" dirty="0"/>
              <a:t>– </a:t>
            </a:r>
            <a:r>
              <a:rPr lang="es-BO" sz="3600" b="1" dirty="0" smtClean="0"/>
              <a:t>puma milla 1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4797152"/>
            <a:ext cx="4392488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400" dirty="0">
                <a:solidFill>
                  <a:schemeClr val="tx2"/>
                </a:solidFill>
              </a:rPr>
              <a:t>Change to a price digital sign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400" dirty="0">
                <a:solidFill>
                  <a:schemeClr val="tx2"/>
                </a:solidFill>
              </a:rPr>
              <a:t>Promote the lube center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400" dirty="0">
                <a:solidFill>
                  <a:schemeClr val="tx2"/>
                </a:solidFill>
              </a:rPr>
              <a:t>Get discount accounts in local area</a:t>
            </a:r>
          </a:p>
          <a:p>
            <a:pPr marL="173038" indent="-173038">
              <a:spcBef>
                <a:spcPts val="0"/>
              </a:spcBef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60851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3919"/>
          <a:stretch/>
        </p:blipFill>
        <p:spPr bwMode="auto">
          <a:xfrm>
            <a:off x="5838978" y="1124744"/>
            <a:ext cx="218216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4393"/>
            <a:ext cx="3960813" cy="22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72381"/>
              </p:ext>
            </p:extLst>
          </p:nvPr>
        </p:nvGraphicFramePr>
        <p:xfrm>
          <a:off x="4716016" y="3806304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93,694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103,180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223 </a:t>
            </a:r>
            <a:r>
              <a:rPr lang="es-BO" sz="3600" b="1" dirty="0"/>
              <a:t>– </a:t>
            </a:r>
            <a:r>
              <a:rPr lang="es-BO" sz="3600" b="1" dirty="0" smtClean="0"/>
              <a:t>puma </a:t>
            </a:r>
            <a:r>
              <a:rPr lang="es-BO" sz="3600" b="1" dirty="0" err="1" smtClean="0"/>
              <a:t>via</a:t>
            </a:r>
            <a:r>
              <a:rPr lang="es-BO" sz="3600" b="1" dirty="0" smtClean="0"/>
              <a:t> </a:t>
            </a:r>
            <a:r>
              <a:rPr lang="es-BO" sz="3600" b="1" dirty="0" err="1" smtClean="0"/>
              <a:t>tocumen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392488" y="4437112"/>
            <a:ext cx="4860032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Action Plan:</a:t>
            </a:r>
          </a:p>
          <a:p>
            <a:r>
              <a:rPr lang="en-US" sz="1300" dirty="0"/>
              <a:t>Take back captain of track service in addition to self-service </a:t>
            </a:r>
            <a:r>
              <a:rPr lang="en-US" sz="1300" dirty="0" smtClean="0"/>
              <a:t>agents</a:t>
            </a:r>
          </a:p>
          <a:p>
            <a:r>
              <a:rPr lang="en-US" sz="1300" dirty="0"/>
              <a:t>MOGAS</a:t>
            </a:r>
            <a:r>
              <a:rPr lang="en-US" sz="1300" dirty="0" smtClean="0"/>
              <a:t>:</a:t>
            </a:r>
          </a:p>
          <a:p>
            <a:r>
              <a:rPr lang="en-US" sz="1300" dirty="0" smtClean="0"/>
              <a:t>Focus </a:t>
            </a:r>
            <a:r>
              <a:rPr lang="en-US" sz="1300" dirty="0"/>
              <a:t>on consistency of service on the track.</a:t>
            </a:r>
          </a:p>
          <a:p>
            <a:r>
              <a:rPr lang="en-US" sz="1300" dirty="0" smtClean="0"/>
              <a:t>DIESEL</a:t>
            </a:r>
          </a:p>
          <a:p>
            <a:r>
              <a:rPr lang="en-US" sz="1300" dirty="0" smtClean="0"/>
              <a:t> </a:t>
            </a:r>
            <a:r>
              <a:rPr lang="en-US" sz="1300" dirty="0"/>
              <a:t>Continue adding discount customers (carriers, taxis, </a:t>
            </a:r>
            <a:r>
              <a:rPr lang="en-US" sz="1300" dirty="0" err="1"/>
              <a:t>etc</a:t>
            </a:r>
            <a:r>
              <a:rPr lang="en-US" sz="1300" dirty="0" smtClean="0"/>
              <a:t>).</a:t>
            </a:r>
          </a:p>
          <a:p>
            <a:r>
              <a:rPr lang="en-US" sz="1300" dirty="0" smtClean="0"/>
              <a:t> </a:t>
            </a:r>
            <a:r>
              <a:rPr lang="en-US" sz="1300" dirty="0"/>
              <a:t>Maintain an excellent image in season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55976" y="39330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Performing at expect level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59038"/>
            <a:ext cx="3960812" cy="21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7275"/>
            <a:ext cx="3960813" cy="23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67335"/>
              </p:ext>
            </p:extLst>
          </p:nvPr>
        </p:nvGraphicFramePr>
        <p:xfrm>
          <a:off x="4900612" y="3573016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128,559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139,017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367704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b="1" dirty="0"/>
              <a:t>BCG Id </a:t>
            </a:r>
            <a:r>
              <a:rPr lang="es-BO" sz="4000" b="1" dirty="0" smtClean="0"/>
              <a:t>231 </a:t>
            </a:r>
            <a:r>
              <a:rPr lang="es-BO" sz="4000" b="1" dirty="0"/>
              <a:t>– puma </a:t>
            </a:r>
            <a:r>
              <a:rPr lang="es-BO" sz="4000" b="1" dirty="0" smtClean="0"/>
              <a:t>milla 8</a:t>
            </a:r>
            <a:endParaRPr lang="es-BO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7"/>
          <a:stretch/>
        </p:blipFill>
        <p:spPr bwMode="auto">
          <a:xfrm>
            <a:off x="251960" y="1135944"/>
            <a:ext cx="3960000" cy="24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50" y="1052513"/>
            <a:ext cx="36453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92488" y="4725144"/>
            <a:ext cx="4535488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Action Plan:</a:t>
            </a:r>
          </a:p>
          <a:p>
            <a:r>
              <a:rPr lang="en-US" sz="1300" dirty="0"/>
              <a:t>Change of pump of 2 products </a:t>
            </a:r>
            <a:r>
              <a:rPr lang="en-US" sz="1300" dirty="0" smtClean="0"/>
              <a:t>(MOGAS), </a:t>
            </a:r>
            <a:r>
              <a:rPr lang="en-US" sz="1300" dirty="0"/>
              <a:t>by used pump of 3 products that allows to serve diesel in said position</a:t>
            </a:r>
            <a:r>
              <a:rPr lang="en-US" sz="1300" dirty="0" smtClean="0"/>
              <a:t>.</a:t>
            </a:r>
          </a:p>
          <a:p>
            <a:r>
              <a:rPr lang="en-US" sz="1300" dirty="0"/>
              <a:t>Consistency in the </a:t>
            </a:r>
            <a:r>
              <a:rPr lang="en-US" sz="1300" dirty="0" smtClean="0"/>
              <a:t>service</a:t>
            </a:r>
          </a:p>
          <a:p>
            <a:pPr>
              <a:defRPr/>
            </a:pPr>
            <a:r>
              <a:rPr lang="en-US" sz="1300" dirty="0"/>
              <a:t>Get discount accounts in local area</a:t>
            </a:r>
          </a:p>
          <a:p>
            <a:r>
              <a:rPr lang="en-US" sz="1300" dirty="0" smtClean="0"/>
              <a:t>Excellent </a:t>
            </a:r>
            <a:r>
              <a:rPr lang="en-US" sz="1300" dirty="0"/>
              <a:t>image </a:t>
            </a:r>
            <a:endParaRPr lang="en-US" sz="1300" dirty="0" smtClean="0"/>
          </a:p>
        </p:txBody>
      </p:sp>
      <p:sp>
        <p:nvSpPr>
          <p:cNvPr id="11" name="10 Rectángulo"/>
          <p:cNvSpPr/>
          <p:nvPr/>
        </p:nvSpPr>
        <p:spPr>
          <a:xfrm>
            <a:off x="4355976" y="42210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Performing at expect level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82516"/>
              </p:ext>
            </p:extLst>
          </p:nvPr>
        </p:nvGraphicFramePr>
        <p:xfrm>
          <a:off x="4648076" y="371703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117,730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281958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Mayisiris</a:t>
            </a:r>
            <a:r>
              <a:rPr lang="en-US" b="1" dirty="0"/>
              <a:t> Perez</a:t>
            </a: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40" y="1268760"/>
            <a:ext cx="65933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234 </a:t>
            </a:r>
            <a:r>
              <a:rPr lang="es-BO" sz="3600" b="1" dirty="0"/>
              <a:t>– puma </a:t>
            </a:r>
            <a:r>
              <a:rPr lang="es-BO" sz="3600" b="1" dirty="0" smtClean="0"/>
              <a:t>las cumbres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379788" y="4963571"/>
            <a:ext cx="4392488" cy="1224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/>
              <a:t>Consistency in the service</a:t>
            </a:r>
          </a:p>
          <a:p>
            <a:pPr>
              <a:defRPr/>
            </a:pPr>
            <a:r>
              <a:rPr lang="en-US" sz="1600" dirty="0"/>
              <a:t>Get discount accounts in local </a:t>
            </a:r>
            <a:r>
              <a:rPr lang="en-US" sz="1600" dirty="0" smtClean="0"/>
              <a:t>area</a:t>
            </a:r>
          </a:p>
          <a:p>
            <a:pPr>
              <a:defRPr/>
            </a:pPr>
            <a:r>
              <a:rPr lang="en-US" sz="1600" dirty="0" smtClean="0"/>
              <a:t>Build lube center</a:t>
            </a:r>
          </a:p>
          <a:p>
            <a:pPr>
              <a:defRPr/>
            </a:pPr>
            <a:r>
              <a:rPr lang="en-US" sz="1600" dirty="0"/>
              <a:t>Add </a:t>
            </a:r>
            <a:r>
              <a:rPr lang="en-US" sz="1600" dirty="0" smtClean="0"/>
              <a:t>more </a:t>
            </a:r>
            <a:r>
              <a:rPr lang="en-US" sz="1600" dirty="0"/>
              <a:t>staff on </a:t>
            </a:r>
            <a:r>
              <a:rPr lang="en-US" sz="1600" dirty="0" smtClean="0"/>
              <a:t>track </a:t>
            </a:r>
            <a:r>
              <a:rPr lang="es-BO" sz="1600" dirty="0" err="1" smtClean="0"/>
              <a:t>attendants</a:t>
            </a:r>
            <a:r>
              <a:rPr lang="es-BO" sz="1600" dirty="0" smtClean="0"/>
              <a:t> </a:t>
            </a:r>
            <a:r>
              <a:rPr lang="es-BO" sz="1600" dirty="0"/>
              <a:t>24 HRS </a:t>
            </a:r>
            <a:endParaRPr lang="en-US" sz="1600" dirty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379788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94" y="1052513"/>
            <a:ext cx="331049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60000" cy="258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16549"/>
              </p:ext>
            </p:extLst>
          </p:nvPr>
        </p:nvGraphicFramePr>
        <p:xfrm>
          <a:off x="4671888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129,456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226782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321 </a:t>
            </a:r>
            <a:r>
              <a:rPr lang="es-BO" sz="3600" b="1" dirty="0"/>
              <a:t>– puma </a:t>
            </a:r>
            <a:r>
              <a:rPr lang="es-BO" sz="3600" b="1" dirty="0" err="1" smtClean="0"/>
              <a:t>via</a:t>
            </a:r>
            <a:r>
              <a:rPr lang="es-BO" sz="3600" b="1" dirty="0" smtClean="0"/>
              <a:t> porras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4725144"/>
            <a:ext cx="4320480" cy="16561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 algn="just">
              <a:spcBef>
                <a:spcPts val="0"/>
              </a:spcBef>
              <a:defRPr/>
            </a:pPr>
            <a:r>
              <a:rPr lang="es-BO" sz="1600" dirty="0" err="1">
                <a:solidFill>
                  <a:schemeClr val="tx2"/>
                </a:solidFill>
              </a:rPr>
              <a:t>Renew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contract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with</a:t>
            </a:r>
            <a:r>
              <a:rPr lang="es-BO" sz="1600" dirty="0">
                <a:solidFill>
                  <a:schemeClr val="tx2"/>
                </a:solidFill>
              </a:rPr>
              <a:t>  Borja Letona. </a:t>
            </a:r>
            <a:endParaRPr lang="es-BO" sz="1600" dirty="0" smtClean="0">
              <a:solidFill>
                <a:schemeClr val="tx2"/>
              </a:solidFill>
            </a:endParaRPr>
          </a:p>
          <a:p>
            <a:pPr marL="173038" indent="-173038" algn="just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Change of pumps.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173038" indent="-173038" algn="just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Track </a:t>
            </a:r>
            <a:r>
              <a:rPr lang="en-US" sz="1600" dirty="0">
                <a:solidFill>
                  <a:schemeClr val="tx2"/>
                </a:solidFill>
              </a:rPr>
              <a:t>asphalt.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173038" indent="-173038" algn="just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Price </a:t>
            </a:r>
            <a:r>
              <a:rPr lang="en-US" sz="1600" dirty="0">
                <a:solidFill>
                  <a:schemeClr val="tx2"/>
                </a:solidFill>
              </a:rPr>
              <a:t>strategy.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173038" indent="-173038" algn="just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Clients Discounts. </a:t>
            </a:r>
          </a:p>
          <a:p>
            <a:pPr marL="173038" indent="-173038" algn="just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Exceptional </a:t>
            </a:r>
            <a:r>
              <a:rPr lang="en-US" sz="1600" dirty="0">
                <a:solidFill>
                  <a:schemeClr val="tx2"/>
                </a:solidFill>
              </a:rPr>
              <a:t>service</a:t>
            </a:r>
            <a:endParaRPr lang="es-BO" sz="1600" dirty="0">
              <a:solidFill>
                <a:schemeClr val="tx2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60851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27363"/>
            <a:ext cx="3960813" cy="224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27" y="1052513"/>
            <a:ext cx="296383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76642"/>
              </p:ext>
            </p:extLst>
          </p:nvPr>
        </p:nvGraphicFramePr>
        <p:xfrm>
          <a:off x="4604196" y="385291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103,621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103,023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252249"/>
      </p:ext>
    </p:extLst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344 </a:t>
            </a:r>
            <a:r>
              <a:rPr lang="es-BO" sz="3600" b="1" dirty="0"/>
              <a:t>– </a:t>
            </a:r>
            <a:r>
              <a:rPr lang="es-BO" sz="3600" b="1" dirty="0" smtClean="0"/>
              <a:t>puma </a:t>
            </a:r>
            <a:r>
              <a:rPr lang="es-BO" sz="3600" b="1" dirty="0" err="1" smtClean="0"/>
              <a:t>centenial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08512" y="4941168"/>
            <a:ext cx="4392488" cy="1371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/>
              <a:t>Order Route 44 and Route 1. </a:t>
            </a:r>
            <a:endParaRPr lang="en-US" sz="1600" dirty="0" smtClean="0"/>
          </a:p>
          <a:p>
            <a:r>
              <a:rPr lang="en-US" sz="1600" dirty="0" smtClean="0"/>
              <a:t>Delimit </a:t>
            </a:r>
            <a:r>
              <a:rPr lang="en-US" sz="1600" dirty="0"/>
              <a:t>Bombs and Buses to leave spaces in Gasolines. </a:t>
            </a:r>
            <a:endParaRPr lang="en-US" sz="1600" dirty="0" smtClean="0"/>
          </a:p>
          <a:p>
            <a:r>
              <a:rPr lang="en-US" sz="1600" dirty="0" smtClean="0"/>
              <a:t>Consistency </a:t>
            </a:r>
            <a:r>
              <a:rPr lang="en-US" sz="1600" dirty="0"/>
              <a:t>in the service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37" y="1052513"/>
            <a:ext cx="323901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2155"/>
            <a:ext cx="3960813" cy="22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59653"/>
              </p:ext>
            </p:extLst>
          </p:nvPr>
        </p:nvGraphicFramePr>
        <p:xfrm>
          <a:off x="4613076" y="378904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128,645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354,393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419 </a:t>
            </a:r>
            <a:r>
              <a:rPr lang="es-BO" sz="3600" b="1" dirty="0"/>
              <a:t>– </a:t>
            </a:r>
            <a:r>
              <a:rPr lang="es-BO" sz="3600" b="1" dirty="0" smtClean="0"/>
              <a:t>puma </a:t>
            </a:r>
            <a:r>
              <a:rPr lang="es-BO" sz="3600" b="1" dirty="0" err="1" smtClean="0"/>
              <a:t>curundu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98268" y="4777386"/>
            <a:ext cx="4392488" cy="1387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400" dirty="0">
                <a:solidFill>
                  <a:schemeClr val="tx2"/>
                </a:solidFill>
              </a:rPr>
              <a:t>Add more staff on track</a:t>
            </a:r>
          </a:p>
          <a:p>
            <a:r>
              <a:rPr lang="en-US" sz="1400" dirty="0">
                <a:solidFill>
                  <a:schemeClr val="tx2"/>
                </a:solidFill>
              </a:rPr>
              <a:t>Change to a price digital sign</a:t>
            </a:r>
          </a:p>
          <a:p>
            <a:r>
              <a:rPr lang="en-US" sz="1400" dirty="0">
                <a:solidFill>
                  <a:schemeClr val="tx2"/>
                </a:solidFill>
              </a:rPr>
              <a:t>Get discount accounts in local area</a:t>
            </a:r>
          </a:p>
          <a:p>
            <a:r>
              <a:rPr lang="en-US" sz="1400" dirty="0">
                <a:solidFill>
                  <a:schemeClr val="tx2"/>
                </a:solidFill>
              </a:rPr>
              <a:t>Consistency in the service</a:t>
            </a:r>
          </a:p>
          <a:p>
            <a:endParaRPr lang="en-US" sz="1400" dirty="0"/>
          </a:p>
          <a:p>
            <a:endParaRPr lang="en-US" sz="1400" dirty="0">
              <a:solidFill>
                <a:schemeClr val="tx2"/>
              </a:solidFill>
            </a:endParaRPr>
          </a:p>
          <a:p>
            <a:endParaRPr lang="en-US" sz="1400" dirty="0"/>
          </a:p>
        </p:txBody>
      </p:sp>
      <p:sp>
        <p:nvSpPr>
          <p:cNvPr id="9" name="8 Rectángulo"/>
          <p:cNvSpPr/>
          <p:nvPr/>
        </p:nvSpPr>
        <p:spPr>
          <a:xfrm>
            <a:off x="460851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expect level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19" y="1052513"/>
            <a:ext cx="372124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964893"/>
              </p:ext>
            </p:extLst>
          </p:nvPr>
        </p:nvGraphicFramePr>
        <p:xfrm>
          <a:off x="4716016" y="378904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108,111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150,539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32573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303 - PUMA </a:t>
            </a:r>
            <a:r>
              <a:rPr lang="es-BO" b="1" dirty="0" err="1" smtClean="0"/>
              <a:t>chanis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5157192"/>
            <a:ext cx="3816424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Change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from 2 pumps to 4 products to put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Super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379788" y="450040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4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99" y="1052513"/>
            <a:ext cx="323908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96129"/>
              </p:ext>
            </p:extLst>
          </p:nvPr>
        </p:nvGraphicFramePr>
        <p:xfrm>
          <a:off x="4572000" y="3933056"/>
          <a:ext cx="3873500" cy="381000"/>
        </p:xfrm>
        <a:graphic>
          <a:graphicData uri="http://schemas.openxmlformats.org/drawingml/2006/table">
            <a:tbl>
              <a:tblPr/>
              <a:tblGrid>
                <a:gridCol w="761376"/>
                <a:gridCol w="761376"/>
                <a:gridCol w="761376"/>
                <a:gridCol w="827996"/>
                <a:gridCol w="76137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74,224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63,836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319577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700" b="1" dirty="0" smtClean="0"/>
              <a:t>BCG id 412 </a:t>
            </a:r>
            <a:r>
              <a:rPr lang="es-BO" sz="2700" b="1" dirty="0"/>
              <a:t>- PUMA LOCERIA TUMBA MUERTO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50072" y="5229200"/>
            <a:ext cx="440171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/>
              <a:t>None</a:t>
            </a: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379788" y="450040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44" y="1052513"/>
            <a:ext cx="3008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2368"/>
            <a:ext cx="3960000" cy="25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16933"/>
              </p:ext>
            </p:extLst>
          </p:nvPr>
        </p:nvGraphicFramePr>
        <p:xfrm>
          <a:off x="4572000" y="3861048"/>
          <a:ext cx="3873500" cy="381000"/>
        </p:xfrm>
        <a:graphic>
          <a:graphicData uri="http://schemas.openxmlformats.org/drawingml/2006/table">
            <a:tbl>
              <a:tblPr/>
              <a:tblGrid>
                <a:gridCol w="761376"/>
                <a:gridCol w="761376"/>
                <a:gridCol w="761376"/>
                <a:gridCol w="827996"/>
                <a:gridCol w="76137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73,691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64,780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840875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b="1" dirty="0"/>
              <a:t>BCG id </a:t>
            </a:r>
            <a:r>
              <a:rPr lang="es-BO" sz="4000" b="1" dirty="0" smtClean="0"/>
              <a:t>425 </a:t>
            </a:r>
            <a:r>
              <a:rPr lang="es-BO" sz="4000" b="1" dirty="0"/>
              <a:t>- PUMA </a:t>
            </a:r>
            <a:r>
              <a:rPr lang="es-BO" sz="4000" b="1" dirty="0" smtClean="0"/>
              <a:t>LOCERIA</a:t>
            </a:r>
            <a:endParaRPr lang="es-BO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43785"/>
            <a:ext cx="3960813" cy="240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Marcador de contenido"/>
          <p:cNvSpPr>
            <a:spLocks noGrp="1"/>
          </p:cNvSpPr>
          <p:nvPr>
            <p:ph sz="quarter" idx="16"/>
          </p:nvPr>
        </p:nvSpPr>
        <p:spPr>
          <a:xfrm>
            <a:off x="4427984" y="5013176"/>
            <a:ext cx="440171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/>
              <a:t>Facelift </a:t>
            </a:r>
          </a:p>
          <a:p>
            <a:r>
              <a:rPr lang="es-BO" altLang="en-US" sz="1600" dirty="0" err="1"/>
              <a:t>Change</a:t>
            </a:r>
            <a:r>
              <a:rPr lang="es-BO" altLang="en-US" sz="1600" dirty="0"/>
              <a:t> to led </a:t>
            </a:r>
            <a:r>
              <a:rPr lang="es-BO" altLang="en-US" sz="1600" dirty="0" err="1" smtClean="0"/>
              <a:t>lights</a:t>
            </a:r>
            <a:endParaRPr lang="es-BO" altLang="en-US" sz="1600" dirty="0"/>
          </a:p>
          <a:p>
            <a:r>
              <a:rPr lang="en-US" sz="1600" dirty="0" smtClean="0"/>
              <a:t>Alignment </a:t>
            </a:r>
            <a:r>
              <a:rPr lang="en-US" sz="1600" dirty="0"/>
              <a:t>in prices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7978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expect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18" y="1052513"/>
            <a:ext cx="341165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8136"/>
              </p:ext>
            </p:extLst>
          </p:nvPr>
        </p:nvGraphicFramePr>
        <p:xfrm>
          <a:off x="4572000" y="3797750"/>
          <a:ext cx="4032449" cy="495346"/>
        </p:xfrm>
        <a:graphic>
          <a:graphicData uri="http://schemas.openxmlformats.org/drawingml/2006/table">
            <a:tbl>
              <a:tblPr/>
              <a:tblGrid>
                <a:gridCol w="792619"/>
                <a:gridCol w="792619"/>
                <a:gridCol w="792619"/>
                <a:gridCol w="861973"/>
                <a:gridCol w="792619"/>
              </a:tblGrid>
              <a:tr h="247673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7673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77,754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65,143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18613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12131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430 – puma </a:t>
            </a:r>
            <a:r>
              <a:rPr lang="es-BO" b="1" dirty="0"/>
              <a:t>ATLAS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392488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Increase in MOGAS: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573088" lvl="1" indent="-173038">
              <a:spcBef>
                <a:spcPts val="0"/>
              </a:spcBef>
              <a:defRPr/>
            </a:pPr>
            <a:r>
              <a:rPr lang="en-US" sz="1200" dirty="0">
                <a:solidFill>
                  <a:schemeClr val="tx2"/>
                </a:solidFill>
              </a:rPr>
              <a:t>Increase of employees during peak hours</a:t>
            </a:r>
          </a:p>
          <a:p>
            <a:pPr marL="573088" lvl="1" indent="-173038">
              <a:spcBef>
                <a:spcPts val="0"/>
              </a:spcBef>
              <a:defRPr/>
            </a:pPr>
            <a:r>
              <a:rPr lang="en-US" sz="1200" dirty="0">
                <a:solidFill>
                  <a:schemeClr val="tx2"/>
                </a:solidFill>
              </a:rPr>
              <a:t>Focus on service and image consistency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DIESEL: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</a:rPr>
              <a:t>Get discount accounts in local area.</a:t>
            </a:r>
          </a:p>
          <a:p>
            <a:pPr marL="173038" indent="-173038">
              <a:spcBef>
                <a:spcPts val="0"/>
              </a:spcBef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573088" lvl="1" indent="-173038">
              <a:spcBef>
                <a:spcPts val="0"/>
              </a:spcBef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6504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47" y="1052513"/>
            <a:ext cx="370939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05831"/>
            <a:ext cx="3960813" cy="24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95560"/>
              </p:ext>
            </p:extLst>
          </p:nvPr>
        </p:nvGraphicFramePr>
        <p:xfrm>
          <a:off x="4644008" y="3789040"/>
          <a:ext cx="3873500" cy="381000"/>
        </p:xfrm>
        <a:graphic>
          <a:graphicData uri="http://schemas.openxmlformats.org/drawingml/2006/table">
            <a:tbl>
              <a:tblPr/>
              <a:tblGrid>
                <a:gridCol w="761376"/>
                <a:gridCol w="761376"/>
                <a:gridCol w="761376"/>
                <a:gridCol w="827996"/>
                <a:gridCol w="76137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77,714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96,916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843120"/>
      </p:ext>
    </p:extLst>
  </p:cSld>
  <p:clrMapOvr>
    <a:masterClrMapping/>
  </p:clrMapOvr>
  <p:transition>
    <p:blinds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d496ab6f-82d7-47fa-ba56-55fc2c510ab4">
  <element uid="88991f24-ef62-4f1e-a9ef-6d6a74d11ca9" value=""/>
</sisl>
</file>

<file path=customXml/itemProps1.xml><?xml version="1.0" encoding="utf-8"?>
<ds:datastoreItem xmlns:ds="http://schemas.openxmlformats.org/officeDocument/2006/customXml" ds:itemID="{5DB81E8B-0E54-417E-BEB4-6D30B68A00C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BCG Octubre 2013</Template>
  <TotalTime>5712</TotalTime>
  <Words>1428</Words>
  <Application>Microsoft Office PowerPoint</Application>
  <PresentationFormat>Presentación en pantalla (4:3)</PresentationFormat>
  <Paragraphs>472</Paragraphs>
  <Slides>33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BCG STANDARD</vt:lpstr>
      <vt:lpstr>Puma Energy - Network Plan</vt:lpstr>
      <vt:lpstr>TM: Mayisiris Perez</vt:lpstr>
      <vt:lpstr>Mayisiris Perez</vt:lpstr>
      <vt:lpstr>Presentación de PowerPoint</vt:lpstr>
      <vt:lpstr>BCG id 303 - PUMA chanis</vt:lpstr>
      <vt:lpstr>BCG id 412 - PUMA LOCERIA TUMBA MUERTO</vt:lpstr>
      <vt:lpstr>BCG id 425 - PUMA LOCERIA</vt:lpstr>
      <vt:lpstr>Presentación de PowerPoint</vt:lpstr>
      <vt:lpstr>BCG Id 430 – puma ATLAS</vt:lpstr>
      <vt:lpstr>BCG Id 440 - PUMA ALBROOK</vt:lpstr>
      <vt:lpstr>BCG Id 515 – puma LAS AMERICAS</vt:lpstr>
      <vt:lpstr>BCG Id 20042 – puma CHEPO KATEMAN</vt:lpstr>
      <vt:lpstr>BCG Id 20823 – puma COLON ZONA LIBRE</vt:lpstr>
      <vt:lpstr>Presentación de PowerPoint</vt:lpstr>
      <vt:lpstr>Bcg Id 104 – puma juan diaz</vt:lpstr>
      <vt:lpstr>BCG Id 116 - PUMA hipodromo</vt:lpstr>
      <vt:lpstr>BCG Id 208 – puma independencia</vt:lpstr>
      <vt:lpstr>BCG ID 209 - PUMA splash</vt:lpstr>
      <vt:lpstr>BCG Id 320 - PUMA morelos</vt:lpstr>
      <vt:lpstr>BCG Id 326 – puma via bolivar</vt:lpstr>
      <vt:lpstr>BCG Id 333 – puma villa de la fuente</vt:lpstr>
      <vt:lpstr>BCG Id 411 – puma via argentina</vt:lpstr>
      <vt:lpstr>BCG Id 421 – puma el dorado</vt:lpstr>
      <vt:lpstr>Presentación de PowerPoint</vt:lpstr>
      <vt:lpstr>BCG Id 143 – puma brisas del golf</vt:lpstr>
      <vt:lpstr>BCG Id 202 – puma el bosque</vt:lpstr>
      <vt:lpstr>BCG Id 213 – puma milla 1</vt:lpstr>
      <vt:lpstr>BCG Id 223 – puma via tocumen</vt:lpstr>
      <vt:lpstr>BCG Id 231 – puma milla 8</vt:lpstr>
      <vt:lpstr>BCG Id 234 – puma las cumbres</vt:lpstr>
      <vt:lpstr>BCG Id 321 – puma via porras</vt:lpstr>
      <vt:lpstr>BCG Id 344 – puma centenial</vt:lpstr>
      <vt:lpstr>BCG Id 419 – puma curundu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Puma Energy- Network Plan Outlet Review</dc:title>
  <dc:creator>Puma</dc:creator>
  <cp:keywords>PRIVATE AND CONFIDENTIAL</cp:keywords>
  <cp:lastModifiedBy>Usuario</cp:lastModifiedBy>
  <cp:revision>209</cp:revision>
  <cp:lastPrinted>2015-06-12T17:27:43Z</cp:lastPrinted>
  <dcterms:created xsi:type="dcterms:W3CDTF">2015-06-10T16:23:27Z</dcterms:created>
  <dcterms:modified xsi:type="dcterms:W3CDTF">2018-05-25T21:46:24Z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943f943c-b62e-4d5f-96aa-1044e8f9b898</vt:lpwstr>
  </property>
  <property fmtid="{D5CDD505-2E9C-101B-9397-08002B2CF9AE}" pid="3" name="bjSaver">
    <vt:lpwstr>chnzsKEALXasNaWjClfKIizUM1cK/utV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policy="d496ab6f-82d7-47fa-ba56-55fc2c510ab4" xmlns="http://www.boldonjames.com/2008/01/sie/i</vt:lpwstr>
  </property>
  <property fmtid="{D5CDD505-2E9C-101B-9397-08002B2CF9AE}" pid="5" name="bjDocumentLabelXML-0">
    <vt:lpwstr>nternal/label"&gt;&lt;element uid="88991f24-ef62-4f1e-a9ef-6d6a74d11ca9" value="" /&gt;&lt;/sisl&gt;</vt:lpwstr>
  </property>
  <property fmtid="{D5CDD505-2E9C-101B-9397-08002B2CF9AE}" pid="6" name="bjDocumentSecurityLabel">
    <vt:lpwstr>PRIVATE &amp; CONFIDENTIAL</vt:lpwstr>
  </property>
</Properties>
</file>