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2"/>
  </p:sldMasterIdLst>
  <p:notesMasterIdLst>
    <p:notesMasterId r:id="rId34"/>
  </p:notesMasterIdLst>
  <p:handoutMasterIdLst>
    <p:handoutMasterId r:id="rId35"/>
  </p:handoutMasterIdLst>
  <p:sldIdLst>
    <p:sldId id="257" r:id="rId3"/>
    <p:sldId id="290" r:id="rId4"/>
    <p:sldId id="291" r:id="rId5"/>
    <p:sldId id="385" r:id="rId6"/>
    <p:sldId id="387" r:id="rId7"/>
    <p:sldId id="388" r:id="rId8"/>
    <p:sldId id="389" r:id="rId9"/>
    <p:sldId id="395" r:id="rId10"/>
    <p:sldId id="398" r:id="rId11"/>
    <p:sldId id="323" r:id="rId12"/>
    <p:sldId id="394" r:id="rId13"/>
    <p:sldId id="326" r:id="rId14"/>
    <p:sldId id="391" r:id="rId15"/>
    <p:sldId id="392" r:id="rId16"/>
    <p:sldId id="329" r:id="rId17"/>
    <p:sldId id="330" r:id="rId18"/>
    <p:sldId id="396" r:id="rId19"/>
    <p:sldId id="337" r:id="rId20"/>
    <p:sldId id="340" r:id="rId21"/>
    <p:sldId id="355" r:id="rId22"/>
    <p:sldId id="357" r:id="rId23"/>
    <p:sldId id="361" r:id="rId24"/>
    <p:sldId id="339" r:id="rId25"/>
    <p:sldId id="363" r:id="rId26"/>
    <p:sldId id="367" r:id="rId27"/>
    <p:sldId id="371" r:id="rId28"/>
    <p:sldId id="373" r:id="rId29"/>
    <p:sldId id="359" r:id="rId30"/>
    <p:sldId id="365" r:id="rId31"/>
    <p:sldId id="369" r:id="rId32"/>
    <p:sldId id="397" r:id="rId33"/>
  </p:sldIdLst>
  <p:sldSz cx="9144000" cy="6858000" type="screen4x3"/>
  <p:notesSz cx="7010400" cy="9223375"/>
  <p:defaultTextStyle>
    <a:defPPr>
      <a:defRPr lang="es-S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55" autoAdjust="0"/>
    <p:restoredTop sz="92607" autoAdjust="0"/>
  </p:normalViewPr>
  <p:slideViewPr>
    <p:cSldViewPr>
      <p:cViewPr>
        <p:scale>
          <a:sx n="75" d="100"/>
          <a:sy n="75" d="100"/>
        </p:scale>
        <p:origin x="-108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2790" y="-96"/>
      </p:cViewPr>
      <p:guideLst>
        <p:guide orient="horz" pos="2905"/>
        <p:guide pos="220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tags" Target="../tags/tag2.xml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7010400" cy="461169"/>
          </a:xfrm>
          <a:prstGeom prst="rect">
            <a:avLst/>
          </a:prstGeom>
        </p:spPr>
        <p:txBody>
          <a:bodyPr vert="horz" lIns="92757" tIns="46378" rIns="92757" bIns="46378" rtlCol="0"/>
          <a:lstStyle>
            <a:lvl1pPr algn="l">
              <a:defRPr sz="1200"/>
            </a:lvl1pPr>
          </a:lstStyle>
          <a:p>
            <a:r>
              <a:rPr lang="es-SV" sz="1000" b="1" smtClean="0">
                <a:solidFill>
                  <a:srgbClr val="A5A5A5"/>
                </a:solidFill>
                <a:latin typeface="Calibri"/>
              </a:rPr>
              <a:t>Classified as: </a:t>
            </a:r>
            <a:r>
              <a:rPr lang="es-SV" sz="1000" b="1" smtClean="0">
                <a:solidFill>
                  <a:srgbClr val="FF8000"/>
                </a:solidFill>
                <a:latin typeface="Calibri"/>
              </a:rPr>
              <a:t>PRIVATE AND CONFIDENTIAL</a:t>
            </a:r>
            <a:endParaRPr lang="es-SV" sz="1000" b="1">
              <a:solidFill>
                <a:srgbClr val="FF8000"/>
              </a:solidFill>
              <a:latin typeface="Calibri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1169"/>
          </a:xfrm>
          <a:prstGeom prst="rect">
            <a:avLst/>
          </a:prstGeom>
        </p:spPr>
        <p:txBody>
          <a:bodyPr vert="horz" lIns="92757" tIns="46378" rIns="92757" bIns="46378" rtlCol="0"/>
          <a:lstStyle>
            <a:lvl1pPr algn="r">
              <a:defRPr sz="1200"/>
            </a:lvl1pPr>
          </a:lstStyle>
          <a:p>
            <a:fld id="{11BD63CC-8EE0-421F-899D-8D88BC9EC598}" type="datetimeFigureOut">
              <a:rPr lang="es-SV" smtClean="0"/>
              <a:t>24/5/2018</a:t>
            </a:fld>
            <a:endParaRPr lang="es-S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60605"/>
            <a:ext cx="3037840" cy="461169"/>
          </a:xfrm>
          <a:prstGeom prst="rect">
            <a:avLst/>
          </a:prstGeom>
        </p:spPr>
        <p:txBody>
          <a:bodyPr vert="horz" lIns="92757" tIns="46378" rIns="92757" bIns="46378" rtlCol="0" anchor="b"/>
          <a:lstStyle>
            <a:lvl1pPr algn="l">
              <a:defRPr sz="1200"/>
            </a:lvl1pPr>
          </a:lstStyle>
          <a:p>
            <a:endParaRPr lang="es-S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760605"/>
            <a:ext cx="3037840" cy="461169"/>
          </a:xfrm>
          <a:prstGeom prst="rect">
            <a:avLst/>
          </a:prstGeom>
        </p:spPr>
        <p:txBody>
          <a:bodyPr vert="horz" lIns="92757" tIns="46378" rIns="92757" bIns="46378" rtlCol="0" anchor="b"/>
          <a:lstStyle>
            <a:lvl1pPr algn="r">
              <a:defRPr sz="1200"/>
            </a:lvl1pPr>
          </a:lstStyle>
          <a:p>
            <a:fld id="{A0B40CE7-0FBC-40D3-A236-926A96942370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107334509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tags" Target="../tags/tag1.xml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7010400" cy="461169"/>
          </a:xfrm>
          <a:prstGeom prst="rect">
            <a:avLst/>
          </a:prstGeom>
        </p:spPr>
        <p:txBody>
          <a:bodyPr vert="horz" lIns="92757" tIns="46378" rIns="92757" bIns="46378" rtlCol="0"/>
          <a:lstStyle>
            <a:lvl1pPr algn="l">
              <a:defRPr lang="es-SV" sz="1000" b="1" i="0" u="none">
                <a:solidFill>
                  <a:srgbClr val="A5A5A5"/>
                </a:solidFill>
                <a:latin typeface="Calibri"/>
              </a:defRPr>
            </a:lvl1pPr>
          </a:lstStyle>
          <a:p>
            <a:r>
              <a:rPr lang="en-US" smtClean="0"/>
              <a:t>Classified as: </a:t>
            </a:r>
            <a:r>
              <a:rPr lang="en-US" smtClean="0">
                <a:solidFill>
                  <a:srgbClr val="FF8000"/>
                </a:solidFill>
              </a:rPr>
              <a:t>PRIVATE AND CONFIDENTIAL</a:t>
            </a:r>
            <a:endParaRPr lang="en-US">
              <a:solidFill>
                <a:srgbClr val="FF8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1169"/>
          </a:xfrm>
          <a:prstGeom prst="rect">
            <a:avLst/>
          </a:prstGeom>
        </p:spPr>
        <p:txBody>
          <a:bodyPr vert="horz" lIns="92757" tIns="46378" rIns="92757" bIns="46378" rtlCol="0"/>
          <a:lstStyle>
            <a:lvl1pPr algn="r">
              <a:defRPr sz="1200"/>
            </a:lvl1pPr>
          </a:lstStyle>
          <a:p>
            <a:fld id="{97008C8B-AC5A-4768-962A-5C2B875E40C0}" type="datetimeFigureOut">
              <a:rPr lang="es-SV" smtClean="0"/>
              <a:t>24/5/2018</a:t>
            </a:fld>
            <a:endParaRPr lang="es-SV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8563" y="692150"/>
            <a:ext cx="4613275" cy="3459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757" tIns="46378" rIns="92757" bIns="46378" rtlCol="0" anchor="ctr"/>
          <a:lstStyle/>
          <a:p>
            <a:endParaRPr lang="es-SV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381103"/>
            <a:ext cx="5608320" cy="4150519"/>
          </a:xfrm>
          <a:prstGeom prst="rect">
            <a:avLst/>
          </a:prstGeom>
        </p:spPr>
        <p:txBody>
          <a:bodyPr vert="horz" lIns="92757" tIns="46378" rIns="92757" bIns="46378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S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60605"/>
            <a:ext cx="3037840" cy="461169"/>
          </a:xfrm>
          <a:prstGeom prst="rect">
            <a:avLst/>
          </a:prstGeom>
        </p:spPr>
        <p:txBody>
          <a:bodyPr vert="horz" lIns="92757" tIns="46378" rIns="92757" bIns="46378" rtlCol="0" anchor="b"/>
          <a:lstStyle>
            <a:lvl1pPr algn="l">
              <a:defRPr sz="1200"/>
            </a:lvl1pPr>
          </a:lstStyle>
          <a:p>
            <a:endParaRPr lang="es-S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60605"/>
            <a:ext cx="3037840" cy="461169"/>
          </a:xfrm>
          <a:prstGeom prst="rect">
            <a:avLst/>
          </a:prstGeom>
        </p:spPr>
        <p:txBody>
          <a:bodyPr vert="horz" lIns="92757" tIns="46378" rIns="92757" bIns="46378" rtlCol="0" anchor="b"/>
          <a:lstStyle>
            <a:lvl1pPr algn="r">
              <a:defRPr sz="1200"/>
            </a:lvl1pPr>
          </a:lstStyle>
          <a:p>
            <a:fld id="{7D417EEF-45D6-4ABD-BC62-736629631338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497759427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  <p:custDataLst>
              <p:tags r:id="rId1"/>
            </p:custDataLst>
          </p:nvPr>
        </p:nvSpPr>
        <p:spPr>
          <a:xfrm>
            <a:off x="0" y="0"/>
            <a:ext cx="7010400" cy="461169"/>
          </a:xfrm>
        </p:spPr>
        <p:txBody>
          <a:bodyPr/>
          <a:lstStyle/>
          <a:p>
            <a:r>
              <a:rPr lang="en-US" smtClean="0"/>
              <a:t>Classified as: </a:t>
            </a:r>
            <a:r>
              <a:rPr lang="en-US" smtClean="0">
                <a:solidFill>
                  <a:srgbClr val="FF8000"/>
                </a:solidFill>
              </a:rPr>
              <a:t>PRIVATE AND CONFIDENTIAL</a:t>
            </a:r>
            <a:endParaRPr lang="en-US">
              <a:solidFill>
                <a:srgbClr val="FF8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17EEF-45D6-4ABD-BC62-736629631338}" type="slidenum">
              <a:rPr lang="es-SV" smtClean="0"/>
              <a:t>1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635131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  <p:custDataLst>
              <p:tags r:id="rId1"/>
            </p:custDataLst>
          </p:nvPr>
        </p:nvSpPr>
        <p:spPr>
          <a:xfrm>
            <a:off x="0" y="0"/>
            <a:ext cx="7010400" cy="461169"/>
          </a:xfrm>
        </p:spPr>
        <p:txBody>
          <a:bodyPr/>
          <a:lstStyle/>
          <a:p>
            <a:r>
              <a:rPr lang="en-US" smtClean="0"/>
              <a:t>Classified as: </a:t>
            </a:r>
            <a:r>
              <a:rPr lang="en-US" smtClean="0">
                <a:solidFill>
                  <a:srgbClr val="FF8000"/>
                </a:solidFill>
              </a:rPr>
              <a:t>PRIVATE AND CONFIDENTIAL</a:t>
            </a:r>
            <a:endParaRPr lang="en-US">
              <a:solidFill>
                <a:srgbClr val="FF8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17EEF-45D6-4ABD-BC62-736629631338}" type="slidenum">
              <a:rPr lang="es-SV" smtClean="0"/>
              <a:t>4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6718793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  <p:custDataLst>
              <p:tags r:id="rId1"/>
            </p:custDataLst>
          </p:nvPr>
        </p:nvSpPr>
        <p:spPr>
          <a:xfrm>
            <a:off x="0" y="0"/>
            <a:ext cx="7010400" cy="461169"/>
          </a:xfrm>
        </p:spPr>
        <p:txBody>
          <a:bodyPr/>
          <a:lstStyle/>
          <a:p>
            <a:r>
              <a:rPr lang="en-US" smtClean="0"/>
              <a:t>Classified as: </a:t>
            </a:r>
            <a:r>
              <a:rPr lang="en-US" smtClean="0">
                <a:solidFill>
                  <a:srgbClr val="FF8000"/>
                </a:solidFill>
              </a:rPr>
              <a:t>PRIVATE AND CONFIDENTIAL</a:t>
            </a:r>
            <a:endParaRPr lang="en-US">
              <a:solidFill>
                <a:srgbClr val="FF8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17EEF-45D6-4ABD-BC62-736629631338}" type="slidenum">
              <a:rPr lang="es-SV" smtClean="0"/>
              <a:t>10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6718793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  <p:custDataLst>
              <p:tags r:id="rId1"/>
            </p:custDataLst>
          </p:nvPr>
        </p:nvSpPr>
        <p:spPr>
          <a:xfrm>
            <a:off x="0" y="0"/>
            <a:ext cx="7010400" cy="461169"/>
          </a:xfrm>
        </p:spPr>
        <p:txBody>
          <a:bodyPr/>
          <a:lstStyle/>
          <a:p>
            <a:r>
              <a:rPr lang="en-US" smtClean="0"/>
              <a:t>Classified as: </a:t>
            </a:r>
            <a:r>
              <a:rPr lang="en-US" smtClean="0">
                <a:solidFill>
                  <a:srgbClr val="FF8000"/>
                </a:solidFill>
              </a:rPr>
              <a:t>PRIVATE AND CONFIDENTIAL</a:t>
            </a:r>
            <a:endParaRPr lang="en-US">
              <a:solidFill>
                <a:srgbClr val="FF8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17EEF-45D6-4ABD-BC62-736629631338}" type="slidenum">
              <a:rPr lang="es-SV" smtClean="0"/>
              <a:t>15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6718793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3 Marcador de encabezado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Classified as: </a:t>
            </a:r>
            <a:r>
              <a:rPr lang="en-US" smtClean="0">
                <a:solidFill>
                  <a:srgbClr val="FF8000"/>
                </a:solidFill>
              </a:rPr>
              <a:t>PRIVATE AND CONFIDENTIAL</a:t>
            </a:r>
            <a:endParaRPr lang="en-US">
              <a:solidFill>
                <a:srgbClr val="FF8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17EEF-45D6-4ABD-BC62-736629631338}" type="slidenum">
              <a:rPr lang="es-SV" smtClean="0"/>
              <a:t>16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7133911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  <p:custDataLst>
              <p:tags r:id="rId1"/>
            </p:custDataLst>
          </p:nvPr>
        </p:nvSpPr>
        <p:spPr>
          <a:xfrm>
            <a:off x="0" y="0"/>
            <a:ext cx="7010400" cy="461169"/>
          </a:xfrm>
        </p:spPr>
        <p:txBody>
          <a:bodyPr/>
          <a:lstStyle/>
          <a:p>
            <a:r>
              <a:rPr lang="en-US" smtClean="0"/>
              <a:t>Classified as: </a:t>
            </a:r>
            <a:r>
              <a:rPr lang="en-US" smtClean="0">
                <a:solidFill>
                  <a:srgbClr val="FF8000"/>
                </a:solidFill>
              </a:rPr>
              <a:t>PRIVATE AND CONFIDENTIAL</a:t>
            </a:r>
            <a:endParaRPr lang="en-US">
              <a:solidFill>
                <a:srgbClr val="FF8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17EEF-45D6-4ABD-BC62-736629631338}" type="slidenum">
              <a:rPr lang="es-SV" smtClean="0"/>
              <a:t>18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671879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s-CO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s-CO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686800" y="6467936"/>
            <a:ext cx="423948" cy="365125"/>
          </a:xfrm>
        </p:spPr>
        <p:txBody>
          <a:bodyPr/>
          <a:lstStyle/>
          <a:p>
            <a:fld id="{C9A7D68E-C033-4355-B72B-F0FF7568D5BF}" type="slidenum">
              <a:rPr lang="es-SV" smtClean="0"/>
              <a:t>‹Nº›</a:t>
            </a:fld>
            <a:endParaRPr lang="es-SV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s-CO" dirty="0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95622-4F80-4687-90D4-20C698E63516}" type="datetimeFigureOut">
              <a:rPr lang="es-SV" smtClean="0"/>
              <a:t>24/5/2018</a:t>
            </a:fld>
            <a:endParaRPr lang="es-SV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7D68E-C033-4355-B72B-F0FF7568D5BF}" type="slidenum">
              <a:rPr lang="es-SV" smtClean="0"/>
              <a:t>‹Nº›</a:t>
            </a:fld>
            <a:endParaRPr lang="es-SV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s-CO" dirty="0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95622-4F80-4687-90D4-20C698E63516}" type="datetimeFigureOut">
              <a:rPr lang="es-SV" smtClean="0"/>
              <a:t>24/5/2018</a:t>
            </a:fld>
            <a:endParaRPr lang="es-SV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7D68E-C033-4355-B72B-F0FF7568D5BF}" type="slidenum">
              <a:rPr lang="es-SV" smtClean="0"/>
              <a:t>‹Nº›</a:t>
            </a:fld>
            <a:endParaRPr lang="es-SV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0013"/>
            <a:ext cx="8610600" cy="738187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3543300"/>
            <a:ext cx="83058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3"/>
          <p:cNvSpPr>
            <a:spLocks noGrp="1"/>
          </p:cNvSpPr>
          <p:nvPr>
            <p:ph sz="half" idx="10"/>
          </p:nvPr>
        </p:nvSpPr>
        <p:spPr>
          <a:xfrm>
            <a:off x="304800" y="1295400"/>
            <a:ext cx="83058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BO" dirty="0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95622-4F80-4687-90D4-20C698E63516}" type="datetimeFigureOut">
              <a:rPr lang="es-SV" smtClean="0"/>
              <a:t>24/5/2018</a:t>
            </a:fld>
            <a:endParaRPr lang="es-SV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7D68E-C033-4355-B72B-F0FF7568D5BF}" type="slidenum">
              <a:rPr lang="es-SV" smtClean="0"/>
              <a:t>‹Nº›</a:t>
            </a:fld>
            <a:endParaRPr lang="es-SV"/>
          </a:p>
        </p:txBody>
      </p:sp>
      <p:sp>
        <p:nvSpPr>
          <p:cNvPr id="9" name="8 Marcador de contenido"/>
          <p:cNvSpPr>
            <a:spLocks noGrp="1"/>
          </p:cNvSpPr>
          <p:nvPr>
            <p:ph sz="quarter" idx="13"/>
          </p:nvPr>
        </p:nvSpPr>
        <p:spPr>
          <a:xfrm>
            <a:off x="251520" y="1052736"/>
            <a:ext cx="3960440" cy="2592288"/>
          </a:xfrm>
        </p:spPr>
        <p:txBody>
          <a:bodyPr/>
          <a:lstStyle/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13" name="8 Marcador de contenido"/>
          <p:cNvSpPr>
            <a:spLocks noGrp="1"/>
          </p:cNvSpPr>
          <p:nvPr>
            <p:ph sz="quarter" idx="14"/>
          </p:nvPr>
        </p:nvSpPr>
        <p:spPr>
          <a:xfrm>
            <a:off x="251520" y="3789040"/>
            <a:ext cx="3960440" cy="2592288"/>
          </a:xfrm>
        </p:spPr>
        <p:txBody>
          <a:bodyPr/>
          <a:lstStyle/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14" name="8 Marcador de contenido"/>
          <p:cNvSpPr>
            <a:spLocks noGrp="1"/>
          </p:cNvSpPr>
          <p:nvPr>
            <p:ph sz="quarter" idx="15"/>
          </p:nvPr>
        </p:nvSpPr>
        <p:spPr>
          <a:xfrm>
            <a:off x="4860032" y="1052736"/>
            <a:ext cx="3960440" cy="2592288"/>
          </a:xfrm>
        </p:spPr>
        <p:txBody>
          <a:bodyPr/>
          <a:lstStyle/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15" name="8 Marcador de contenido"/>
          <p:cNvSpPr>
            <a:spLocks noGrp="1"/>
          </p:cNvSpPr>
          <p:nvPr>
            <p:ph sz="quarter" idx="16"/>
          </p:nvPr>
        </p:nvSpPr>
        <p:spPr>
          <a:xfrm>
            <a:off x="4860032" y="3789040"/>
            <a:ext cx="3960440" cy="2592288"/>
          </a:xfrm>
        </p:spPr>
        <p:txBody>
          <a:bodyPr/>
          <a:lstStyle/>
          <a:p>
            <a:pPr lvl="0"/>
            <a:r>
              <a:rPr lang="es-ES" dirty="0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611263325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BO" dirty="0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95622-4F80-4687-90D4-20C698E63516}" type="datetimeFigureOut">
              <a:rPr lang="es-SV" smtClean="0"/>
              <a:t>24/5/2018</a:t>
            </a:fld>
            <a:endParaRPr lang="es-SV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7D68E-C033-4355-B72B-F0FF7568D5BF}" type="slidenum">
              <a:rPr lang="es-SV" smtClean="0"/>
              <a:t>‹Nº›</a:t>
            </a:fld>
            <a:endParaRPr lang="es-SV"/>
          </a:p>
        </p:txBody>
      </p:sp>
      <p:sp>
        <p:nvSpPr>
          <p:cNvPr id="9" name="8 Marcador de contenido"/>
          <p:cNvSpPr>
            <a:spLocks noGrp="1"/>
          </p:cNvSpPr>
          <p:nvPr>
            <p:ph sz="quarter" idx="13"/>
          </p:nvPr>
        </p:nvSpPr>
        <p:spPr>
          <a:xfrm>
            <a:off x="251520" y="1052736"/>
            <a:ext cx="3960440" cy="2592288"/>
          </a:xfrm>
        </p:spPr>
        <p:txBody>
          <a:bodyPr/>
          <a:lstStyle/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13" name="8 Marcador de contenido"/>
          <p:cNvSpPr>
            <a:spLocks noGrp="1"/>
          </p:cNvSpPr>
          <p:nvPr>
            <p:ph sz="quarter" idx="14"/>
          </p:nvPr>
        </p:nvSpPr>
        <p:spPr>
          <a:xfrm>
            <a:off x="251520" y="3789040"/>
            <a:ext cx="3960440" cy="2592288"/>
          </a:xfrm>
        </p:spPr>
        <p:txBody>
          <a:bodyPr/>
          <a:lstStyle/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15" name="8 Marcador de contenido"/>
          <p:cNvSpPr>
            <a:spLocks noGrp="1"/>
          </p:cNvSpPr>
          <p:nvPr>
            <p:ph sz="quarter" idx="16"/>
          </p:nvPr>
        </p:nvSpPr>
        <p:spPr>
          <a:xfrm>
            <a:off x="4860032" y="3933056"/>
            <a:ext cx="3960440" cy="576064"/>
          </a:xfrm>
        </p:spPr>
        <p:txBody>
          <a:bodyPr>
            <a:noAutofit/>
          </a:bodyPr>
          <a:lstStyle>
            <a:lvl1pPr>
              <a:defRPr sz="1800"/>
            </a:lvl1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10" name="8 Marcador de contenido"/>
          <p:cNvSpPr>
            <a:spLocks noGrp="1"/>
          </p:cNvSpPr>
          <p:nvPr>
            <p:ph sz="quarter" idx="17"/>
          </p:nvPr>
        </p:nvSpPr>
        <p:spPr>
          <a:xfrm>
            <a:off x="4860032" y="4725144"/>
            <a:ext cx="3960440" cy="576064"/>
          </a:xfrm>
        </p:spPr>
        <p:txBody>
          <a:bodyPr>
            <a:noAutofit/>
          </a:bodyPr>
          <a:lstStyle>
            <a:lvl1pPr>
              <a:defRPr sz="1800"/>
            </a:lvl1pPr>
          </a:lstStyle>
          <a:p>
            <a:pPr lvl="0"/>
            <a:r>
              <a:rPr lang="en-US" noProof="0" dirty="0" err="1" smtClean="0"/>
              <a:t>Haga</a:t>
            </a:r>
            <a:r>
              <a:rPr lang="en-US" noProof="0" dirty="0" smtClean="0"/>
              <a:t> </a:t>
            </a:r>
            <a:r>
              <a:rPr lang="en-US" noProof="0" dirty="0" err="1" smtClean="0"/>
              <a:t>clic</a:t>
            </a:r>
            <a:r>
              <a:rPr lang="en-US" noProof="0" dirty="0" smtClean="0"/>
              <a:t> para </a:t>
            </a:r>
            <a:r>
              <a:rPr lang="en-US" noProof="0" dirty="0" err="1" smtClean="0"/>
              <a:t>modificar</a:t>
            </a:r>
            <a:r>
              <a:rPr lang="en-US" noProof="0" dirty="0" smtClean="0"/>
              <a:t> el </a:t>
            </a:r>
            <a:r>
              <a:rPr lang="en-US" noProof="0" dirty="0" err="1" smtClean="0"/>
              <a:t>estilo</a:t>
            </a:r>
            <a:r>
              <a:rPr lang="en-US" noProof="0" dirty="0" smtClean="0"/>
              <a:t> de </a:t>
            </a:r>
            <a:r>
              <a:rPr lang="en-US" noProof="0" dirty="0" err="1" smtClean="0"/>
              <a:t>texto</a:t>
            </a:r>
            <a:r>
              <a:rPr lang="en-US" noProof="0" dirty="0" smtClean="0"/>
              <a:t> del </a:t>
            </a:r>
            <a:r>
              <a:rPr lang="en-US" noProof="0" dirty="0" err="1" smtClean="0"/>
              <a:t>patrón</a:t>
            </a:r>
            <a:endParaRPr lang="en-US" noProof="0" dirty="0" smtClean="0"/>
          </a:p>
        </p:txBody>
      </p:sp>
      <p:sp>
        <p:nvSpPr>
          <p:cNvPr id="11" name="8 Marcador de contenido"/>
          <p:cNvSpPr>
            <a:spLocks noGrp="1"/>
          </p:cNvSpPr>
          <p:nvPr>
            <p:ph sz="quarter" idx="18"/>
          </p:nvPr>
        </p:nvSpPr>
        <p:spPr>
          <a:xfrm>
            <a:off x="4860032" y="5589240"/>
            <a:ext cx="3960440" cy="576064"/>
          </a:xfr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en-US" noProof="0" dirty="0" err="1" smtClean="0"/>
              <a:t>Haga</a:t>
            </a:r>
            <a:r>
              <a:rPr lang="en-US" noProof="0" dirty="0" smtClean="0"/>
              <a:t> </a:t>
            </a:r>
            <a:r>
              <a:rPr lang="en-US" noProof="0" dirty="0" err="1" smtClean="0"/>
              <a:t>clic</a:t>
            </a:r>
            <a:r>
              <a:rPr lang="en-US" noProof="0" dirty="0" smtClean="0"/>
              <a:t> para </a:t>
            </a:r>
            <a:r>
              <a:rPr lang="en-US" noProof="0" dirty="0" err="1" smtClean="0"/>
              <a:t>modificar</a:t>
            </a:r>
            <a:r>
              <a:rPr lang="en-US" noProof="0" dirty="0" smtClean="0"/>
              <a:t> el </a:t>
            </a:r>
            <a:r>
              <a:rPr lang="en-US" noProof="0" dirty="0" err="1" smtClean="0"/>
              <a:t>estilo</a:t>
            </a:r>
            <a:r>
              <a:rPr lang="en-US" noProof="0" dirty="0" smtClean="0"/>
              <a:t> de </a:t>
            </a:r>
            <a:r>
              <a:rPr lang="en-US" noProof="0" dirty="0" err="1" smtClean="0"/>
              <a:t>texto</a:t>
            </a:r>
            <a:r>
              <a:rPr lang="en-US" noProof="0" dirty="0" smtClean="0"/>
              <a:t> del </a:t>
            </a:r>
            <a:r>
              <a:rPr lang="en-US" noProof="0" dirty="0" err="1" smtClean="0"/>
              <a:t>patrón</a:t>
            </a:r>
            <a:endParaRPr lang="en-US" noProof="0" dirty="0" smtClean="0"/>
          </a:p>
        </p:txBody>
      </p:sp>
      <p:sp>
        <p:nvSpPr>
          <p:cNvPr id="12" name="8 Marcador de contenido"/>
          <p:cNvSpPr>
            <a:spLocks noGrp="1"/>
          </p:cNvSpPr>
          <p:nvPr>
            <p:ph sz="quarter" idx="19"/>
          </p:nvPr>
        </p:nvSpPr>
        <p:spPr>
          <a:xfrm>
            <a:off x="4860032" y="1052736"/>
            <a:ext cx="3960440" cy="2592288"/>
          </a:xfrm>
        </p:spPr>
        <p:txBody>
          <a:bodyPr/>
          <a:lstStyle/>
          <a:p>
            <a:pPr lvl="0"/>
            <a:r>
              <a:rPr lang="es-ES" dirty="0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679843894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s-C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buClr>
                <a:schemeClr val="bg2">
                  <a:lumMod val="25000"/>
                </a:schemeClr>
              </a:buClr>
              <a:buFont typeface="Arial" pitchFamily="34" charset="0"/>
              <a:buChar char="•"/>
              <a:defRPr/>
            </a:lvl1pPr>
            <a:lvl2pPr>
              <a:buClr>
                <a:schemeClr val="bg2">
                  <a:lumMod val="25000"/>
                </a:schemeClr>
              </a:buClr>
              <a:buFont typeface="DIN" pitchFamily="2" charset="0"/>
              <a:buChar char="–"/>
              <a:defRPr/>
            </a:lvl2pPr>
            <a:lvl3pPr>
              <a:buClr>
                <a:schemeClr val="bg2">
                  <a:lumMod val="25000"/>
                </a:schemeClr>
              </a:buClr>
              <a:defRPr/>
            </a:lvl3pPr>
            <a:lvl4pPr>
              <a:buClr>
                <a:schemeClr val="bg2">
                  <a:lumMod val="25000"/>
                </a:schemeClr>
              </a:buClr>
              <a:defRPr/>
            </a:lvl4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CO" dirty="0" smtClean="0"/>
          </a:p>
          <a:p>
            <a:pPr lvl="4"/>
            <a:endParaRPr lang="es-CO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3877902" y="6503322"/>
            <a:ext cx="1151298" cy="304800"/>
          </a:xfrm>
        </p:spPr>
        <p:txBody>
          <a:bodyPr/>
          <a:lstStyle/>
          <a:p>
            <a:fld id="{2BD95622-4F80-4687-90D4-20C698E63516}" type="datetimeFigureOut">
              <a:rPr lang="es-SV" smtClean="0"/>
              <a:t>24/5/2018</a:t>
            </a:fld>
            <a:endParaRPr lang="es-SV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800600" y="6492875"/>
            <a:ext cx="2895600" cy="365125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endParaRPr lang="es-SV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11739" y="6492875"/>
            <a:ext cx="432261" cy="365125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fld id="{C9A7D68E-C033-4355-B72B-F0FF7568D5BF}" type="slidenum">
              <a:rPr lang="es-SV" smtClean="0"/>
              <a:t>‹Nº›</a:t>
            </a:fld>
            <a:endParaRPr lang="es-SV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s-CO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95622-4F80-4687-90D4-20C698E63516}" type="datetimeFigureOut">
              <a:rPr lang="es-SV" smtClean="0"/>
              <a:t>24/5/2018</a:t>
            </a:fld>
            <a:endParaRPr lang="es-SV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7D68E-C033-4355-B72B-F0FF7568D5BF}" type="slidenum">
              <a:rPr lang="es-SV" smtClean="0"/>
              <a:t>‹Nº›</a:t>
            </a:fld>
            <a:endParaRPr lang="es-SV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s-CO" dirty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buClr>
                <a:schemeClr val="bg2">
                  <a:lumMod val="25000"/>
                </a:schemeClr>
              </a:buClr>
              <a:buFont typeface="Wingdings" pitchFamily="2" charset="2"/>
              <a:buChar char="§"/>
              <a:defRPr sz="2800"/>
            </a:lvl1pPr>
            <a:lvl2pPr>
              <a:buClr>
                <a:schemeClr val="bg2">
                  <a:lumMod val="25000"/>
                </a:schemeClr>
              </a:buClr>
              <a:buFont typeface="DIN" pitchFamily="2" charset="0"/>
              <a:buChar char="–"/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buClr>
                <a:schemeClr val="bg2">
                  <a:lumMod val="25000"/>
                </a:schemeClr>
              </a:buClr>
              <a:buFont typeface="Wingdings" pitchFamily="2" charset="2"/>
              <a:buChar char="§"/>
              <a:defRPr sz="2800"/>
            </a:lvl1pPr>
            <a:lvl2pPr>
              <a:buClr>
                <a:schemeClr val="bg2">
                  <a:lumMod val="25000"/>
                </a:schemeClr>
              </a:buClr>
              <a:buFont typeface="DIN" pitchFamily="2" charset="0"/>
              <a:buChar char="–"/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 dirty="0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95622-4F80-4687-90D4-20C698E63516}" type="datetimeFigureOut">
              <a:rPr lang="es-SV" smtClean="0"/>
              <a:t>24/5/2018</a:t>
            </a:fld>
            <a:endParaRPr lang="es-SV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7D68E-C033-4355-B72B-F0FF7568D5BF}" type="slidenum">
              <a:rPr lang="es-SV" smtClean="0"/>
              <a:t>‹Nº›</a:t>
            </a:fld>
            <a:endParaRPr lang="es-SV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s-CO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 dirty="0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95622-4F80-4687-90D4-20C698E63516}" type="datetimeFigureOut">
              <a:rPr lang="es-SV" smtClean="0"/>
              <a:t>24/5/2018</a:t>
            </a:fld>
            <a:endParaRPr lang="es-SV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7D68E-C033-4355-B72B-F0FF7568D5BF}" type="slidenum">
              <a:rPr lang="es-SV" smtClean="0"/>
              <a:t>‹Nº›</a:t>
            </a:fld>
            <a:endParaRPr lang="es-SV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s-CO" dirty="0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95622-4F80-4687-90D4-20C698E63516}" type="datetimeFigureOut">
              <a:rPr lang="es-SV" smtClean="0"/>
              <a:t>24/5/2018</a:t>
            </a:fld>
            <a:endParaRPr lang="es-SV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7D68E-C033-4355-B72B-F0FF7568D5BF}" type="slidenum">
              <a:rPr lang="es-SV" smtClean="0"/>
              <a:t>‹Nº›</a:t>
            </a:fld>
            <a:endParaRPr lang="es-SV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95622-4F80-4687-90D4-20C698E63516}" type="datetimeFigureOut">
              <a:rPr lang="es-SV" smtClean="0"/>
              <a:t>24/5/2018</a:t>
            </a:fld>
            <a:endParaRPr lang="es-SV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7D68E-C033-4355-B72B-F0FF7568D5BF}" type="slidenum">
              <a:rPr lang="es-SV" smtClean="0"/>
              <a:t>‹Nº›</a:t>
            </a:fld>
            <a:endParaRPr lang="es-SV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C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95622-4F80-4687-90D4-20C698E63516}" type="datetimeFigureOut">
              <a:rPr lang="es-SV" smtClean="0"/>
              <a:t>24/5/2018</a:t>
            </a:fld>
            <a:endParaRPr lang="es-SV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52400" y="6492875"/>
            <a:ext cx="415650" cy="365125"/>
          </a:xfrm>
        </p:spPr>
        <p:txBody>
          <a:bodyPr/>
          <a:lstStyle/>
          <a:p>
            <a:fld id="{C9A7D68E-C033-4355-B72B-F0FF7568D5BF}" type="slidenum">
              <a:rPr lang="es-SV" smtClean="0"/>
              <a:t>‹Nº›</a:t>
            </a:fld>
            <a:endParaRPr lang="es-SV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CO" dirty="0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s-CO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95622-4F80-4687-90D4-20C698E63516}" type="datetimeFigureOut">
              <a:rPr lang="es-SV" smtClean="0"/>
              <a:t>24/5/2018</a:t>
            </a:fld>
            <a:endParaRPr lang="es-SV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7D68E-C033-4355-B72B-F0FF7568D5BF}" type="slidenum">
              <a:rPr lang="es-SV" smtClean="0"/>
              <a:t>‹Nº›</a:t>
            </a:fld>
            <a:endParaRPr lang="es-SV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A6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3 Rectángulo"/>
          <p:cNvSpPr/>
          <p:nvPr/>
        </p:nvSpPr>
        <p:spPr>
          <a:xfrm rot="10800000">
            <a:off x="-65" y="-11875"/>
            <a:ext cx="9144000" cy="64302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914400" y="46038"/>
            <a:ext cx="81534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dirty="0" smtClean="0"/>
              <a:t>Haga </a:t>
            </a:r>
            <a:r>
              <a:rPr lang="es-ES" noProof="0" dirty="0" smtClean="0"/>
              <a:t>clic</a:t>
            </a:r>
            <a:r>
              <a:rPr lang="es-ES" dirty="0" smtClean="0"/>
              <a:t> para modificar el estilo de título del patrón</a:t>
            </a:r>
            <a:endParaRPr lang="es-CO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CO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3981912" y="64531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2BD95622-4F80-4687-90D4-20C698E63516}" type="datetimeFigureOut">
              <a:rPr lang="es-SV" smtClean="0"/>
              <a:pPr/>
              <a:t>24/5/2018</a:t>
            </a:fld>
            <a:endParaRPr lang="es-SV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44483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s-SV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3089695" y="6492875"/>
            <a:ext cx="415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C9A7D68E-C033-4355-B72B-F0FF7568D5BF}" type="slidenum">
              <a:rPr lang="es-SV" smtClean="0"/>
              <a:pPr/>
              <a:t>‹Nº›</a:t>
            </a:fld>
            <a:endParaRPr lang="es-SV" dirty="0"/>
          </a:p>
        </p:txBody>
      </p:sp>
      <p:grpSp>
        <p:nvGrpSpPr>
          <p:cNvPr id="8" name="Group 16"/>
          <p:cNvGrpSpPr/>
          <p:nvPr/>
        </p:nvGrpSpPr>
        <p:grpSpPr>
          <a:xfrm>
            <a:off x="76200" y="838200"/>
            <a:ext cx="8991600" cy="152400"/>
            <a:chOff x="914400" y="990600"/>
            <a:chExt cx="8153400" cy="152400"/>
          </a:xfrm>
        </p:grpSpPr>
        <p:sp>
          <p:nvSpPr>
            <p:cNvPr id="13" name="Rectangle 12"/>
            <p:cNvSpPr/>
            <p:nvPr userDrawn="1"/>
          </p:nvSpPr>
          <p:spPr>
            <a:xfrm>
              <a:off x="914400" y="990600"/>
              <a:ext cx="8153400" cy="5486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914400" y="1066800"/>
              <a:ext cx="8153400" cy="36576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914400" y="1088136"/>
              <a:ext cx="8153400" cy="5486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" name="Picture 20" descr="BCGBravoConsultingG.jpg"/>
          <p:cNvPicPr/>
          <p:nvPr/>
        </p:nvPicPr>
        <p:blipFill>
          <a:blip r:embed="rId16" cstate="screen"/>
          <a:stretch>
            <a:fillRect/>
          </a:stretch>
        </p:blipFill>
        <p:spPr>
          <a:xfrm>
            <a:off x="103536" y="54584"/>
            <a:ext cx="724048" cy="758378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14" name="Picture 2" descr="http://upload.wikimedia.org/wikipedia/en/thumb/c/c9/Puma_Energy_Logo.jpg/798px-Puma_Energy_Logo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6492472"/>
            <a:ext cx="1674810" cy="30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700" r:id="rId14"/>
  </p:sldLayoutIdLst>
  <p:transition>
    <p:blinds dir="vert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3800" b="1" kern="1200" cap="all" baseline="0">
          <a:solidFill>
            <a:schemeClr val="tx2">
              <a:lumMod val="50000"/>
            </a:schemeClr>
          </a:solidFill>
          <a:latin typeface="Arial" panose="020B0604020202020204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bg2">
            <a:lumMod val="25000"/>
          </a:schemeClr>
        </a:buClr>
        <a:buFont typeface="Arial" pitchFamily="34" charset="0"/>
        <a:buChar char="•"/>
        <a:defRPr sz="3200" kern="1200">
          <a:solidFill>
            <a:schemeClr val="tx2">
              <a:lumMod val="50000"/>
            </a:schemeClr>
          </a:solidFill>
          <a:latin typeface="Arial" panose="020B0604020202020204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bg2">
            <a:lumMod val="25000"/>
          </a:schemeClr>
        </a:buClr>
        <a:buFont typeface="DIN" pitchFamily="2" charset="0"/>
        <a:buChar char="–"/>
        <a:defRPr sz="2800" kern="1200">
          <a:solidFill>
            <a:srgbClr val="A9A684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bg2">
            <a:lumMod val="25000"/>
          </a:schemeClr>
        </a:buClr>
        <a:buFont typeface="DIN" pitchFamily="2" charset="0"/>
        <a:buChar char="»"/>
        <a:defRPr sz="2400" kern="1200">
          <a:solidFill>
            <a:srgbClr val="A9A684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bg2">
            <a:lumMod val="25000"/>
          </a:schemeClr>
        </a:buClr>
        <a:buFont typeface="Wingdings" pitchFamily="2" charset="2"/>
        <a:buChar char="Ø"/>
        <a:defRPr sz="2000" kern="1200">
          <a:solidFill>
            <a:srgbClr val="A9A684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A9A684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536" y="0"/>
            <a:ext cx="8928992" cy="936103"/>
          </a:xfrm>
        </p:spPr>
        <p:txBody>
          <a:bodyPr/>
          <a:lstStyle/>
          <a:p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Puma Energy - Network Plan</a:t>
            </a:r>
            <a:endParaRPr lang="es-SV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3568" y="4365104"/>
            <a:ext cx="6400800" cy="1752600"/>
          </a:xfrm>
        </p:spPr>
        <p:txBody>
          <a:bodyPr/>
          <a:lstStyle/>
          <a:p>
            <a:r>
              <a:rPr lang="en-US" dirty="0" smtClean="0"/>
              <a:t>NICARAGUA</a:t>
            </a:r>
          </a:p>
          <a:p>
            <a:r>
              <a:rPr lang="en-US" dirty="0" smtClean="0"/>
              <a:t>TM: JAIR VELASQUEZ</a:t>
            </a:r>
            <a:endParaRPr lang="en-US" dirty="0"/>
          </a:p>
          <a:p>
            <a:r>
              <a:rPr lang="en-US" dirty="0"/>
              <a:t>Investments and Action Plans</a:t>
            </a:r>
            <a:endParaRPr lang="es-SV" dirty="0"/>
          </a:p>
        </p:txBody>
      </p:sp>
      <p:pic>
        <p:nvPicPr>
          <p:cNvPr id="66562" name="Picture 2" descr="http://upload.wikimedia.org/wikipedia/en/thumb/c/c9/Puma_Energy_Logo.jpg/798px-Puma_Energy_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327" y="2060848"/>
            <a:ext cx="7488832" cy="1360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44016" y="2204864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1847991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7624" y="2492896"/>
            <a:ext cx="6984776" cy="175260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Low Potential – High Performance</a:t>
            </a:r>
            <a:endParaRPr lang="es-SV" sz="4800" dirty="0"/>
          </a:p>
        </p:txBody>
      </p:sp>
    </p:spTree>
    <p:extLst>
      <p:ext uri="{BB962C8B-B14F-4D97-AF65-F5344CB8AC3E}">
        <p14:creationId xmlns:p14="http://schemas.microsoft.com/office/powerpoint/2010/main" val="1213199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sz="3200" b="1" dirty="0" smtClean="0"/>
              <a:t>BCG Id 385 – puma EL PORVENIR</a:t>
            </a:r>
            <a:endParaRPr lang="es-BO" sz="3600" b="1" dirty="0"/>
          </a:p>
        </p:txBody>
      </p:sp>
      <p:sp>
        <p:nvSpPr>
          <p:cNvPr id="2" name="1 Marcador de contenido"/>
          <p:cNvSpPr>
            <a:spLocks noGrp="1"/>
          </p:cNvSpPr>
          <p:nvPr>
            <p:ph sz="quarter" idx="16"/>
          </p:nvPr>
        </p:nvSpPr>
        <p:spPr>
          <a:xfrm>
            <a:off x="4355976" y="4653136"/>
            <a:ext cx="4788024" cy="187220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200" b="1" dirty="0" smtClean="0"/>
              <a:t>Action Plan</a:t>
            </a:r>
            <a:r>
              <a:rPr lang="en-US" sz="1200" b="1" dirty="0" smtClean="0"/>
              <a:t>:</a:t>
            </a:r>
          </a:p>
          <a:p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Dealer improvement opportunities:</a:t>
            </a:r>
          </a:p>
          <a:p>
            <a:pPr lvl="1"/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Headcount review.</a:t>
            </a:r>
          </a:p>
          <a:p>
            <a:pPr lvl="1"/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Optimized schedule</a:t>
            </a:r>
          </a:p>
          <a:p>
            <a:pPr lvl="1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Greater 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supervision in track / shop to improve Customer Service.</a:t>
            </a:r>
          </a:p>
          <a:p>
            <a:pPr lvl="1"/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Review opportunities for new potential customers in the area. See what they consume in the competition.</a:t>
            </a:r>
            <a:endParaRPr lang="en-US" sz="1200" b="1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TextBox 10"/>
          <p:cNvSpPr txBox="1"/>
          <p:nvPr/>
        </p:nvSpPr>
        <p:spPr>
          <a:xfrm>
            <a:off x="4355976" y="4283550"/>
            <a:ext cx="4680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Gasoline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: Excellent operations </a:t>
            </a:r>
          </a:p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Diesel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:  Excellent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operations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quarter" idx="1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788" y="1052513"/>
            <a:ext cx="2929912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46419"/>
            <a:ext cx="3960813" cy="247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98"/>
          <a:stretch/>
        </p:blipFill>
        <p:spPr bwMode="auto">
          <a:xfrm>
            <a:off x="251520" y="1052513"/>
            <a:ext cx="3960000" cy="2484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10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8866839"/>
              </p:ext>
            </p:extLst>
          </p:nvPr>
        </p:nvGraphicFramePr>
        <p:xfrm>
          <a:off x="4683225" y="3933056"/>
          <a:ext cx="4209255" cy="381000"/>
        </p:xfrm>
        <a:graphic>
          <a:graphicData uri="http://schemas.openxmlformats.org/drawingml/2006/table">
            <a:tbl>
              <a:tblPr/>
              <a:tblGrid>
                <a:gridCol w="841851"/>
                <a:gridCol w="841851"/>
                <a:gridCol w="841851"/>
                <a:gridCol w="841851"/>
                <a:gridCol w="841851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BCG ID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Loc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Real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Performance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Potential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385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120,656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49,400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LOW PERF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 POT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0544336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sz="3200" b="1" dirty="0" smtClean="0"/>
              <a:t>BCG Id </a:t>
            </a:r>
            <a:r>
              <a:rPr lang="es-BO" sz="3200" dirty="0" smtClean="0"/>
              <a:t>407</a:t>
            </a:r>
            <a:r>
              <a:rPr lang="es-BO" sz="3200" b="1" dirty="0" smtClean="0"/>
              <a:t> – puma SIUNA</a:t>
            </a:r>
            <a:endParaRPr lang="es-BO" sz="3200" b="1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8"/>
          </p:nvPr>
        </p:nvSpPr>
        <p:spPr>
          <a:xfrm>
            <a:off x="4860032" y="5028838"/>
            <a:ext cx="3960440" cy="560402"/>
          </a:xfrm>
        </p:spPr>
        <p:txBody>
          <a:bodyPr/>
          <a:lstStyle/>
          <a:p>
            <a:pPr marL="0" indent="0" algn="just">
              <a:buNone/>
            </a:pPr>
            <a:r>
              <a:rPr lang="en-US" b="1" dirty="0"/>
              <a:t>Action Plan:</a:t>
            </a:r>
          </a:p>
          <a:p>
            <a:endParaRPr lang="es-BO" dirty="0"/>
          </a:p>
        </p:txBody>
      </p:sp>
      <p:sp>
        <p:nvSpPr>
          <p:cNvPr id="11" name="TextBox 10"/>
          <p:cNvSpPr txBox="1"/>
          <p:nvPr/>
        </p:nvSpPr>
        <p:spPr>
          <a:xfrm>
            <a:off x="4788024" y="4459178"/>
            <a:ext cx="3600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Gasoline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Excellent operations </a:t>
            </a:r>
            <a:endParaRPr lang="en-US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Diesel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:  Excellent operations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3 Marcador de contenido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7" name="6 Marcador de contenido"/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endParaRPr lang="es-BO"/>
          </a:p>
        </p:txBody>
      </p:sp>
      <p:graphicFrame>
        <p:nvGraphicFramePr>
          <p:cNvPr id="9" name="8 Marcador de contenido"/>
          <p:cNvGraphicFramePr>
            <a:graphicFrameLocks noGrp="1"/>
          </p:cNvGraphicFramePr>
          <p:nvPr>
            <p:ph sz="quarter" idx="16"/>
            <p:extLst>
              <p:ext uri="{D42A27DB-BD31-4B8C-83A1-F6EECF244321}">
                <p14:modId xmlns:p14="http://schemas.microsoft.com/office/powerpoint/2010/main" val="1923311573"/>
              </p:ext>
            </p:extLst>
          </p:nvPr>
        </p:nvGraphicFramePr>
        <p:xfrm>
          <a:off x="4788024" y="3968750"/>
          <a:ext cx="4029745" cy="381000"/>
        </p:xfrm>
        <a:graphic>
          <a:graphicData uri="http://schemas.openxmlformats.org/drawingml/2006/table">
            <a:tbl>
              <a:tblPr/>
              <a:tblGrid>
                <a:gridCol w="805949"/>
                <a:gridCol w="805949"/>
                <a:gridCol w="805949"/>
                <a:gridCol w="805949"/>
                <a:gridCol w="805949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BCG ID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Loc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Real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Performance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Potential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407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27,874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93,705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 PERF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LOW POT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</a:tbl>
          </a:graphicData>
        </a:graphic>
      </p:graphicFrame>
      <p:pic>
        <p:nvPicPr>
          <p:cNvPr id="13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14663"/>
            <a:ext cx="3960813" cy="2468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/>
          <p:cNvPicPr>
            <a:picLocks noGrp="1" noChangeAspect="1" noChangeArrowheads="1"/>
          </p:cNvPicPr>
          <p:nvPr>
            <p:ph sz="quarter" idx="19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1177" y="1052513"/>
            <a:ext cx="2877134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46419"/>
            <a:ext cx="3960813" cy="247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1843120"/>
      </p:ext>
    </p:extLst>
  </p:cSld>
  <p:clrMapOvr>
    <a:masterClrMapping/>
  </p:clrMapOvr>
  <p:transition>
    <p:blinds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sz="3200" b="1" dirty="0" smtClean="0"/>
              <a:t>BCG Id </a:t>
            </a:r>
            <a:r>
              <a:rPr lang="es-BO" sz="3200" dirty="0" smtClean="0"/>
              <a:t>408</a:t>
            </a:r>
            <a:r>
              <a:rPr lang="es-BO" sz="3200" b="1" dirty="0" smtClean="0"/>
              <a:t> – puma CAMPO VIEJO</a:t>
            </a:r>
            <a:endParaRPr lang="es-BO" sz="3200" b="1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8"/>
          </p:nvPr>
        </p:nvSpPr>
        <p:spPr>
          <a:xfrm>
            <a:off x="4860032" y="5028838"/>
            <a:ext cx="3960440" cy="560402"/>
          </a:xfrm>
        </p:spPr>
        <p:txBody>
          <a:bodyPr/>
          <a:lstStyle/>
          <a:p>
            <a:pPr marL="0" indent="0" algn="just">
              <a:buNone/>
            </a:pPr>
            <a:r>
              <a:rPr lang="en-US" b="1" dirty="0"/>
              <a:t>Action Plan:</a:t>
            </a:r>
          </a:p>
          <a:p>
            <a:endParaRPr lang="es-BO" dirty="0"/>
          </a:p>
        </p:txBody>
      </p:sp>
      <p:sp>
        <p:nvSpPr>
          <p:cNvPr id="11" name="TextBox 10"/>
          <p:cNvSpPr txBox="1"/>
          <p:nvPr/>
        </p:nvSpPr>
        <p:spPr>
          <a:xfrm>
            <a:off x="4788024" y="4459178"/>
            <a:ext cx="3600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Gasoline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Excellent operations </a:t>
            </a:r>
            <a:endParaRPr lang="en-US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Diesel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:  Excellent operations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8 Marcador de contenido"/>
          <p:cNvGraphicFramePr>
            <a:graphicFrameLocks noGrp="1"/>
          </p:cNvGraphicFramePr>
          <p:nvPr>
            <p:ph sz="quarter" idx="16"/>
            <p:extLst>
              <p:ext uri="{D42A27DB-BD31-4B8C-83A1-F6EECF244321}">
                <p14:modId xmlns:p14="http://schemas.microsoft.com/office/powerpoint/2010/main" val="1572628808"/>
              </p:ext>
            </p:extLst>
          </p:nvPr>
        </p:nvGraphicFramePr>
        <p:xfrm>
          <a:off x="4788024" y="3968750"/>
          <a:ext cx="4101750" cy="381000"/>
        </p:xfrm>
        <a:graphic>
          <a:graphicData uri="http://schemas.openxmlformats.org/drawingml/2006/table">
            <a:tbl>
              <a:tblPr/>
              <a:tblGrid>
                <a:gridCol w="820350"/>
                <a:gridCol w="820350"/>
                <a:gridCol w="820350"/>
                <a:gridCol w="820350"/>
                <a:gridCol w="820350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BCG ID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Loc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Real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Performance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Potential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408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26,394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93,705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 PERF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LOW POT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</a:tbl>
          </a:graphicData>
        </a:graphic>
      </p:graphicFrame>
      <p:pic>
        <p:nvPicPr>
          <p:cNvPr id="7170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46419"/>
            <a:ext cx="3960813" cy="247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Grp="1" noChangeAspect="1" noChangeArrowheads="1"/>
          </p:cNvPicPr>
          <p:nvPr>
            <p:ph sz="quarter" idx="19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474" y="1052513"/>
            <a:ext cx="3272540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3960000" cy="2663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2519166"/>
      </p:ext>
    </p:extLst>
  </p:cSld>
  <p:clrMapOvr>
    <a:masterClrMapping/>
  </p:clrMapOvr>
  <p:transition>
    <p:blinds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sz="3200" b="1" dirty="0" smtClean="0"/>
              <a:t>BCG Id </a:t>
            </a:r>
            <a:r>
              <a:rPr lang="es-BO" sz="3200" dirty="0" smtClean="0"/>
              <a:t>414</a:t>
            </a:r>
            <a:r>
              <a:rPr lang="es-BO" sz="3200" b="1" dirty="0" smtClean="0"/>
              <a:t> – puma RIO BLANCO</a:t>
            </a:r>
            <a:endParaRPr lang="es-BO" sz="3200" b="1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8"/>
          </p:nvPr>
        </p:nvSpPr>
        <p:spPr>
          <a:xfrm>
            <a:off x="4860032" y="5028838"/>
            <a:ext cx="3960440" cy="560402"/>
          </a:xfrm>
        </p:spPr>
        <p:txBody>
          <a:bodyPr/>
          <a:lstStyle/>
          <a:p>
            <a:pPr marL="0" indent="0" algn="just">
              <a:buNone/>
            </a:pPr>
            <a:r>
              <a:rPr lang="en-US" b="1" dirty="0"/>
              <a:t>Action Plan:</a:t>
            </a:r>
          </a:p>
          <a:p>
            <a:endParaRPr lang="es-BO" dirty="0"/>
          </a:p>
        </p:txBody>
      </p:sp>
      <p:sp>
        <p:nvSpPr>
          <p:cNvPr id="11" name="TextBox 10"/>
          <p:cNvSpPr txBox="1"/>
          <p:nvPr/>
        </p:nvSpPr>
        <p:spPr>
          <a:xfrm>
            <a:off x="4788024" y="4459178"/>
            <a:ext cx="3600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Gasoline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Excellent operations </a:t>
            </a:r>
            <a:endParaRPr lang="en-US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Diesel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:  Excellent operations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5" name="14 Marcador de contenido"/>
          <p:cNvGraphicFramePr>
            <a:graphicFrameLocks noGrp="1"/>
          </p:cNvGraphicFramePr>
          <p:nvPr>
            <p:ph sz="quarter" idx="16"/>
            <p:extLst>
              <p:ext uri="{D42A27DB-BD31-4B8C-83A1-F6EECF244321}">
                <p14:modId xmlns:p14="http://schemas.microsoft.com/office/powerpoint/2010/main" val="2893174554"/>
              </p:ext>
            </p:extLst>
          </p:nvPr>
        </p:nvGraphicFramePr>
        <p:xfrm>
          <a:off x="4716016" y="3968750"/>
          <a:ext cx="4172745" cy="381000"/>
        </p:xfrm>
        <a:graphic>
          <a:graphicData uri="http://schemas.openxmlformats.org/drawingml/2006/table">
            <a:tbl>
              <a:tblPr/>
              <a:tblGrid>
                <a:gridCol w="834549"/>
                <a:gridCol w="834549"/>
                <a:gridCol w="834549"/>
                <a:gridCol w="834549"/>
                <a:gridCol w="834549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BCG ID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Loc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Real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Performance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Potential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414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34,580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124,375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 PERF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LOW POT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</a:tbl>
          </a:graphicData>
        </a:graphic>
      </p:graphicFrame>
      <p:pic>
        <p:nvPicPr>
          <p:cNvPr id="6151" name="Picture 7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08"/>
          <a:stretch/>
        </p:blipFill>
        <p:spPr bwMode="auto">
          <a:xfrm>
            <a:off x="251520" y="1052512"/>
            <a:ext cx="3960000" cy="2577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46419"/>
            <a:ext cx="3960813" cy="247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0"/>
          <p:cNvPicPr>
            <a:picLocks noGrp="1" noChangeAspect="1" noChangeArrowheads="1"/>
          </p:cNvPicPr>
          <p:nvPr>
            <p:ph sz="quarter" idx="19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103005"/>
            <a:ext cx="3960812" cy="2491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2519166"/>
      </p:ext>
    </p:extLst>
  </p:cSld>
  <p:clrMapOvr>
    <a:masterClrMapping/>
  </p:clrMapOvr>
  <p:transition>
    <p:blinds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7624" y="2492896"/>
            <a:ext cx="6984776" cy="175260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High Potential – Low Performance</a:t>
            </a:r>
            <a:endParaRPr lang="es-SV" sz="4800" dirty="0"/>
          </a:p>
        </p:txBody>
      </p:sp>
    </p:spTree>
    <p:extLst>
      <p:ext uri="{BB962C8B-B14F-4D97-AF65-F5344CB8AC3E}">
        <p14:creationId xmlns:p14="http://schemas.microsoft.com/office/powerpoint/2010/main" val="2992155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sz="3200" b="1" dirty="0" smtClean="0"/>
              <a:t>BCG Id 384 – puma PANAMERICANA</a:t>
            </a:r>
            <a:endParaRPr lang="es-BO" sz="3600" b="1" dirty="0"/>
          </a:p>
        </p:txBody>
      </p:sp>
      <p:sp>
        <p:nvSpPr>
          <p:cNvPr id="2" name="1 Marcador de contenido"/>
          <p:cNvSpPr>
            <a:spLocks noGrp="1"/>
          </p:cNvSpPr>
          <p:nvPr>
            <p:ph sz="quarter" idx="16"/>
          </p:nvPr>
        </p:nvSpPr>
        <p:spPr>
          <a:xfrm>
            <a:off x="4283968" y="4365104"/>
            <a:ext cx="4896544" cy="194421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000" b="1" dirty="0" smtClean="0"/>
              <a:t>Action </a:t>
            </a:r>
            <a:r>
              <a:rPr lang="en-US" sz="1000" b="1" dirty="0" smtClean="0"/>
              <a:t>Plan:</a:t>
            </a:r>
          </a:p>
          <a:p>
            <a:r>
              <a:rPr lang="en-US" sz="1000" b="1" dirty="0" smtClean="0">
                <a:solidFill>
                  <a:schemeClr val="bg1">
                    <a:lumMod val="50000"/>
                  </a:schemeClr>
                </a:solidFill>
              </a:rPr>
              <a:t>Goal: 60 to 70 thousand gal monthly</a:t>
            </a:r>
          </a:p>
          <a:p>
            <a:r>
              <a:rPr lang="en-US" sz="1000" b="1" dirty="0">
                <a:solidFill>
                  <a:schemeClr val="bg1">
                    <a:lumMod val="50000"/>
                  </a:schemeClr>
                </a:solidFill>
              </a:rPr>
              <a:t>Dealer improvement opportunities</a:t>
            </a:r>
            <a:r>
              <a:rPr lang="en-US" sz="1000" b="1" dirty="0" smtClean="0">
                <a:solidFill>
                  <a:schemeClr val="bg1">
                    <a:lumMod val="50000"/>
                  </a:schemeClr>
                </a:solidFill>
              </a:rPr>
              <a:t>:</a:t>
            </a:r>
          </a:p>
          <a:p>
            <a:pPr lvl="1"/>
            <a:r>
              <a:rPr lang="en-US" sz="1000" b="1" dirty="0">
                <a:solidFill>
                  <a:schemeClr val="bg1">
                    <a:lumMod val="50000"/>
                  </a:schemeClr>
                </a:solidFill>
              </a:rPr>
              <a:t>Get information from customers in the area, those who consume in the competition and validate recruitment opportunities.</a:t>
            </a:r>
          </a:p>
          <a:p>
            <a:pPr lvl="1"/>
            <a:r>
              <a:rPr lang="en-US" sz="1000" b="1" dirty="0">
                <a:solidFill>
                  <a:schemeClr val="bg1">
                    <a:lumMod val="50000"/>
                  </a:schemeClr>
                </a:solidFill>
              </a:rPr>
              <a:t>Increase </a:t>
            </a:r>
            <a:r>
              <a:rPr lang="en-US" sz="1000" b="1" dirty="0" smtClean="0">
                <a:solidFill>
                  <a:schemeClr val="bg1">
                    <a:lumMod val="50000"/>
                  </a:schemeClr>
                </a:solidFill>
              </a:rPr>
              <a:t>staff</a:t>
            </a:r>
            <a:endParaRPr lang="en-US" sz="1000" b="1" dirty="0">
              <a:solidFill>
                <a:schemeClr val="bg1">
                  <a:lumMod val="50000"/>
                </a:schemeClr>
              </a:solidFill>
            </a:endParaRPr>
          </a:p>
          <a:p>
            <a:pPr lvl="1"/>
            <a:r>
              <a:rPr lang="en-US" sz="1000" b="1" dirty="0">
                <a:solidFill>
                  <a:schemeClr val="bg1">
                    <a:lumMod val="50000"/>
                  </a:schemeClr>
                </a:solidFill>
              </a:rPr>
              <a:t>Optimized schedules.</a:t>
            </a:r>
          </a:p>
          <a:p>
            <a:pPr lvl="1"/>
            <a:r>
              <a:rPr lang="en-US" sz="1000" b="1" dirty="0">
                <a:solidFill>
                  <a:schemeClr val="bg1">
                    <a:lumMod val="50000"/>
                  </a:schemeClr>
                </a:solidFill>
              </a:rPr>
              <a:t>Greater supervision during peak hours.</a:t>
            </a:r>
            <a:endParaRPr lang="en-US" sz="10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1000" b="1" dirty="0" smtClean="0">
                <a:solidFill>
                  <a:schemeClr val="bg1">
                    <a:lumMod val="50000"/>
                  </a:schemeClr>
                </a:solidFill>
              </a:rPr>
              <a:t>Puma  </a:t>
            </a:r>
            <a:r>
              <a:rPr lang="en-US" sz="1000" b="1" dirty="0">
                <a:solidFill>
                  <a:schemeClr val="bg1">
                    <a:lumMod val="50000"/>
                  </a:schemeClr>
                </a:solidFill>
              </a:rPr>
              <a:t>improvement opportunities</a:t>
            </a:r>
            <a:r>
              <a:rPr lang="en-US" sz="1000" b="1" dirty="0" smtClean="0">
                <a:solidFill>
                  <a:schemeClr val="bg1">
                    <a:lumMod val="50000"/>
                  </a:schemeClr>
                </a:solidFill>
              </a:rPr>
              <a:t>:</a:t>
            </a:r>
          </a:p>
          <a:p>
            <a:pPr lvl="1"/>
            <a:r>
              <a:rPr lang="en-US" sz="1000" b="1" dirty="0" smtClean="0">
                <a:solidFill>
                  <a:schemeClr val="bg1">
                    <a:lumMod val="50000"/>
                  </a:schemeClr>
                </a:solidFill>
              </a:rPr>
              <a:t>Build </a:t>
            </a:r>
            <a:r>
              <a:rPr lang="en-US" sz="1000" b="1" dirty="0" err="1" smtClean="0">
                <a:solidFill>
                  <a:schemeClr val="bg1">
                    <a:lumMod val="50000"/>
                  </a:schemeClr>
                </a:solidFill>
              </a:rPr>
              <a:t>Kiosko</a:t>
            </a:r>
            <a:r>
              <a:rPr lang="en-US" sz="1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000" b="1" dirty="0">
                <a:solidFill>
                  <a:schemeClr val="bg1">
                    <a:lumMod val="50000"/>
                  </a:schemeClr>
                </a:solidFill>
              </a:rPr>
              <a:t>(Small store) to generate more traffic and therefore higher fuel consumption.</a:t>
            </a:r>
            <a:endParaRPr lang="en-US" sz="10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en-US" sz="1600" b="1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TextBox 10"/>
          <p:cNvSpPr txBox="1"/>
          <p:nvPr/>
        </p:nvSpPr>
        <p:spPr>
          <a:xfrm>
            <a:off x="4355976" y="3984009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Gasoline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: Operational opportunities of </a:t>
            </a:r>
            <a:r>
              <a:rPr lang="en-US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36KG </a:t>
            </a:r>
          </a:p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iesel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: Operational opportunities of </a:t>
            </a:r>
            <a:r>
              <a:rPr lang="en-US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31KG </a:t>
            </a:r>
            <a:endParaRPr 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19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044" y="1052513"/>
            <a:ext cx="2287400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058248"/>
            <a:ext cx="3960813" cy="2580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46419"/>
            <a:ext cx="3960813" cy="247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5173237"/>
              </p:ext>
            </p:extLst>
          </p:nvPr>
        </p:nvGraphicFramePr>
        <p:xfrm>
          <a:off x="4575213" y="3624064"/>
          <a:ext cx="4389275" cy="381000"/>
        </p:xfrm>
        <a:graphic>
          <a:graphicData uri="http://schemas.openxmlformats.org/drawingml/2006/table">
            <a:tbl>
              <a:tblPr/>
              <a:tblGrid>
                <a:gridCol w="877855"/>
                <a:gridCol w="877855"/>
                <a:gridCol w="877855"/>
                <a:gridCol w="877855"/>
                <a:gridCol w="877855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BCG ID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Loc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Real </a:t>
                      </a:r>
                      <a:r>
                        <a:rPr lang="es-BO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Vol</a:t>
                      </a:r>
                      <a:endParaRPr lang="es-BO" sz="10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Performance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Potential</a:t>
                      </a:r>
                      <a:endParaRPr lang="es-BO" sz="10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384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114,879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53,238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LOW PERF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 POT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616494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sz="3600" dirty="0"/>
              <a:t>BCG Id </a:t>
            </a:r>
            <a:r>
              <a:rPr lang="es-BO" sz="3600" dirty="0" smtClean="0"/>
              <a:t>534 </a:t>
            </a:r>
            <a:r>
              <a:rPr lang="es-BO" sz="3600" dirty="0"/>
              <a:t>– puma </a:t>
            </a:r>
            <a:r>
              <a:rPr lang="es-BO" sz="3600" dirty="0" smtClean="0"/>
              <a:t>la dalia</a:t>
            </a:r>
            <a:endParaRPr lang="es-BO" sz="36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9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171112"/>
            <a:ext cx="3960812" cy="235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66510"/>
            <a:ext cx="3960813" cy="2364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46419"/>
            <a:ext cx="3960813" cy="247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1 Marcador de contenido"/>
          <p:cNvSpPr>
            <a:spLocks noGrp="1"/>
          </p:cNvSpPr>
          <p:nvPr>
            <p:ph sz="quarter" idx="16"/>
          </p:nvPr>
        </p:nvSpPr>
        <p:spPr>
          <a:xfrm>
            <a:off x="4499992" y="5124093"/>
            <a:ext cx="3960440" cy="5760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dirty="0" smtClean="0"/>
              <a:t>Action Plan:</a:t>
            </a:r>
          </a:p>
        </p:txBody>
      </p:sp>
      <p:sp>
        <p:nvSpPr>
          <p:cNvPr id="13" name="TextBox 10"/>
          <p:cNvSpPr txBox="1"/>
          <p:nvPr/>
        </p:nvSpPr>
        <p:spPr>
          <a:xfrm>
            <a:off x="4427984" y="4365104"/>
            <a:ext cx="4680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Gasoline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Operational opportunities of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36KG </a:t>
            </a: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iesel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Operational opportunities of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31KG 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5273568"/>
              </p:ext>
            </p:extLst>
          </p:nvPr>
        </p:nvGraphicFramePr>
        <p:xfrm>
          <a:off x="4427984" y="3789040"/>
          <a:ext cx="4392490" cy="465098"/>
        </p:xfrm>
        <a:graphic>
          <a:graphicData uri="http://schemas.openxmlformats.org/drawingml/2006/table">
            <a:tbl>
              <a:tblPr/>
              <a:tblGrid>
                <a:gridCol w="842011"/>
                <a:gridCol w="842011"/>
                <a:gridCol w="842011"/>
                <a:gridCol w="1024446"/>
                <a:gridCol w="842011"/>
              </a:tblGrid>
              <a:tr h="287933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BCG ID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Loc Vol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Real Vol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Performance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Potential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43966"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534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44,131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81,600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 PERF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LOW POT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1628155"/>
      </p:ext>
    </p:extLst>
  </p:cSld>
  <p:clrMapOvr>
    <a:masterClrMapping/>
  </p:clrMapOvr>
  <p:transition>
    <p:blinds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2492896"/>
            <a:ext cx="7776864" cy="175260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High Potential – High Performance</a:t>
            </a:r>
            <a:endParaRPr lang="es-SV" sz="4800" dirty="0"/>
          </a:p>
        </p:txBody>
      </p:sp>
    </p:spTree>
    <p:extLst>
      <p:ext uri="{BB962C8B-B14F-4D97-AF65-F5344CB8AC3E}">
        <p14:creationId xmlns:p14="http://schemas.microsoft.com/office/powerpoint/2010/main" val="593125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sz="3600" b="1" dirty="0" smtClean="0"/>
              <a:t>BCG Id </a:t>
            </a:r>
            <a:r>
              <a:rPr lang="es-BO" sz="3600" dirty="0"/>
              <a:t>3</a:t>
            </a:r>
            <a:r>
              <a:rPr lang="es-BO" sz="3600" b="1" dirty="0" smtClean="0"/>
              <a:t>76 </a:t>
            </a:r>
            <a:r>
              <a:rPr lang="es-BO" sz="3600" b="1" dirty="0"/>
              <a:t>– puma </a:t>
            </a:r>
            <a:r>
              <a:rPr lang="es-BO" sz="3600" dirty="0" smtClean="0"/>
              <a:t>MARGARITA</a:t>
            </a:r>
            <a:endParaRPr lang="es-BO" sz="3600" b="1" dirty="0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16"/>
          </p:nvPr>
        </p:nvSpPr>
        <p:spPr>
          <a:xfrm>
            <a:off x="4644008" y="5013176"/>
            <a:ext cx="4032448" cy="14401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dirty="0" smtClean="0"/>
              <a:t>Action Plan: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4644008" y="4428401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Gasoline: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Excellent operations</a:t>
            </a:r>
          </a:p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Diesel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Operational opportunities of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KG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708" y="1052513"/>
            <a:ext cx="2580071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066127"/>
            <a:ext cx="3960813" cy="2565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46419"/>
            <a:ext cx="3960813" cy="247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1533258"/>
              </p:ext>
            </p:extLst>
          </p:nvPr>
        </p:nvGraphicFramePr>
        <p:xfrm>
          <a:off x="4683222" y="3912096"/>
          <a:ext cx="4137250" cy="381000"/>
        </p:xfrm>
        <a:graphic>
          <a:graphicData uri="http://schemas.openxmlformats.org/drawingml/2006/table">
            <a:tbl>
              <a:tblPr/>
              <a:tblGrid>
                <a:gridCol w="827450"/>
                <a:gridCol w="827450"/>
                <a:gridCol w="827450"/>
                <a:gridCol w="827450"/>
                <a:gridCol w="827450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BCG ID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Loc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Real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Performance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Potential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376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84,679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97,237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 PERF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 POT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5226782"/>
      </p:ext>
    </p:extLst>
  </p:cSld>
  <p:clrMapOvr>
    <a:masterClrMapping/>
  </p:clrMapOvr>
  <p:transition>
    <p:blinds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TM: </a:t>
            </a:r>
            <a:r>
              <a:rPr lang="en-US" dirty="0" smtClean="0"/>
              <a:t>JAIR VELASQUEZ</a:t>
            </a:r>
            <a:endParaRPr lang="en-US" b="1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249172"/>
            <a:ext cx="8890000" cy="4700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6330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sz="3600" b="1" dirty="0" smtClean="0"/>
              <a:t>BCG Id </a:t>
            </a:r>
            <a:r>
              <a:rPr lang="es-BO" sz="3600" dirty="0" smtClean="0"/>
              <a:t>377</a:t>
            </a:r>
            <a:r>
              <a:rPr lang="es-BO" sz="3600" b="1" dirty="0" smtClean="0"/>
              <a:t> </a:t>
            </a:r>
            <a:r>
              <a:rPr lang="es-BO" sz="3600" b="1" dirty="0"/>
              <a:t>– puma </a:t>
            </a:r>
            <a:r>
              <a:rPr lang="es-BO" sz="3600" b="1" dirty="0" smtClean="0"/>
              <a:t>SALVADORITA</a:t>
            </a:r>
            <a:endParaRPr lang="es-BO" sz="3600" b="1" dirty="0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16"/>
          </p:nvPr>
        </p:nvSpPr>
        <p:spPr>
          <a:xfrm>
            <a:off x="4716016" y="5085184"/>
            <a:ext cx="3960440" cy="129614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dirty="0" smtClean="0"/>
              <a:t>Action Plan:</a:t>
            </a:r>
          </a:p>
        </p:txBody>
      </p:sp>
      <p:sp>
        <p:nvSpPr>
          <p:cNvPr id="9" name="8 Rectángulo"/>
          <p:cNvSpPr/>
          <p:nvPr/>
        </p:nvSpPr>
        <p:spPr>
          <a:xfrm>
            <a:off x="4680520" y="4365104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Gasoline: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Excellent operations</a:t>
            </a: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Diesel: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Operational opportunities of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24KG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46419"/>
            <a:ext cx="3960813" cy="247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4"/>
            <a:ext cx="3960000" cy="2607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179" y="1052513"/>
            <a:ext cx="3809129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9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2645180"/>
              </p:ext>
            </p:extLst>
          </p:nvPr>
        </p:nvGraphicFramePr>
        <p:xfrm>
          <a:off x="4664967" y="3912096"/>
          <a:ext cx="4299521" cy="381000"/>
        </p:xfrm>
        <a:graphic>
          <a:graphicData uri="http://schemas.openxmlformats.org/drawingml/2006/table">
            <a:tbl>
              <a:tblPr/>
              <a:tblGrid>
                <a:gridCol w="820447"/>
                <a:gridCol w="820447"/>
                <a:gridCol w="820447"/>
                <a:gridCol w="820447"/>
                <a:gridCol w="1017733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BCG ID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Loc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Real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Performance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Potential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377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94,903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94,125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 PERF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 POT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7252249"/>
      </p:ext>
    </p:extLst>
  </p:cSld>
  <p:clrMapOvr>
    <a:masterClrMapping/>
  </p:clrMapOvr>
  <p:transition>
    <p:blinds dir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sz="3600" b="1" dirty="0" smtClean="0"/>
              <a:t>BCG Id 378 </a:t>
            </a:r>
            <a:r>
              <a:rPr lang="es-BO" sz="3600" b="1" dirty="0"/>
              <a:t>– </a:t>
            </a:r>
            <a:r>
              <a:rPr lang="es-BO" sz="3600" b="1" dirty="0" smtClean="0"/>
              <a:t>puma RUBENIA</a:t>
            </a:r>
            <a:endParaRPr lang="es-BO" sz="3600" b="1" dirty="0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16"/>
          </p:nvPr>
        </p:nvSpPr>
        <p:spPr>
          <a:xfrm>
            <a:off x="4716016" y="5157192"/>
            <a:ext cx="3960440" cy="12241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b="1" dirty="0" smtClean="0"/>
              <a:t>Action Plan:</a:t>
            </a:r>
          </a:p>
          <a:p>
            <a:endParaRPr lang="en-US" sz="1600" b="1" dirty="0" smtClean="0"/>
          </a:p>
        </p:txBody>
      </p:sp>
      <p:sp>
        <p:nvSpPr>
          <p:cNvPr id="9" name="8 Rectángulo"/>
          <p:cNvSpPr/>
          <p:nvPr/>
        </p:nvSpPr>
        <p:spPr>
          <a:xfrm>
            <a:off x="4644008" y="4428401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Gasoline: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Excellent operations</a:t>
            </a:r>
          </a:p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Diesel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Excellent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operations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292" y="1052513"/>
            <a:ext cx="2334903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1"/>
          <a:stretch/>
        </p:blipFill>
        <p:spPr bwMode="auto">
          <a:xfrm>
            <a:off x="395960" y="1052736"/>
            <a:ext cx="3816000" cy="2701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60" y="3921655"/>
            <a:ext cx="3816000" cy="2387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817783"/>
              </p:ext>
            </p:extLst>
          </p:nvPr>
        </p:nvGraphicFramePr>
        <p:xfrm>
          <a:off x="4755232" y="3984104"/>
          <a:ext cx="4065240" cy="381000"/>
        </p:xfrm>
        <a:graphic>
          <a:graphicData uri="http://schemas.openxmlformats.org/drawingml/2006/table">
            <a:tbl>
              <a:tblPr/>
              <a:tblGrid>
                <a:gridCol w="813048"/>
                <a:gridCol w="813048"/>
                <a:gridCol w="813048"/>
                <a:gridCol w="813048"/>
                <a:gridCol w="813048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BCG ID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Loc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Real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Performance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Potential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378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137,420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272,800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 PERF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 POT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4367704"/>
      </p:ext>
    </p:extLst>
  </p:cSld>
  <p:clrMapOvr>
    <a:masterClrMapping/>
  </p:clrMapOvr>
  <p:transition>
    <p:blinds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sz="3600" b="1" dirty="0" smtClean="0"/>
              <a:t>BCG Id </a:t>
            </a:r>
            <a:r>
              <a:rPr lang="es-BO" sz="3600" dirty="0" smtClean="0"/>
              <a:t>386</a:t>
            </a:r>
            <a:r>
              <a:rPr lang="es-BO" sz="3600" b="1" dirty="0" smtClean="0"/>
              <a:t> </a:t>
            </a:r>
            <a:r>
              <a:rPr lang="es-BO" sz="3600" b="1" dirty="0"/>
              <a:t>– </a:t>
            </a:r>
            <a:r>
              <a:rPr lang="es-BO" sz="3600" b="1" dirty="0" smtClean="0"/>
              <a:t>puma LOYOLA</a:t>
            </a:r>
            <a:endParaRPr lang="es-BO" sz="3600" b="1" dirty="0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16"/>
          </p:nvPr>
        </p:nvSpPr>
        <p:spPr>
          <a:xfrm>
            <a:off x="4716016" y="4941168"/>
            <a:ext cx="3960440" cy="12241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dirty="0" smtClean="0"/>
              <a:t>Action Plan:</a:t>
            </a:r>
          </a:p>
        </p:txBody>
      </p:sp>
      <p:sp>
        <p:nvSpPr>
          <p:cNvPr id="9" name="8 Rectángulo"/>
          <p:cNvSpPr/>
          <p:nvPr/>
        </p:nvSpPr>
        <p:spPr>
          <a:xfrm>
            <a:off x="4644008" y="4365104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Gasoline: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Performing at expect levels</a:t>
            </a:r>
          </a:p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Diesel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Excellent operations</a:t>
            </a: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134011"/>
            <a:ext cx="3960812" cy="242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65445"/>
            <a:ext cx="3960813" cy="2366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46419"/>
            <a:ext cx="3960813" cy="247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9718073"/>
              </p:ext>
            </p:extLst>
          </p:nvPr>
        </p:nvGraphicFramePr>
        <p:xfrm>
          <a:off x="4644008" y="3912096"/>
          <a:ext cx="4137250" cy="381000"/>
        </p:xfrm>
        <a:graphic>
          <a:graphicData uri="http://schemas.openxmlformats.org/drawingml/2006/table">
            <a:tbl>
              <a:tblPr/>
              <a:tblGrid>
                <a:gridCol w="827450"/>
                <a:gridCol w="827450"/>
                <a:gridCol w="827450"/>
                <a:gridCol w="827450"/>
                <a:gridCol w="827450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BCG ID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Loc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Real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Performance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Potential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386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84,197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118,000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 PERF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 POT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7278716"/>
      </p:ext>
    </p:extLst>
  </p:cSld>
  <p:clrMapOvr>
    <a:masterClrMapping/>
  </p:clrMapOvr>
  <p:transition>
    <p:blinds dir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sz="3200" b="1" dirty="0" smtClean="0"/>
              <a:t>BCG Id </a:t>
            </a:r>
            <a:r>
              <a:rPr lang="es-BO" sz="3200" dirty="0" smtClean="0"/>
              <a:t>393</a:t>
            </a:r>
            <a:r>
              <a:rPr lang="es-BO" sz="3200" b="1" dirty="0" smtClean="0"/>
              <a:t> – puma LAS MERCEDES</a:t>
            </a:r>
            <a:endParaRPr lang="es-BO" sz="3200" b="1" dirty="0"/>
          </a:p>
        </p:txBody>
      </p:sp>
      <p:sp>
        <p:nvSpPr>
          <p:cNvPr id="7" name="6 Marcador de contenido"/>
          <p:cNvSpPr>
            <a:spLocks noGrp="1"/>
          </p:cNvSpPr>
          <p:nvPr>
            <p:ph sz="quarter" idx="16"/>
          </p:nvPr>
        </p:nvSpPr>
        <p:spPr>
          <a:xfrm>
            <a:off x="4788024" y="5229200"/>
            <a:ext cx="3744416" cy="9361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dirty="0" smtClean="0"/>
              <a:t>Action Plan:</a:t>
            </a:r>
          </a:p>
        </p:txBody>
      </p:sp>
      <p:sp>
        <p:nvSpPr>
          <p:cNvPr id="3" name="2 Rectángulo"/>
          <p:cNvSpPr/>
          <p:nvPr/>
        </p:nvSpPr>
        <p:spPr>
          <a:xfrm>
            <a:off x="4680520" y="450912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Gasoline: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Performing at expect levels</a:t>
            </a:r>
          </a:p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Diesel: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Excellent operations</a:t>
            </a:r>
          </a:p>
        </p:txBody>
      </p:sp>
      <p:pic>
        <p:nvPicPr>
          <p:cNvPr id="13" name="Picture 2" descr="C:\Users\Usuario\Desktop\393A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26620"/>
            <a:ext cx="3960813" cy="2444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46419"/>
            <a:ext cx="3960813" cy="247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779" y="1052513"/>
            <a:ext cx="3835930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3644169"/>
              </p:ext>
            </p:extLst>
          </p:nvPr>
        </p:nvGraphicFramePr>
        <p:xfrm>
          <a:off x="4664968" y="3933056"/>
          <a:ext cx="4299520" cy="381000"/>
        </p:xfrm>
        <a:graphic>
          <a:graphicData uri="http://schemas.openxmlformats.org/drawingml/2006/table">
            <a:tbl>
              <a:tblPr/>
              <a:tblGrid>
                <a:gridCol w="859904"/>
                <a:gridCol w="859904"/>
                <a:gridCol w="859904"/>
                <a:gridCol w="859904"/>
                <a:gridCol w="859904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BCG ID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Loc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Real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Performance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Potential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393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95,862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235,975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 PERF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 POT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8281528"/>
      </p:ext>
    </p:extLst>
  </p:cSld>
  <p:clrMapOvr>
    <a:masterClrMapping/>
  </p:clrMapOvr>
  <p:transition>
    <p:blinds dir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sz="3600" b="1" dirty="0" smtClean="0"/>
              <a:t>BCG Id 387 </a:t>
            </a:r>
            <a:r>
              <a:rPr lang="es-BO" sz="3600" b="1" dirty="0"/>
              <a:t>– </a:t>
            </a:r>
            <a:r>
              <a:rPr lang="es-BO" sz="3600" b="1" dirty="0" smtClean="0"/>
              <a:t>puma AMERICANO</a:t>
            </a:r>
            <a:endParaRPr lang="es-BO" sz="3600" b="1" dirty="0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16"/>
          </p:nvPr>
        </p:nvSpPr>
        <p:spPr>
          <a:xfrm>
            <a:off x="4788024" y="5013176"/>
            <a:ext cx="4248472" cy="5760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dirty="0" smtClean="0"/>
              <a:t>Action Plan:</a:t>
            </a:r>
          </a:p>
        </p:txBody>
      </p:sp>
      <p:sp>
        <p:nvSpPr>
          <p:cNvPr id="9" name="8 Rectángulo"/>
          <p:cNvSpPr/>
          <p:nvPr/>
        </p:nvSpPr>
        <p:spPr>
          <a:xfrm>
            <a:off x="4752528" y="4356393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Gasoline: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Excellent operations 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Diesel: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Performing at expect levels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46419"/>
            <a:ext cx="3960813" cy="247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 descr="C:\Users\Usuario\Desktop\387A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348890"/>
            <a:ext cx="3960813" cy="1999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/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310" y="1052513"/>
            <a:ext cx="3946867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8467146"/>
              </p:ext>
            </p:extLst>
          </p:nvPr>
        </p:nvGraphicFramePr>
        <p:xfrm>
          <a:off x="4755232" y="3912096"/>
          <a:ext cx="4065240" cy="381000"/>
        </p:xfrm>
        <a:graphic>
          <a:graphicData uri="http://schemas.openxmlformats.org/drawingml/2006/table">
            <a:tbl>
              <a:tblPr/>
              <a:tblGrid>
                <a:gridCol w="813048"/>
                <a:gridCol w="813048"/>
                <a:gridCol w="813048"/>
                <a:gridCol w="813048"/>
                <a:gridCol w="813048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BCG ID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Loc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Real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Performance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Potential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387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109,696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178,295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 PERF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 POT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7401756"/>
      </p:ext>
    </p:extLst>
  </p:cSld>
  <p:clrMapOvr>
    <a:masterClrMapping/>
  </p:clrMapOvr>
  <p:transition>
    <p:blinds dir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sz="3200" b="1" dirty="0" smtClean="0"/>
              <a:t>BCG Id </a:t>
            </a:r>
            <a:r>
              <a:rPr lang="es-BO" sz="3200" dirty="0" smtClean="0"/>
              <a:t>389</a:t>
            </a:r>
            <a:r>
              <a:rPr lang="es-BO" sz="3200" b="1" dirty="0" smtClean="0"/>
              <a:t> </a:t>
            </a:r>
            <a:r>
              <a:rPr lang="es-BO" sz="3200" b="1" dirty="0"/>
              <a:t>– </a:t>
            </a:r>
            <a:r>
              <a:rPr lang="es-BO" sz="3200" b="1" dirty="0" smtClean="0"/>
              <a:t>puma CENTRO C.MGUA</a:t>
            </a:r>
            <a:endParaRPr lang="es-BO" sz="3200" b="1" dirty="0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16"/>
          </p:nvPr>
        </p:nvSpPr>
        <p:spPr>
          <a:xfrm>
            <a:off x="4788024" y="5013176"/>
            <a:ext cx="4248472" cy="5760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dirty="0" smtClean="0"/>
              <a:t>Action Plan:</a:t>
            </a:r>
          </a:p>
        </p:txBody>
      </p:sp>
      <p:sp>
        <p:nvSpPr>
          <p:cNvPr id="9" name="8 Rectángulo"/>
          <p:cNvSpPr/>
          <p:nvPr/>
        </p:nvSpPr>
        <p:spPr>
          <a:xfrm>
            <a:off x="4752528" y="4356393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Gasoline: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Excellent operations 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Diesel: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Excellent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operations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46419"/>
            <a:ext cx="3960813" cy="247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79"/>
          <a:stretch/>
        </p:blipFill>
        <p:spPr bwMode="auto">
          <a:xfrm>
            <a:off x="251520" y="1112893"/>
            <a:ext cx="3960000" cy="2676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/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107890"/>
            <a:ext cx="3960812" cy="2481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8363133"/>
              </p:ext>
            </p:extLst>
          </p:nvPr>
        </p:nvGraphicFramePr>
        <p:xfrm>
          <a:off x="4716016" y="3912096"/>
          <a:ext cx="4371530" cy="381000"/>
        </p:xfrm>
        <a:graphic>
          <a:graphicData uri="http://schemas.openxmlformats.org/drawingml/2006/table">
            <a:tbl>
              <a:tblPr/>
              <a:tblGrid>
                <a:gridCol w="874306"/>
                <a:gridCol w="874306"/>
                <a:gridCol w="874306"/>
                <a:gridCol w="874306"/>
                <a:gridCol w="874306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BCG ID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Loc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Real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Performance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Potential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389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91,548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112,875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 PERF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 POT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5454313"/>
      </p:ext>
    </p:extLst>
  </p:cSld>
  <p:clrMapOvr>
    <a:masterClrMapping/>
  </p:clrMapOvr>
  <p:transition>
    <p:blinds dir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sz="3200" b="1" dirty="0" smtClean="0"/>
              <a:t>BCG Id </a:t>
            </a:r>
            <a:r>
              <a:rPr lang="es-BO" sz="3200" dirty="0" smtClean="0"/>
              <a:t>390</a:t>
            </a:r>
            <a:r>
              <a:rPr lang="es-BO" sz="3200" b="1" dirty="0" smtClean="0"/>
              <a:t> </a:t>
            </a:r>
            <a:r>
              <a:rPr lang="es-BO" sz="3200" b="1" dirty="0"/>
              <a:t>– </a:t>
            </a:r>
            <a:r>
              <a:rPr lang="es-BO" sz="3200" b="1" dirty="0" err="1" smtClean="0"/>
              <a:t>pumA</a:t>
            </a:r>
            <a:r>
              <a:rPr lang="es-BO" sz="3200" b="1" dirty="0" smtClean="0"/>
              <a:t> LAS COLINAS</a:t>
            </a:r>
            <a:endParaRPr lang="es-BO" sz="3200" b="1" dirty="0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16"/>
          </p:nvPr>
        </p:nvSpPr>
        <p:spPr>
          <a:xfrm>
            <a:off x="4788024" y="5013176"/>
            <a:ext cx="4248472" cy="5760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dirty="0" smtClean="0"/>
              <a:t>Action Plan:</a:t>
            </a:r>
          </a:p>
        </p:txBody>
      </p:sp>
      <p:sp>
        <p:nvSpPr>
          <p:cNvPr id="9" name="8 Rectángulo"/>
          <p:cNvSpPr/>
          <p:nvPr/>
        </p:nvSpPr>
        <p:spPr>
          <a:xfrm>
            <a:off x="4752528" y="4356393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Gasoline: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Excellent operations</a:t>
            </a:r>
          </a:p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Diesel: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Excellent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operations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46419"/>
            <a:ext cx="3960813" cy="247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747" y="1052513"/>
            <a:ext cx="3960000" cy="2600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/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070" y="1052513"/>
            <a:ext cx="3885348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4751864"/>
              </p:ext>
            </p:extLst>
          </p:nvPr>
        </p:nvGraphicFramePr>
        <p:xfrm>
          <a:off x="4611215" y="3912096"/>
          <a:ext cx="4281265" cy="381000"/>
        </p:xfrm>
        <a:graphic>
          <a:graphicData uri="http://schemas.openxmlformats.org/drawingml/2006/table">
            <a:tbl>
              <a:tblPr/>
              <a:tblGrid>
                <a:gridCol w="856253"/>
                <a:gridCol w="856253"/>
                <a:gridCol w="856253"/>
                <a:gridCol w="856253"/>
                <a:gridCol w="856253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BCG ID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Loc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Real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Performance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Potential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390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113,883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150,677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 PERF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 POT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8324626"/>
      </p:ext>
    </p:extLst>
  </p:cSld>
  <p:clrMapOvr>
    <a:masterClrMapping/>
  </p:clrMapOvr>
  <p:transition>
    <p:blinds dir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sz="3200" b="1" dirty="0" smtClean="0"/>
              <a:t>BCG Id </a:t>
            </a:r>
            <a:r>
              <a:rPr lang="es-BO" sz="3200" dirty="0" smtClean="0"/>
              <a:t>391</a:t>
            </a:r>
            <a:r>
              <a:rPr lang="es-BO" sz="3200" b="1" dirty="0" smtClean="0"/>
              <a:t> </a:t>
            </a:r>
            <a:r>
              <a:rPr lang="es-BO" sz="3200" b="1" dirty="0"/>
              <a:t>– </a:t>
            </a:r>
            <a:r>
              <a:rPr lang="es-BO" sz="3200" b="1" dirty="0" smtClean="0"/>
              <a:t>puma 15 DE SEPTIEMBRE</a:t>
            </a:r>
            <a:endParaRPr lang="es-BO" sz="3200" b="1" dirty="0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16"/>
          </p:nvPr>
        </p:nvSpPr>
        <p:spPr>
          <a:xfrm>
            <a:off x="4788024" y="5013176"/>
            <a:ext cx="4248472" cy="129614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dirty="0" smtClean="0"/>
              <a:t>Action Plan</a:t>
            </a:r>
            <a:r>
              <a:rPr lang="en-US" sz="1600" b="1" dirty="0" smtClean="0"/>
              <a:t>:</a:t>
            </a:r>
          </a:p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Dealer improvement opportunities:</a:t>
            </a:r>
          </a:p>
          <a:p>
            <a:pPr lvl="1"/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Attract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taxis to the area to increase consumption</a:t>
            </a:r>
            <a:endParaRPr lang="en-US" sz="16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4752528" y="4356393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Gasoline: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Performing at expect levels</a:t>
            </a:r>
          </a:p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Diesel: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Operational opportunities of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21KG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1" b="6369"/>
          <a:stretch/>
        </p:blipFill>
        <p:spPr bwMode="auto">
          <a:xfrm>
            <a:off x="5292080" y="1104899"/>
            <a:ext cx="3087060" cy="249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 descr="C:\Users\Usuario\Desktop\391A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233688"/>
            <a:ext cx="3960813" cy="22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46419"/>
            <a:ext cx="3960813" cy="247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4873901"/>
              </p:ext>
            </p:extLst>
          </p:nvPr>
        </p:nvGraphicFramePr>
        <p:xfrm>
          <a:off x="4644008" y="3933056"/>
          <a:ext cx="4065240" cy="381000"/>
        </p:xfrm>
        <a:graphic>
          <a:graphicData uri="http://schemas.openxmlformats.org/drawingml/2006/table">
            <a:tbl>
              <a:tblPr/>
              <a:tblGrid>
                <a:gridCol w="813048"/>
                <a:gridCol w="813048"/>
                <a:gridCol w="813048"/>
                <a:gridCol w="813048"/>
                <a:gridCol w="813048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BCG ID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Loc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Real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Performance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Potential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391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96,191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73,750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 PERF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 POT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0019953"/>
      </p:ext>
    </p:extLst>
  </p:cSld>
  <p:clrMapOvr>
    <a:masterClrMapping/>
  </p:clrMapOvr>
  <p:transition>
    <p:blinds dir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sz="3200" b="1" dirty="0" smtClean="0"/>
              <a:t>BCG Id </a:t>
            </a:r>
            <a:r>
              <a:rPr lang="es-BO" sz="3200" dirty="0" smtClean="0"/>
              <a:t>409</a:t>
            </a:r>
            <a:r>
              <a:rPr lang="es-BO" sz="3200" b="1" dirty="0" smtClean="0"/>
              <a:t> </a:t>
            </a:r>
            <a:r>
              <a:rPr lang="es-BO" sz="3200" b="1" dirty="0"/>
              <a:t>– </a:t>
            </a:r>
            <a:r>
              <a:rPr lang="es-BO" sz="3200" b="1" dirty="0" smtClean="0"/>
              <a:t>puma INTERNACIONAL</a:t>
            </a:r>
            <a:endParaRPr lang="es-BO" sz="3200" b="1" dirty="0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16"/>
          </p:nvPr>
        </p:nvSpPr>
        <p:spPr>
          <a:xfrm>
            <a:off x="4644008" y="5013176"/>
            <a:ext cx="4427984" cy="12241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700" b="1" dirty="0" smtClean="0"/>
              <a:t>Action Plan:</a:t>
            </a:r>
          </a:p>
          <a:p>
            <a:endParaRPr lang="es-BO" sz="1400" dirty="0"/>
          </a:p>
        </p:txBody>
      </p:sp>
      <p:sp>
        <p:nvSpPr>
          <p:cNvPr id="10" name="9 Rectángulo"/>
          <p:cNvSpPr/>
          <p:nvPr/>
        </p:nvSpPr>
        <p:spPr>
          <a:xfrm>
            <a:off x="4644008" y="4428401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Gasoline: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Excellent operations</a:t>
            </a: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Diesel: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Excellent operations</a:t>
            </a: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46419"/>
            <a:ext cx="3960813" cy="247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57456"/>
            <a:ext cx="3960813" cy="238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263" y="1052513"/>
            <a:ext cx="2532962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0659722"/>
              </p:ext>
            </p:extLst>
          </p:nvPr>
        </p:nvGraphicFramePr>
        <p:xfrm>
          <a:off x="4629474" y="3912096"/>
          <a:ext cx="4263006" cy="381000"/>
        </p:xfrm>
        <a:graphic>
          <a:graphicData uri="http://schemas.openxmlformats.org/drawingml/2006/table">
            <a:tbl>
              <a:tblPr/>
              <a:tblGrid>
                <a:gridCol w="813479"/>
                <a:gridCol w="813479"/>
                <a:gridCol w="813479"/>
                <a:gridCol w="813479"/>
                <a:gridCol w="1009090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BCG ID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Loc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Real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Performance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Potential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409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81,017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143,750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 PERF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 POT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7998419"/>
      </p:ext>
    </p:extLst>
  </p:cSld>
  <p:clrMapOvr>
    <a:masterClrMapping/>
  </p:clrMapOvr>
  <p:transition>
    <p:blinds dir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sz="3600" b="1" dirty="0" smtClean="0"/>
              <a:t>BCG Id </a:t>
            </a:r>
            <a:r>
              <a:rPr lang="es-BO" sz="3600" dirty="0" smtClean="0"/>
              <a:t>412</a:t>
            </a:r>
            <a:r>
              <a:rPr lang="es-BO" sz="3600" b="1" dirty="0" smtClean="0"/>
              <a:t> </a:t>
            </a:r>
            <a:r>
              <a:rPr lang="es-BO" sz="3600" b="1" dirty="0"/>
              <a:t>– </a:t>
            </a:r>
            <a:r>
              <a:rPr lang="es-BO" sz="3600" b="1" dirty="0" smtClean="0"/>
              <a:t>puma SAN MARTIN</a:t>
            </a:r>
            <a:endParaRPr lang="es-BO" sz="3600" b="1" dirty="0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16"/>
          </p:nvPr>
        </p:nvSpPr>
        <p:spPr>
          <a:xfrm>
            <a:off x="4788024" y="5013176"/>
            <a:ext cx="4248472" cy="5760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dirty="0" smtClean="0"/>
              <a:t>Action Plan:</a:t>
            </a:r>
          </a:p>
        </p:txBody>
      </p:sp>
      <p:sp>
        <p:nvSpPr>
          <p:cNvPr id="9" name="8 Rectángulo"/>
          <p:cNvSpPr/>
          <p:nvPr/>
        </p:nvSpPr>
        <p:spPr>
          <a:xfrm>
            <a:off x="4752528" y="4356393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Gasoline: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Excellent operations</a:t>
            </a:r>
          </a:p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Diesel: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Excellent operations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230488"/>
            <a:ext cx="3960812" cy="223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"/>
          <a:stretch/>
        </p:blipFill>
        <p:spPr bwMode="auto">
          <a:xfrm>
            <a:off x="359952" y="1052512"/>
            <a:ext cx="3780000" cy="2725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872172"/>
            <a:ext cx="3780000" cy="236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1739324"/>
              </p:ext>
            </p:extLst>
          </p:nvPr>
        </p:nvGraphicFramePr>
        <p:xfrm>
          <a:off x="4683225" y="3912096"/>
          <a:ext cx="4209255" cy="381000"/>
        </p:xfrm>
        <a:graphic>
          <a:graphicData uri="http://schemas.openxmlformats.org/drawingml/2006/table">
            <a:tbl>
              <a:tblPr/>
              <a:tblGrid>
                <a:gridCol w="841851"/>
                <a:gridCol w="841851"/>
                <a:gridCol w="841851"/>
                <a:gridCol w="841851"/>
                <a:gridCol w="841851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BCG ID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Loc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Real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Performance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Potential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412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73,255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84,475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 PERF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 POT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7734599"/>
      </p:ext>
    </p:extLst>
  </p:cSld>
  <p:clrMapOvr>
    <a:masterClrMapping/>
  </p:clrMapOvr>
  <p:transition>
    <p:blinds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JAIR VELASQUEZ</a:t>
            </a:r>
            <a:endParaRPr lang="en-US" b="1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4"/>
          <a:stretch/>
        </p:blipFill>
        <p:spPr bwMode="auto">
          <a:xfrm>
            <a:off x="127000" y="1249172"/>
            <a:ext cx="8890000" cy="4945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0795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sz="3200" b="1" dirty="0" smtClean="0"/>
              <a:t>BCG Id </a:t>
            </a:r>
            <a:r>
              <a:rPr lang="es-BO" sz="3200" dirty="0" smtClean="0"/>
              <a:t>413</a:t>
            </a:r>
            <a:r>
              <a:rPr lang="es-BO" sz="3200" b="1" dirty="0" smtClean="0"/>
              <a:t> </a:t>
            </a:r>
            <a:r>
              <a:rPr lang="es-BO" sz="3200" b="1" dirty="0"/>
              <a:t>– </a:t>
            </a:r>
            <a:r>
              <a:rPr lang="es-BO" sz="3200" b="1" dirty="0" smtClean="0"/>
              <a:t>puma LAS MARIAS</a:t>
            </a:r>
            <a:endParaRPr lang="es-BO" sz="3200" b="1" dirty="0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16"/>
          </p:nvPr>
        </p:nvSpPr>
        <p:spPr>
          <a:xfrm>
            <a:off x="4788024" y="5013176"/>
            <a:ext cx="4248472" cy="5760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dirty="0" smtClean="0"/>
              <a:t>Action Plan:</a:t>
            </a:r>
          </a:p>
        </p:txBody>
      </p:sp>
      <p:sp>
        <p:nvSpPr>
          <p:cNvPr id="9" name="8 Rectángulo"/>
          <p:cNvSpPr/>
          <p:nvPr/>
        </p:nvSpPr>
        <p:spPr>
          <a:xfrm>
            <a:off x="4752528" y="4356393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Gasoline: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Performing at expect levels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Diesel: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Excellent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operations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959" y="1052513"/>
            <a:ext cx="3067569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58816"/>
            <a:ext cx="3960813" cy="2379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46419"/>
            <a:ext cx="3960813" cy="247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4688623"/>
              </p:ext>
            </p:extLst>
          </p:nvPr>
        </p:nvGraphicFramePr>
        <p:xfrm>
          <a:off x="4716016" y="3912096"/>
          <a:ext cx="3993230" cy="381000"/>
        </p:xfrm>
        <a:graphic>
          <a:graphicData uri="http://schemas.openxmlformats.org/drawingml/2006/table">
            <a:tbl>
              <a:tblPr/>
              <a:tblGrid>
                <a:gridCol w="798646"/>
                <a:gridCol w="798646"/>
                <a:gridCol w="798646"/>
                <a:gridCol w="798646"/>
                <a:gridCol w="798646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BCG ID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Loc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Real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Performance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Potential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83,488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155,700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 PERF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 POT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5437515"/>
      </p:ext>
    </p:extLst>
  </p:cSld>
  <p:clrMapOvr>
    <a:masterClrMapping/>
  </p:clrMapOvr>
  <p:transition>
    <p:blinds dir="vert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sz="3600" dirty="0"/>
              <a:t>BCG Id </a:t>
            </a:r>
            <a:r>
              <a:rPr lang="es-BO" sz="3600" dirty="0" smtClean="0"/>
              <a:t>640 </a:t>
            </a:r>
            <a:r>
              <a:rPr lang="es-BO" sz="3600" dirty="0"/>
              <a:t>– puma </a:t>
            </a:r>
            <a:r>
              <a:rPr lang="es-BO" sz="3600" dirty="0" smtClean="0"/>
              <a:t>los </a:t>
            </a:r>
            <a:r>
              <a:rPr lang="es-BO" sz="3600" dirty="0" err="1" smtClean="0"/>
              <a:t>brasiles</a:t>
            </a:r>
            <a:endParaRPr lang="es-BO" sz="36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46419"/>
            <a:ext cx="3960813" cy="247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259640"/>
            <a:ext cx="3960813" cy="2178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067267"/>
            <a:ext cx="3960812" cy="2562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5 Marcador de contenido"/>
          <p:cNvSpPr txBox="1">
            <a:spLocks/>
          </p:cNvSpPr>
          <p:nvPr/>
        </p:nvSpPr>
        <p:spPr>
          <a:xfrm>
            <a:off x="4788024" y="5013176"/>
            <a:ext cx="4248472" cy="57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bg2">
                  <a:lumMod val="25000"/>
                </a:schemeClr>
              </a:buClr>
              <a:buFont typeface="Arial" pitchFamily="34" charset="0"/>
              <a:buChar char="•"/>
              <a:defRPr sz="3200" kern="120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bg2">
                  <a:lumMod val="25000"/>
                </a:schemeClr>
              </a:buClr>
              <a:buFont typeface="DIN" pitchFamily="2" charset="0"/>
              <a:buChar char="–"/>
              <a:defRPr sz="2800" kern="1200">
                <a:solidFill>
                  <a:srgbClr val="A9A684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bg2">
                  <a:lumMod val="25000"/>
                </a:schemeClr>
              </a:buClr>
              <a:buFont typeface="DIN" pitchFamily="2" charset="0"/>
              <a:buChar char="»"/>
              <a:defRPr sz="2400" kern="1200">
                <a:solidFill>
                  <a:srgbClr val="A9A684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bg2">
                  <a:lumMod val="25000"/>
                </a:schemeClr>
              </a:buClr>
              <a:buFont typeface="Wingdings" pitchFamily="2" charset="2"/>
              <a:buChar char="Ø"/>
              <a:defRPr sz="2000" kern="1200">
                <a:solidFill>
                  <a:srgbClr val="A9A684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A9A684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1600" b="1" smtClean="0"/>
              <a:t>Action Plan:</a:t>
            </a:r>
            <a:endParaRPr lang="en-US" sz="1600" b="1" dirty="0" smtClean="0"/>
          </a:p>
        </p:txBody>
      </p:sp>
      <p:sp>
        <p:nvSpPr>
          <p:cNvPr id="15" name="14 Rectángulo"/>
          <p:cNvSpPr/>
          <p:nvPr/>
        </p:nvSpPr>
        <p:spPr>
          <a:xfrm>
            <a:off x="4752528" y="4356393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Gasoline: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Excellent operations</a:t>
            </a: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Diesel: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Excellent operations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6201484"/>
              </p:ext>
            </p:extLst>
          </p:nvPr>
        </p:nvGraphicFramePr>
        <p:xfrm>
          <a:off x="4817616" y="3891295"/>
          <a:ext cx="3975100" cy="465098"/>
        </p:xfrm>
        <a:graphic>
          <a:graphicData uri="http://schemas.openxmlformats.org/drawingml/2006/table">
            <a:tbl>
              <a:tblPr/>
              <a:tblGrid>
                <a:gridCol w="762000"/>
                <a:gridCol w="762000"/>
                <a:gridCol w="762000"/>
                <a:gridCol w="927100"/>
                <a:gridCol w="762000"/>
              </a:tblGrid>
              <a:tr h="287933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BCG ID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Loc Vol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Real Vol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Performance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Potential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43966"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85,149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110,775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 PERF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 POT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9914762"/>
      </p:ext>
    </p:extLst>
  </p:cSld>
  <p:clrMapOvr>
    <a:masterClrMapping/>
  </p:clrMapOvr>
  <p:transition>
    <p:blinds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7624" y="2492896"/>
            <a:ext cx="6984776" cy="175260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Low Potential – Low Performance</a:t>
            </a:r>
            <a:endParaRPr lang="es-SV" sz="4800" dirty="0"/>
          </a:p>
        </p:txBody>
      </p:sp>
    </p:spTree>
    <p:extLst>
      <p:ext uri="{BB962C8B-B14F-4D97-AF65-F5344CB8AC3E}">
        <p14:creationId xmlns:p14="http://schemas.microsoft.com/office/powerpoint/2010/main" val="778463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sz="3200" b="1" dirty="0" smtClean="0"/>
              <a:t>BCG Id </a:t>
            </a:r>
            <a:r>
              <a:rPr lang="es-BO" sz="3200" dirty="0" smtClean="0"/>
              <a:t>405</a:t>
            </a:r>
            <a:r>
              <a:rPr lang="es-BO" sz="3200" b="1" dirty="0" smtClean="0"/>
              <a:t> – puma </a:t>
            </a:r>
            <a:r>
              <a:rPr lang="es-BO" sz="3200" b="1" dirty="0" err="1" smtClean="0"/>
              <a:t>juigalpa</a:t>
            </a:r>
            <a:endParaRPr lang="es-BO" sz="3200" b="1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8"/>
          </p:nvPr>
        </p:nvSpPr>
        <p:spPr>
          <a:xfrm>
            <a:off x="4499992" y="4725144"/>
            <a:ext cx="4572000" cy="1512168"/>
          </a:xfrm>
        </p:spPr>
        <p:txBody>
          <a:bodyPr/>
          <a:lstStyle/>
          <a:p>
            <a:pPr marL="0" indent="0" algn="just">
              <a:buNone/>
            </a:pPr>
            <a:r>
              <a:rPr lang="en-US" sz="1200" b="1" dirty="0"/>
              <a:t>Action Plan</a:t>
            </a:r>
            <a:r>
              <a:rPr lang="en-US" sz="1200" b="1" dirty="0" smtClean="0"/>
              <a:t>:</a:t>
            </a:r>
          </a:p>
          <a:p>
            <a:pPr algn="just"/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Dealer improvement opportunities:</a:t>
            </a:r>
          </a:p>
          <a:p>
            <a:pPr lvl="1" algn="just"/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Greater track supervision to improve Customer Service.</a:t>
            </a:r>
          </a:p>
          <a:p>
            <a:pPr lvl="1" algn="just"/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Increase of capital to offer credit.</a:t>
            </a:r>
          </a:p>
          <a:p>
            <a:pPr algn="just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Puma 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improvement opportunities:</a:t>
            </a:r>
          </a:p>
          <a:p>
            <a:pPr lvl="1" algn="just"/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Send a purchase proposal of the </a:t>
            </a:r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station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  <a:p>
            <a:endParaRPr lang="es-BO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4499992" y="4365104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Gasoline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Operational opportunities of </a:t>
            </a: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12KG </a:t>
            </a:r>
            <a:endParaRPr lang="en-U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Diesel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Operational opportunities of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KG 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4" name="13 Marcador de contenido"/>
          <p:cNvGraphicFramePr>
            <a:graphicFrameLocks noGrp="1"/>
          </p:cNvGraphicFramePr>
          <p:nvPr>
            <p:ph sz="quarter" idx="16"/>
            <p:extLst>
              <p:ext uri="{D42A27DB-BD31-4B8C-83A1-F6EECF244321}">
                <p14:modId xmlns:p14="http://schemas.microsoft.com/office/powerpoint/2010/main" val="2525283969"/>
              </p:ext>
            </p:extLst>
          </p:nvPr>
        </p:nvGraphicFramePr>
        <p:xfrm>
          <a:off x="4719735" y="3968750"/>
          <a:ext cx="4172745" cy="381000"/>
        </p:xfrm>
        <a:graphic>
          <a:graphicData uri="http://schemas.openxmlformats.org/drawingml/2006/table">
            <a:tbl>
              <a:tblPr/>
              <a:tblGrid>
                <a:gridCol w="834549"/>
                <a:gridCol w="834549"/>
                <a:gridCol w="834549"/>
                <a:gridCol w="834549"/>
                <a:gridCol w="834549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BCG ID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Loc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Real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Performance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Potential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405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62,659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42,000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LOW PERF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LOW POT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</a:tbl>
          </a:graphicData>
        </a:graphic>
      </p:graphicFrame>
      <p:pic>
        <p:nvPicPr>
          <p:cNvPr id="10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60" y="1041445"/>
            <a:ext cx="3888000" cy="2697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60" y="3846420"/>
            <a:ext cx="3888000" cy="2432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/>
          <p:cNvPicPr>
            <a:picLocks noGrp="1" noChangeAspect="1" noChangeArrowheads="1"/>
          </p:cNvPicPr>
          <p:nvPr>
            <p:ph sz="quarter" idx="19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782" y="1052513"/>
            <a:ext cx="3109923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1864824"/>
      </p:ext>
    </p:extLst>
  </p:cSld>
  <p:clrMapOvr>
    <a:masterClrMapping/>
  </p:clrMapOvr>
  <p:transition>
    <p:blinds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sz="3200" b="1" dirty="0" smtClean="0"/>
              <a:t>BCG Id </a:t>
            </a:r>
            <a:r>
              <a:rPr lang="es-BO" sz="3200" dirty="0" smtClean="0"/>
              <a:t>410</a:t>
            </a:r>
            <a:r>
              <a:rPr lang="es-BO" sz="3200" b="1" dirty="0" smtClean="0"/>
              <a:t> – puma </a:t>
            </a:r>
            <a:r>
              <a:rPr lang="es-BO" sz="3200" b="1" dirty="0" err="1" smtClean="0"/>
              <a:t>chaguite</a:t>
            </a:r>
            <a:endParaRPr lang="es-BO" sz="3200" b="1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8"/>
          </p:nvPr>
        </p:nvSpPr>
        <p:spPr>
          <a:xfrm>
            <a:off x="4860032" y="5028838"/>
            <a:ext cx="3960440" cy="560402"/>
          </a:xfrm>
        </p:spPr>
        <p:txBody>
          <a:bodyPr/>
          <a:lstStyle/>
          <a:p>
            <a:pPr marL="0" indent="0" algn="just">
              <a:buNone/>
            </a:pPr>
            <a:r>
              <a:rPr lang="en-US" b="1" dirty="0"/>
              <a:t>Action Plan:</a:t>
            </a:r>
          </a:p>
          <a:p>
            <a:endParaRPr lang="es-BO" dirty="0"/>
          </a:p>
        </p:txBody>
      </p:sp>
      <p:sp>
        <p:nvSpPr>
          <p:cNvPr id="11" name="TextBox 10"/>
          <p:cNvSpPr txBox="1"/>
          <p:nvPr/>
        </p:nvSpPr>
        <p:spPr>
          <a:xfrm>
            <a:off x="4788024" y="4459178"/>
            <a:ext cx="4104456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Gasoline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Excellent operations </a:t>
            </a:r>
            <a:endParaRPr lang="en-US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Diesel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Operational opportunities of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KG 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8 Marcador de contenido"/>
          <p:cNvGraphicFramePr>
            <a:graphicFrameLocks noGrp="1"/>
          </p:cNvGraphicFramePr>
          <p:nvPr>
            <p:ph sz="quarter" idx="16"/>
            <p:extLst>
              <p:ext uri="{D42A27DB-BD31-4B8C-83A1-F6EECF244321}">
                <p14:modId xmlns:p14="http://schemas.microsoft.com/office/powerpoint/2010/main" val="901689146"/>
              </p:ext>
            </p:extLst>
          </p:nvPr>
        </p:nvGraphicFramePr>
        <p:xfrm>
          <a:off x="4716014" y="3968750"/>
          <a:ext cx="4028730" cy="381000"/>
        </p:xfrm>
        <a:graphic>
          <a:graphicData uri="http://schemas.openxmlformats.org/drawingml/2006/table">
            <a:tbl>
              <a:tblPr/>
              <a:tblGrid>
                <a:gridCol w="805746"/>
                <a:gridCol w="805746"/>
                <a:gridCol w="805746"/>
                <a:gridCol w="805746"/>
                <a:gridCol w="805746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BCG ID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Loc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Real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Performance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Potential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56,769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57,300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LOW PERF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LOW POT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</a:tbl>
          </a:graphicData>
        </a:graphic>
      </p:graphicFrame>
      <p:pic>
        <p:nvPicPr>
          <p:cNvPr id="4098" name="Picture 2"/>
          <p:cNvPicPr>
            <a:picLocks noGrp="1" noChangeAspect="1" noChangeArrowheads="1"/>
          </p:cNvPicPr>
          <p:nvPr>
            <p:ph sz="quarter" idx="1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181" y="1052513"/>
            <a:ext cx="3237125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074327"/>
            <a:ext cx="3960813" cy="2548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46419"/>
            <a:ext cx="3960813" cy="247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1864824"/>
      </p:ext>
    </p:extLst>
  </p:cSld>
  <p:clrMapOvr>
    <a:masterClrMapping/>
  </p:clrMapOvr>
  <p:transition>
    <p:blinds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sz="3200" b="1" dirty="0" smtClean="0"/>
              <a:t>BCG Id </a:t>
            </a:r>
            <a:r>
              <a:rPr lang="es-BO" sz="3200" dirty="0" smtClean="0"/>
              <a:t>411</a:t>
            </a:r>
            <a:r>
              <a:rPr lang="es-BO" sz="3200" b="1" dirty="0" smtClean="0"/>
              <a:t> – puma las brumas</a:t>
            </a:r>
            <a:endParaRPr lang="es-BO" sz="3200" b="1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8"/>
          </p:nvPr>
        </p:nvSpPr>
        <p:spPr>
          <a:xfrm>
            <a:off x="4211960" y="4221088"/>
            <a:ext cx="4932040" cy="1872208"/>
          </a:xfrm>
        </p:spPr>
        <p:txBody>
          <a:bodyPr/>
          <a:lstStyle/>
          <a:p>
            <a:pPr marL="0" indent="0" algn="just">
              <a:buNone/>
            </a:pPr>
            <a:r>
              <a:rPr lang="en-US" sz="1100" b="1" dirty="0"/>
              <a:t>Action Plan</a:t>
            </a:r>
            <a:r>
              <a:rPr lang="en-US" sz="1100" b="1" dirty="0" smtClean="0"/>
              <a:t>:</a:t>
            </a:r>
          </a:p>
          <a:p>
            <a:pPr algn="just"/>
            <a:r>
              <a:rPr lang="en-US" sz="1100" b="1" dirty="0">
                <a:solidFill>
                  <a:schemeClr val="bg1">
                    <a:lumMod val="50000"/>
                  </a:schemeClr>
                </a:solidFill>
              </a:rPr>
              <a:t>Dealer improvement opportunities:</a:t>
            </a:r>
          </a:p>
          <a:p>
            <a:pPr lvl="1" algn="just"/>
            <a:r>
              <a:rPr lang="en-US" sz="1100" b="1" dirty="0">
                <a:solidFill>
                  <a:schemeClr val="bg1">
                    <a:lumMod val="50000"/>
                  </a:schemeClr>
                </a:solidFill>
              </a:rPr>
              <a:t>Create a discount strategy for potential customers.</a:t>
            </a:r>
          </a:p>
          <a:p>
            <a:pPr lvl="1" algn="just"/>
            <a:r>
              <a:rPr lang="en-US" sz="1100" b="1" dirty="0">
                <a:solidFill>
                  <a:schemeClr val="bg1">
                    <a:lumMod val="50000"/>
                  </a:schemeClr>
                </a:solidFill>
              </a:rPr>
              <a:t>Create parameters when Puma collaborates with the discount.</a:t>
            </a:r>
          </a:p>
          <a:p>
            <a:pPr lvl="1" algn="just"/>
            <a:r>
              <a:rPr lang="en-US" sz="1100" b="1" dirty="0">
                <a:solidFill>
                  <a:schemeClr val="bg1">
                    <a:lumMod val="50000"/>
                  </a:schemeClr>
                </a:solidFill>
              </a:rPr>
              <a:t>Increase of capital to offer credits.</a:t>
            </a:r>
          </a:p>
          <a:p>
            <a:pPr lvl="1" algn="just"/>
            <a:r>
              <a:rPr lang="en-US" sz="1100" b="1" dirty="0">
                <a:solidFill>
                  <a:schemeClr val="bg1">
                    <a:lumMod val="50000"/>
                  </a:schemeClr>
                </a:solidFill>
              </a:rPr>
              <a:t>Greater track supervision to improve Customer </a:t>
            </a:r>
            <a:r>
              <a:rPr lang="en-US" sz="1100" b="1" dirty="0" smtClean="0">
                <a:solidFill>
                  <a:schemeClr val="bg1">
                    <a:lumMod val="50000"/>
                  </a:schemeClr>
                </a:solidFill>
              </a:rPr>
              <a:t>Service.</a:t>
            </a:r>
          </a:p>
          <a:p>
            <a:pPr marL="171450" lvl="1" indent="-171450" algn="just"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bg1">
                    <a:lumMod val="50000"/>
                  </a:schemeClr>
                </a:solidFill>
              </a:rPr>
              <a:t>Puma improvement opportunities:</a:t>
            </a:r>
          </a:p>
          <a:p>
            <a:pPr lvl="1" algn="just"/>
            <a:r>
              <a:rPr lang="en-US" sz="1100" b="1" dirty="0" smtClean="0">
                <a:solidFill>
                  <a:schemeClr val="bg1">
                    <a:lumMod val="50000"/>
                  </a:schemeClr>
                </a:solidFill>
              </a:rPr>
              <a:t>Change </a:t>
            </a:r>
            <a:r>
              <a:rPr lang="en-US" sz="1100" b="1" dirty="0">
                <a:solidFill>
                  <a:schemeClr val="bg1">
                    <a:lumMod val="50000"/>
                  </a:schemeClr>
                </a:solidFill>
              </a:rPr>
              <a:t>of Dealer.</a:t>
            </a:r>
          </a:p>
          <a:p>
            <a:pPr lvl="1" algn="just"/>
            <a:r>
              <a:rPr lang="en-US" sz="1100" b="1" dirty="0">
                <a:solidFill>
                  <a:schemeClr val="bg1">
                    <a:lumMod val="50000"/>
                  </a:schemeClr>
                </a:solidFill>
              </a:rPr>
              <a:t>Create parameters when Puma collaborates with the discount.</a:t>
            </a:r>
            <a:endParaRPr lang="en-US" sz="1100" b="1" dirty="0">
              <a:solidFill>
                <a:schemeClr val="bg1">
                  <a:lumMod val="50000"/>
                </a:schemeClr>
              </a:solidFill>
            </a:endParaRPr>
          </a:p>
          <a:p>
            <a:endParaRPr lang="es-BO" sz="1000" dirty="0"/>
          </a:p>
        </p:txBody>
      </p:sp>
      <p:sp>
        <p:nvSpPr>
          <p:cNvPr id="11" name="TextBox 10"/>
          <p:cNvSpPr txBox="1"/>
          <p:nvPr/>
        </p:nvSpPr>
        <p:spPr>
          <a:xfrm>
            <a:off x="4211960" y="3934217"/>
            <a:ext cx="43924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Gasoline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Operational opportunities of 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10KG </a:t>
            </a:r>
            <a:endParaRPr lang="en-US" sz="1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Diesel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Operational opportunities of </a:t>
            </a:r>
            <a:r>
              <a:rPr lang="en-US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10KG 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9 Marcador de contenido"/>
          <p:cNvGraphicFramePr>
            <a:graphicFrameLocks noGrp="1"/>
          </p:cNvGraphicFramePr>
          <p:nvPr>
            <p:ph sz="quarter" idx="16"/>
            <p:extLst>
              <p:ext uri="{D42A27DB-BD31-4B8C-83A1-F6EECF244321}">
                <p14:modId xmlns:p14="http://schemas.microsoft.com/office/powerpoint/2010/main" val="952562098"/>
              </p:ext>
            </p:extLst>
          </p:nvPr>
        </p:nvGraphicFramePr>
        <p:xfrm>
          <a:off x="4571999" y="3573016"/>
          <a:ext cx="4172745" cy="381000"/>
        </p:xfrm>
        <a:graphic>
          <a:graphicData uri="http://schemas.openxmlformats.org/drawingml/2006/table">
            <a:tbl>
              <a:tblPr/>
              <a:tblGrid>
                <a:gridCol w="834549"/>
                <a:gridCol w="834549"/>
                <a:gridCol w="834549"/>
                <a:gridCol w="834549"/>
                <a:gridCol w="834549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BCG ID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Loc</a:t>
                      </a:r>
                      <a:r>
                        <a:rPr lang="es-BO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es-BO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Vol</a:t>
                      </a:r>
                      <a:endParaRPr lang="es-BO" sz="10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Real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Performance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Potential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59,831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39,850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LOW PERF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LOW POT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</a:tbl>
          </a:graphicData>
        </a:graphic>
      </p:graphicFrame>
      <p:pic>
        <p:nvPicPr>
          <p:cNvPr id="5122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46419"/>
            <a:ext cx="3960813" cy="247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quarter" idx="19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127" y="1052513"/>
            <a:ext cx="2604422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5"/>
          <a:stretch/>
        </p:blipFill>
        <p:spPr bwMode="auto">
          <a:xfrm>
            <a:off x="251520" y="1111299"/>
            <a:ext cx="3960000" cy="2605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1864824"/>
      </p:ext>
    </p:extLst>
  </p:cSld>
  <p:clrMapOvr>
    <a:masterClrMapping/>
  </p:clrMapOvr>
  <p:transition>
    <p:blinds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sz="4000" dirty="0"/>
              <a:t>BCG Id </a:t>
            </a:r>
            <a:r>
              <a:rPr lang="es-BO" sz="4000" dirty="0" smtClean="0"/>
              <a:t>513 </a:t>
            </a:r>
            <a:r>
              <a:rPr lang="es-BO" sz="4000" dirty="0"/>
              <a:t>– puma </a:t>
            </a:r>
            <a:r>
              <a:rPr lang="es-BO" sz="4000" dirty="0" err="1" smtClean="0"/>
              <a:t>mulukuku</a:t>
            </a:r>
            <a:endParaRPr lang="es-BO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46419"/>
            <a:ext cx="3960813" cy="247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94" y="1096169"/>
            <a:ext cx="3952875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Grp="1" noChangeAspect="1" noChangeArrowheads="1"/>
          </p:cNvPicPr>
          <p:nvPr>
            <p:ph sz="quarter" idx="19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173278"/>
            <a:ext cx="3960812" cy="2350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2 Marcador de contenido"/>
          <p:cNvSpPr>
            <a:spLocks noGrp="1"/>
          </p:cNvSpPr>
          <p:nvPr>
            <p:ph sz="quarter" idx="18"/>
          </p:nvPr>
        </p:nvSpPr>
        <p:spPr>
          <a:xfrm>
            <a:off x="4427984" y="4941168"/>
            <a:ext cx="4536504" cy="1512168"/>
          </a:xfrm>
        </p:spPr>
        <p:txBody>
          <a:bodyPr/>
          <a:lstStyle/>
          <a:p>
            <a:pPr marL="0" indent="0" algn="just">
              <a:buNone/>
            </a:pPr>
            <a:r>
              <a:rPr lang="en-US" b="1" dirty="0"/>
              <a:t>Action Plan</a:t>
            </a:r>
            <a:r>
              <a:rPr lang="en-US" b="1" dirty="0" smtClean="0"/>
              <a:t>:</a:t>
            </a:r>
          </a:p>
          <a:p>
            <a:pPr marL="0" indent="0" algn="just">
              <a:buNone/>
            </a:pPr>
            <a:endParaRPr lang="en-US" b="1" dirty="0"/>
          </a:p>
          <a:p>
            <a:endParaRPr lang="es-BO" dirty="0"/>
          </a:p>
        </p:txBody>
      </p:sp>
      <p:sp>
        <p:nvSpPr>
          <p:cNvPr id="13" name="TextBox 10"/>
          <p:cNvSpPr txBox="1"/>
          <p:nvPr/>
        </p:nvSpPr>
        <p:spPr>
          <a:xfrm>
            <a:off x="4427984" y="4356393"/>
            <a:ext cx="4392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Gasoline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Operational opportunities of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KG 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Diesel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Performing at expect levels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671423"/>
              </p:ext>
            </p:extLst>
          </p:nvPr>
        </p:nvGraphicFramePr>
        <p:xfrm>
          <a:off x="4972372" y="3789040"/>
          <a:ext cx="3975100" cy="513103"/>
        </p:xfrm>
        <a:graphic>
          <a:graphicData uri="http://schemas.openxmlformats.org/drawingml/2006/table">
            <a:tbl>
              <a:tblPr/>
              <a:tblGrid>
                <a:gridCol w="762000"/>
                <a:gridCol w="762000"/>
                <a:gridCol w="762000"/>
                <a:gridCol w="927100"/>
                <a:gridCol w="762000"/>
              </a:tblGrid>
              <a:tr h="335938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BCG ID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Loc Vol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Real Vol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Performance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Potential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67969"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37,939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35,000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LOW PERF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LOW POT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5854036"/>
      </p:ext>
    </p:extLst>
  </p:cSld>
  <p:clrMapOvr>
    <a:masterClrMapping/>
  </p:clrMapOvr>
  <p:transition>
    <p:blinds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sz="3600" dirty="0"/>
              <a:t>BCG Id </a:t>
            </a:r>
            <a:r>
              <a:rPr lang="es-BO" sz="3600" dirty="0" smtClean="0"/>
              <a:t>641 </a:t>
            </a:r>
            <a:r>
              <a:rPr lang="es-BO" sz="3600" dirty="0"/>
              <a:t>– puma </a:t>
            </a:r>
            <a:r>
              <a:rPr lang="es-BO" sz="3600" dirty="0" smtClean="0"/>
              <a:t>santa lucia</a:t>
            </a:r>
            <a:endParaRPr lang="es-BO" sz="36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066412"/>
            <a:ext cx="3960812" cy="2564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218687"/>
            <a:ext cx="3960813" cy="226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46419"/>
            <a:ext cx="3960813" cy="247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1 Marcador de contenido"/>
          <p:cNvSpPr>
            <a:spLocks noGrp="1"/>
          </p:cNvSpPr>
          <p:nvPr>
            <p:ph sz="quarter" idx="16"/>
          </p:nvPr>
        </p:nvSpPr>
        <p:spPr>
          <a:xfrm>
            <a:off x="4499992" y="5124093"/>
            <a:ext cx="3960440" cy="5760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dirty="0" smtClean="0"/>
              <a:t>Action Plan:</a:t>
            </a:r>
          </a:p>
        </p:txBody>
      </p:sp>
      <p:sp>
        <p:nvSpPr>
          <p:cNvPr id="13" name="TextBox 10"/>
          <p:cNvSpPr txBox="1"/>
          <p:nvPr/>
        </p:nvSpPr>
        <p:spPr>
          <a:xfrm>
            <a:off x="4427984" y="4398203"/>
            <a:ext cx="4680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Gasoline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Performing at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good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levels</a:t>
            </a:r>
            <a:endParaRPr lang="en-US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iesel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Performing at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good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levels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3579346"/>
              </p:ext>
            </p:extLst>
          </p:nvPr>
        </p:nvGraphicFramePr>
        <p:xfrm>
          <a:off x="4572000" y="3789040"/>
          <a:ext cx="3975100" cy="513103"/>
        </p:xfrm>
        <a:graphic>
          <a:graphicData uri="http://schemas.openxmlformats.org/drawingml/2006/table">
            <a:tbl>
              <a:tblPr/>
              <a:tblGrid>
                <a:gridCol w="762000"/>
                <a:gridCol w="762000"/>
                <a:gridCol w="762000"/>
                <a:gridCol w="927100"/>
                <a:gridCol w="762000"/>
              </a:tblGrid>
              <a:tr h="335938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BCG ID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Loc Vol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Real Vol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Performance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Potential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67969"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641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44,804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56,475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LOW PERF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LOW POT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4723566"/>
      </p:ext>
    </p:extLst>
  </p:cSld>
  <p:clrMapOvr>
    <a:masterClrMapping/>
  </p:clrMapOvr>
  <p:transition>
    <p:blinds dir="vert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</p:tagLst>
</file>

<file path=ppt/theme/theme1.xml><?xml version="1.0" encoding="utf-8"?>
<a:theme xmlns:a="http://schemas.openxmlformats.org/drawingml/2006/main" name="BCG STANDAR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sisl xmlns:xsi="http://www.w3.org/2001/XMLSchema-instance" xmlns:xsd="http://www.w3.org/2001/XMLSchema" xmlns="http://www.boldonjames.com/2008/01/sie/internal/label" sislVersion="0" policy="d496ab6f-82d7-47fa-ba56-55fc2c510ab4">
  <element uid="88991f24-ef62-4f1e-a9ef-6d6a74d11ca9" value=""/>
</sisl>
</file>

<file path=customXml/itemProps1.xml><?xml version="1.0" encoding="utf-8"?>
<ds:datastoreItem xmlns:ds="http://schemas.openxmlformats.org/officeDocument/2006/customXml" ds:itemID="{5DB81E8B-0E54-417E-BEB4-6D30B68A00C1}">
  <ds:schemaRefs>
    <ds:schemaRef ds:uri="http://www.w3.org/2001/XMLSchema"/>
    <ds:schemaRef ds:uri="http://www.boldonjames.com/2008/01/sie/internal/labe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BCG Octubre 2013</Template>
  <TotalTime>6256</TotalTime>
  <Words>1102</Words>
  <Application>Microsoft Office PowerPoint</Application>
  <PresentationFormat>Presentación en pantalla (4:3)</PresentationFormat>
  <Paragraphs>386</Paragraphs>
  <Slides>31</Slides>
  <Notes>6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32" baseType="lpstr">
      <vt:lpstr>BCG STANDARD</vt:lpstr>
      <vt:lpstr>Puma Energy - Network Plan</vt:lpstr>
      <vt:lpstr>TM: JAIR VELASQUEZ</vt:lpstr>
      <vt:lpstr>JAIR VELASQUEZ</vt:lpstr>
      <vt:lpstr>Presentación de PowerPoint</vt:lpstr>
      <vt:lpstr>BCG Id 405 – puma juigalpa</vt:lpstr>
      <vt:lpstr>BCG Id 410 – puma chaguite</vt:lpstr>
      <vt:lpstr>BCG Id 411 – puma las brumas</vt:lpstr>
      <vt:lpstr>BCG Id 513 – puma mulukuku</vt:lpstr>
      <vt:lpstr>BCG Id 641 – puma santa lucia</vt:lpstr>
      <vt:lpstr>Presentación de PowerPoint</vt:lpstr>
      <vt:lpstr>BCG Id 385 – puma EL PORVENIR</vt:lpstr>
      <vt:lpstr>BCG Id 407 – puma SIUNA</vt:lpstr>
      <vt:lpstr>BCG Id 408 – puma CAMPO VIEJO</vt:lpstr>
      <vt:lpstr>BCG Id 414 – puma RIO BLANCO</vt:lpstr>
      <vt:lpstr>Presentación de PowerPoint</vt:lpstr>
      <vt:lpstr>BCG Id 384 – puma PANAMERICANA</vt:lpstr>
      <vt:lpstr>BCG Id 534 – puma la dalia</vt:lpstr>
      <vt:lpstr>Presentación de PowerPoint</vt:lpstr>
      <vt:lpstr>BCG Id 376 – puma MARGARITA</vt:lpstr>
      <vt:lpstr>BCG Id 377 – puma SALVADORITA</vt:lpstr>
      <vt:lpstr>BCG Id 378 – puma RUBENIA</vt:lpstr>
      <vt:lpstr>BCG Id 386 – puma LOYOLA</vt:lpstr>
      <vt:lpstr>BCG Id 393 – puma LAS MERCEDES</vt:lpstr>
      <vt:lpstr>BCG Id 387 – puma AMERICANO</vt:lpstr>
      <vt:lpstr>BCG Id 389 – puma CENTRO C.MGUA</vt:lpstr>
      <vt:lpstr>BCG Id 390 – pumA LAS COLINAS</vt:lpstr>
      <vt:lpstr>BCG Id 391 – puma 15 DE SEPTIEMBRE</vt:lpstr>
      <vt:lpstr>BCG Id 409 – puma INTERNACIONAL</vt:lpstr>
      <vt:lpstr>BCG Id 412 – puma SAN MARTIN</vt:lpstr>
      <vt:lpstr>BCG Id 413 – puma LAS MARIAS</vt:lpstr>
      <vt:lpstr>BCG Id 640 – puma los brasiles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Puma Energy- Network Plan Outlet Review</dc:title>
  <dc:creator>Puma</dc:creator>
  <cp:keywords>PRIVATE AND CONFIDENTIAL</cp:keywords>
  <cp:lastModifiedBy>Usuario</cp:lastModifiedBy>
  <cp:revision>225</cp:revision>
  <cp:lastPrinted>2015-06-12T17:27:43Z</cp:lastPrinted>
  <dcterms:created xsi:type="dcterms:W3CDTF">2015-06-10T16:23:27Z</dcterms:created>
  <dcterms:modified xsi:type="dcterms:W3CDTF">2018-05-24T22:31:30Z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cIndexRef">
    <vt:lpwstr>943f943c-b62e-4d5f-96aa-1044e8f9b898</vt:lpwstr>
  </property>
  <property fmtid="{D5CDD505-2E9C-101B-9397-08002B2CF9AE}" pid="3" name="bjSaver">
    <vt:lpwstr>chnzsKEALXasNaWjClfKIizUM1cK/utV</vt:lpwstr>
  </property>
  <property fmtid="{D5CDD505-2E9C-101B-9397-08002B2CF9AE}" pid="4" name="bjDocumentLabelXML">
    <vt:lpwstr>&lt;?xml version="1.0" encoding="us-ascii"?&gt;&lt;sisl xmlns:xsi="http://www.w3.org/2001/XMLSchema-instance" xmlns:xsd="http://www.w3.org/2001/XMLSchema" sislVersion="0" policy="d496ab6f-82d7-47fa-ba56-55fc2c510ab4" xmlns="http://www.boldonjames.com/2008/01/sie/i</vt:lpwstr>
  </property>
  <property fmtid="{D5CDD505-2E9C-101B-9397-08002B2CF9AE}" pid="5" name="bjDocumentLabelXML-0">
    <vt:lpwstr>nternal/label"&gt;&lt;element uid="88991f24-ef62-4f1e-a9ef-6d6a74d11ca9" value="" /&gt;&lt;/sisl&gt;</vt:lpwstr>
  </property>
  <property fmtid="{D5CDD505-2E9C-101B-9397-08002B2CF9AE}" pid="6" name="bjDocumentSecurityLabel">
    <vt:lpwstr>PRIVATE &amp; CONFIDENTIAL</vt:lpwstr>
  </property>
</Properties>
</file>