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2"/>
  </p:sldMasterIdLst>
  <p:notesMasterIdLst>
    <p:notesMasterId r:id="rId30"/>
  </p:notesMasterIdLst>
  <p:handoutMasterIdLst>
    <p:handoutMasterId r:id="rId31"/>
  </p:handoutMasterIdLst>
  <p:sldIdLst>
    <p:sldId id="257" r:id="rId3"/>
    <p:sldId id="290" r:id="rId4"/>
    <p:sldId id="291" r:id="rId5"/>
    <p:sldId id="323" r:id="rId6"/>
    <p:sldId id="326" r:id="rId7"/>
    <p:sldId id="329" r:id="rId8"/>
    <p:sldId id="386" r:id="rId9"/>
    <p:sldId id="330" r:id="rId10"/>
    <p:sldId id="337" r:id="rId11"/>
    <p:sldId id="340" r:id="rId12"/>
    <p:sldId id="384" r:id="rId13"/>
    <p:sldId id="355" r:id="rId14"/>
    <p:sldId id="359" r:id="rId15"/>
    <p:sldId id="363" r:id="rId16"/>
    <p:sldId id="367" r:id="rId17"/>
    <p:sldId id="369" r:id="rId18"/>
    <p:sldId id="373" r:id="rId19"/>
    <p:sldId id="339" r:id="rId20"/>
    <p:sldId id="357" r:id="rId21"/>
    <p:sldId id="361" r:id="rId22"/>
    <p:sldId id="365" r:id="rId23"/>
    <p:sldId id="371" r:id="rId24"/>
    <p:sldId id="374" r:id="rId25"/>
    <p:sldId id="376" r:id="rId26"/>
    <p:sldId id="382" r:id="rId27"/>
    <p:sldId id="383" r:id="rId28"/>
    <p:sldId id="379" r:id="rId29"/>
  </p:sldIdLst>
  <p:sldSz cx="9144000" cy="6858000" type="screen4x3"/>
  <p:notesSz cx="7010400" cy="9223375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5" autoAdjust="0"/>
    <p:restoredTop sz="92607" autoAdjust="0"/>
  </p:normalViewPr>
  <p:slideViewPr>
    <p:cSldViewPr>
      <p:cViewPr>
        <p:scale>
          <a:sx n="75" d="100"/>
          <a:sy n="75" d="100"/>
        </p:scale>
        <p:origin x="-1086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790" y="-96"/>
      </p:cViewPr>
      <p:guideLst>
        <p:guide orient="horz" pos="2905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701040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r>
              <a:rPr lang="es-SV" sz="1000" b="1" smtClean="0">
                <a:solidFill>
                  <a:srgbClr val="A5A5A5"/>
                </a:solidFill>
                <a:latin typeface="Calibri"/>
              </a:rPr>
              <a:t>Classified as: </a:t>
            </a:r>
            <a:r>
              <a:rPr lang="es-SV" sz="1000" b="1" smtClean="0">
                <a:solidFill>
                  <a:srgbClr val="FF8000"/>
                </a:solidFill>
                <a:latin typeface="Calibri"/>
              </a:rPr>
              <a:t>PRIVATE AND CONFIDENTIAL</a:t>
            </a:r>
            <a:endParaRPr lang="es-SV" sz="1000" b="1">
              <a:solidFill>
                <a:srgbClr val="FF8000"/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11BD63CC-8EE0-421F-899D-8D88BC9EC598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A0B40CE7-0FBC-40D3-A236-926A9694237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0733450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701040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lang="es-SV" sz="1000" b="1" i="0" u="none">
                <a:solidFill>
                  <a:srgbClr val="A5A5A5"/>
                </a:solidFill>
                <a:latin typeface="Calibri"/>
              </a:defRPr>
            </a:lvl1pPr>
          </a:lstStyle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97008C8B-AC5A-4768-962A-5C2B875E40C0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692150"/>
            <a:ext cx="4613275" cy="3459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s-S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7D417EEF-45D6-4ABD-BC62-73662963133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9775942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7010400" cy="461169"/>
          </a:xfrm>
        </p:spPr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1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3513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7010400" cy="461169"/>
          </a:xfrm>
        </p:spPr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4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71879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7010400" cy="461169"/>
          </a:xfrm>
        </p:spPr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6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71879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7010400" cy="461169"/>
          </a:xfrm>
        </p:spPr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9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71879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86800" y="6467936"/>
            <a:ext cx="423948" cy="365125"/>
          </a:xfrm>
        </p:spPr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0013"/>
            <a:ext cx="8610600" cy="73818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543300"/>
            <a:ext cx="8305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304800" y="1295400"/>
            <a:ext cx="8305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B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3"/>
          </p:nvPr>
        </p:nvSpPr>
        <p:spPr>
          <a:xfrm>
            <a:off x="251520" y="1052736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3" name="8 Marcador de contenido"/>
          <p:cNvSpPr>
            <a:spLocks noGrp="1"/>
          </p:cNvSpPr>
          <p:nvPr>
            <p:ph sz="quarter" idx="14"/>
          </p:nvPr>
        </p:nvSpPr>
        <p:spPr>
          <a:xfrm>
            <a:off x="251520" y="3789040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4" name="8 Marcador de contenido"/>
          <p:cNvSpPr>
            <a:spLocks noGrp="1"/>
          </p:cNvSpPr>
          <p:nvPr>
            <p:ph sz="quarter" idx="15"/>
          </p:nvPr>
        </p:nvSpPr>
        <p:spPr>
          <a:xfrm>
            <a:off x="4860032" y="1052736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5" name="8 Marcador de contenido"/>
          <p:cNvSpPr>
            <a:spLocks noGrp="1"/>
          </p:cNvSpPr>
          <p:nvPr>
            <p:ph sz="quarter" idx="16"/>
          </p:nvPr>
        </p:nvSpPr>
        <p:spPr>
          <a:xfrm>
            <a:off x="4860032" y="3789040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1126332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B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3"/>
          </p:nvPr>
        </p:nvSpPr>
        <p:spPr>
          <a:xfrm>
            <a:off x="251520" y="1052736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3" name="8 Marcador de contenido"/>
          <p:cNvSpPr>
            <a:spLocks noGrp="1"/>
          </p:cNvSpPr>
          <p:nvPr>
            <p:ph sz="quarter" idx="14"/>
          </p:nvPr>
        </p:nvSpPr>
        <p:spPr>
          <a:xfrm>
            <a:off x="251520" y="3789040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5" name="8 Marcador de contenido"/>
          <p:cNvSpPr>
            <a:spLocks noGrp="1"/>
          </p:cNvSpPr>
          <p:nvPr>
            <p:ph sz="quarter" idx="16"/>
          </p:nvPr>
        </p:nvSpPr>
        <p:spPr>
          <a:xfrm>
            <a:off x="4860032" y="3933056"/>
            <a:ext cx="3960440" cy="5760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0" name="8 Marcador de contenido"/>
          <p:cNvSpPr>
            <a:spLocks noGrp="1"/>
          </p:cNvSpPr>
          <p:nvPr>
            <p:ph sz="quarter" idx="17"/>
          </p:nvPr>
        </p:nvSpPr>
        <p:spPr>
          <a:xfrm>
            <a:off x="4860032" y="4725144"/>
            <a:ext cx="3960440" cy="5760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</p:txBody>
      </p:sp>
      <p:sp>
        <p:nvSpPr>
          <p:cNvPr id="11" name="8 Marcador de contenido"/>
          <p:cNvSpPr>
            <a:spLocks noGrp="1"/>
          </p:cNvSpPr>
          <p:nvPr>
            <p:ph sz="quarter" idx="18"/>
          </p:nvPr>
        </p:nvSpPr>
        <p:spPr>
          <a:xfrm>
            <a:off x="4860032" y="5589240"/>
            <a:ext cx="3960440" cy="576064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</p:txBody>
      </p:sp>
      <p:sp>
        <p:nvSpPr>
          <p:cNvPr id="12" name="8 Marcador de contenido"/>
          <p:cNvSpPr>
            <a:spLocks noGrp="1"/>
          </p:cNvSpPr>
          <p:nvPr>
            <p:ph sz="quarter" idx="19"/>
          </p:nvPr>
        </p:nvSpPr>
        <p:spPr>
          <a:xfrm>
            <a:off x="4860032" y="1052736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7984389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  <a:defRPr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/>
            </a:lvl2pPr>
            <a:lvl3pPr>
              <a:buClr>
                <a:schemeClr val="bg2">
                  <a:lumMod val="25000"/>
                </a:schemeClr>
              </a:buClr>
              <a:defRPr/>
            </a:lvl3pPr>
            <a:lvl4pPr>
              <a:buClr>
                <a:schemeClr val="bg2">
                  <a:lumMod val="25000"/>
                </a:schemeClr>
              </a:buClr>
              <a:defRPr/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 smtClean="0"/>
          </a:p>
          <a:p>
            <a:pPr lvl="4"/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877902" y="6503322"/>
            <a:ext cx="1151298" cy="304800"/>
          </a:xfrm>
        </p:spPr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800600" y="6492875"/>
            <a:ext cx="2895600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11739" y="6492875"/>
            <a:ext cx="432261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2400" y="6492875"/>
            <a:ext cx="415650" cy="365125"/>
          </a:xfrm>
        </p:spPr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24/5/2018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6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"/>
          <p:cNvSpPr/>
          <p:nvPr/>
        </p:nvSpPr>
        <p:spPr>
          <a:xfrm rot="10800000">
            <a:off x="-65" y="-11875"/>
            <a:ext cx="9144000" cy="6430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914400" y="46038"/>
            <a:ext cx="8153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</a:t>
            </a:r>
            <a:r>
              <a:rPr lang="es-ES" noProof="0" dirty="0" smtClean="0"/>
              <a:t>clic</a:t>
            </a:r>
            <a:r>
              <a:rPr lang="es-ES" dirty="0" smtClean="0"/>
              <a:t> para modificar el estilo de título del patrón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981912" y="64531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BD95622-4F80-4687-90D4-20C698E63516}" type="datetimeFigureOut">
              <a:rPr lang="es-SV" smtClean="0"/>
              <a:pPr/>
              <a:t>24/5/2018</a:t>
            </a:fld>
            <a:endParaRPr lang="es-SV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4483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s-SV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089695" y="6492875"/>
            <a:ext cx="415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9A7D68E-C033-4355-B72B-F0FF7568D5BF}" type="slidenum">
              <a:rPr lang="es-SV" smtClean="0"/>
              <a:pPr/>
              <a:t>‹Nº›</a:t>
            </a:fld>
            <a:endParaRPr lang="es-SV" dirty="0"/>
          </a:p>
        </p:txBody>
      </p:sp>
      <p:grpSp>
        <p:nvGrpSpPr>
          <p:cNvPr id="8" name="Group 16"/>
          <p:cNvGrpSpPr/>
          <p:nvPr/>
        </p:nvGrpSpPr>
        <p:grpSpPr>
          <a:xfrm>
            <a:off x="76200" y="838200"/>
            <a:ext cx="8991600" cy="152400"/>
            <a:chOff x="914400" y="990600"/>
            <a:chExt cx="8153400" cy="1524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14400" y="990600"/>
              <a:ext cx="8153400" cy="5486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14400" y="1066800"/>
              <a:ext cx="8153400" cy="365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914400" y="1088136"/>
              <a:ext cx="8153400" cy="5486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BCGBravoConsultingG.jpg"/>
          <p:cNvPicPr/>
          <p:nvPr/>
        </p:nvPicPr>
        <p:blipFill>
          <a:blip r:embed="rId16" cstate="screen"/>
          <a:stretch>
            <a:fillRect/>
          </a:stretch>
        </p:blipFill>
        <p:spPr>
          <a:xfrm>
            <a:off x="103536" y="54584"/>
            <a:ext cx="724048" cy="75837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4" name="Picture 2" descr="http://upload.wikimedia.org/wikipedia/en/thumb/c/c9/Puma_Energy_Logo.jpg/798px-Puma_Energy_Logo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492472"/>
            <a:ext cx="1674810" cy="30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700" r:id="rId14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800" b="1" kern="1200" cap="all" baseline="0">
          <a:solidFill>
            <a:schemeClr val="tx2">
              <a:lumMod val="50000"/>
            </a:schemeClr>
          </a:solidFill>
          <a:latin typeface="Arial" panose="020B06040202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Arial" pitchFamily="34" charset="0"/>
        <a:buChar char="•"/>
        <a:defRPr sz="3200" kern="1200">
          <a:solidFill>
            <a:schemeClr val="tx2">
              <a:lumMod val="50000"/>
            </a:schemeClr>
          </a:solidFill>
          <a:latin typeface="Arial" panose="020B0604020202020204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DIN" pitchFamily="2" charset="0"/>
        <a:buChar char="–"/>
        <a:defRPr sz="2800" kern="1200">
          <a:solidFill>
            <a:srgbClr val="A9A684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DIN" pitchFamily="2" charset="0"/>
        <a:buChar char="»"/>
        <a:defRPr sz="2400" kern="1200">
          <a:solidFill>
            <a:srgbClr val="A9A684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Wingdings" pitchFamily="2" charset="2"/>
        <a:buChar char="Ø"/>
        <a:defRPr sz="2000" kern="1200">
          <a:solidFill>
            <a:srgbClr val="A9A684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A9A684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0"/>
            <a:ext cx="8928992" cy="936103"/>
          </a:xfrm>
        </p:spPr>
        <p:txBody>
          <a:bodyPr/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Puma Energy - Network Plan</a:t>
            </a:r>
            <a:endParaRPr lang="es-SV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3568" y="4365104"/>
            <a:ext cx="6400800" cy="1752600"/>
          </a:xfrm>
        </p:spPr>
        <p:txBody>
          <a:bodyPr/>
          <a:lstStyle/>
          <a:p>
            <a:r>
              <a:rPr lang="en-US" dirty="0" smtClean="0"/>
              <a:t>NICARAGUA</a:t>
            </a:r>
          </a:p>
          <a:p>
            <a:r>
              <a:rPr lang="en-US" dirty="0" smtClean="0"/>
              <a:t>TM: EVELING MOLINA</a:t>
            </a:r>
            <a:endParaRPr lang="en-US" dirty="0"/>
          </a:p>
          <a:p>
            <a:r>
              <a:rPr lang="en-US" dirty="0"/>
              <a:t>Investments and Action Plans</a:t>
            </a:r>
            <a:endParaRPr lang="es-SV" dirty="0"/>
          </a:p>
        </p:txBody>
      </p:sp>
      <p:pic>
        <p:nvPicPr>
          <p:cNvPr id="66562" name="Picture 2" descr="http://upload.wikimedia.org/wikipedia/en/thumb/c/c9/Puma_Energy_Logo.jpg/798px-Puma_Energy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27" y="2060848"/>
            <a:ext cx="7488832" cy="136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44016" y="220486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8479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190 </a:t>
            </a:r>
            <a:r>
              <a:rPr lang="es-BO" sz="3600" b="1" dirty="0"/>
              <a:t>– puma </a:t>
            </a:r>
            <a:r>
              <a:rPr lang="es-BO" sz="3600" dirty="0" err="1" smtClean="0"/>
              <a:t>cocibolca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44008" y="5013176"/>
            <a:ext cx="4032448" cy="1440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644008" y="442840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1957"/>
            <a:ext cx="3960000" cy="234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610" y="1052513"/>
            <a:ext cx="322026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601964"/>
              </p:ext>
            </p:extLst>
          </p:nvPr>
        </p:nvGraphicFramePr>
        <p:xfrm>
          <a:off x="4499992" y="3861048"/>
          <a:ext cx="4425280" cy="381000"/>
        </p:xfrm>
        <a:graphic>
          <a:graphicData uri="http://schemas.openxmlformats.org/drawingml/2006/table">
            <a:tbl>
              <a:tblPr/>
              <a:tblGrid>
                <a:gridCol w="885056"/>
                <a:gridCol w="885056"/>
                <a:gridCol w="885056"/>
                <a:gridCol w="885056"/>
                <a:gridCol w="885056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70,957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141,575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226782"/>
      </p:ext>
    </p:extLst>
  </p:cSld>
  <p:clrMapOvr>
    <a:masterClrMapping/>
  </p:clrMapOvr>
  <p:transition>
    <p:blinds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dirty="0"/>
              <a:t>BCG Id </a:t>
            </a:r>
            <a:r>
              <a:rPr lang="es-BO" sz="3600" dirty="0" smtClean="0"/>
              <a:t>192 </a:t>
            </a:r>
            <a:r>
              <a:rPr lang="es-BO" sz="3600" dirty="0"/>
              <a:t>– puma </a:t>
            </a:r>
            <a:r>
              <a:rPr lang="es-BO" sz="3600" dirty="0" err="1" smtClean="0"/>
              <a:t>diriamba</a:t>
            </a:r>
            <a:endParaRPr lang="es-BO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055838"/>
            <a:ext cx="3960812" cy="25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8" r="2792"/>
          <a:stretch/>
        </p:blipFill>
        <p:spPr bwMode="auto">
          <a:xfrm>
            <a:off x="251520" y="1124744"/>
            <a:ext cx="3960000" cy="244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5 Marcador de contenido"/>
          <p:cNvSpPr>
            <a:spLocks noGrp="1"/>
          </p:cNvSpPr>
          <p:nvPr>
            <p:ph sz="quarter" idx="16"/>
          </p:nvPr>
        </p:nvSpPr>
        <p:spPr>
          <a:xfrm>
            <a:off x="4788024" y="5013176"/>
            <a:ext cx="4248472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752528" y="43563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57427"/>
              </p:ext>
            </p:extLst>
          </p:nvPr>
        </p:nvGraphicFramePr>
        <p:xfrm>
          <a:off x="4780656" y="3784893"/>
          <a:ext cx="3975100" cy="5715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27100"/>
                <a:gridCol w="762000"/>
              </a:tblGrid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86,041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100,123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352986"/>
      </p:ext>
    </p:extLst>
  </p:cSld>
  <p:clrMapOvr>
    <a:masterClrMapping/>
  </p:clrMapOvr>
  <p:transition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</a:t>
            </a:r>
            <a:r>
              <a:rPr lang="es-BO" sz="3600" dirty="0" smtClean="0"/>
              <a:t>374</a:t>
            </a:r>
            <a:r>
              <a:rPr lang="es-BO" sz="3600" b="1" dirty="0" smtClean="0"/>
              <a:t> </a:t>
            </a:r>
            <a:r>
              <a:rPr lang="es-BO" sz="3600" b="1" dirty="0"/>
              <a:t>– puma </a:t>
            </a:r>
            <a:r>
              <a:rPr lang="es-BO" sz="3600" b="1" dirty="0" err="1" smtClean="0"/>
              <a:t>nejapa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16016" y="5085184"/>
            <a:ext cx="3960440" cy="12961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680520" y="43651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Performing at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excellent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81" y="1052736"/>
            <a:ext cx="28633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960000" cy="229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866439"/>
              </p:ext>
            </p:extLst>
          </p:nvPr>
        </p:nvGraphicFramePr>
        <p:xfrm>
          <a:off x="4499992" y="3861048"/>
          <a:ext cx="4299520" cy="381000"/>
        </p:xfrm>
        <a:graphic>
          <a:graphicData uri="http://schemas.openxmlformats.org/drawingml/2006/table">
            <a:tbl>
              <a:tblPr/>
              <a:tblGrid>
                <a:gridCol w="859904"/>
                <a:gridCol w="859904"/>
                <a:gridCol w="859904"/>
                <a:gridCol w="859904"/>
                <a:gridCol w="859904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88,989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114,860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7252249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379 </a:t>
            </a:r>
            <a:r>
              <a:rPr lang="es-BO" sz="3600" b="1" dirty="0"/>
              <a:t>– </a:t>
            </a:r>
            <a:r>
              <a:rPr lang="es-BO" sz="3600" b="1" dirty="0" smtClean="0"/>
              <a:t>puma LARREYNAGA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44008" y="5013176"/>
            <a:ext cx="4427984" cy="122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b="1" dirty="0" smtClean="0"/>
              <a:t>Action Plan:</a:t>
            </a:r>
          </a:p>
          <a:p>
            <a:endParaRPr lang="es-BO" sz="1400" dirty="0"/>
          </a:p>
        </p:txBody>
      </p:sp>
      <p:sp>
        <p:nvSpPr>
          <p:cNvPr id="10" name="9 Rectángulo"/>
          <p:cNvSpPr/>
          <p:nvPr/>
        </p:nvSpPr>
        <p:spPr>
          <a:xfrm>
            <a:off x="4644008" y="442840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28KG Diesel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22337"/>
            <a:ext cx="3960812" cy="24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19092"/>
            <a:ext cx="3960813" cy="245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654761"/>
              </p:ext>
            </p:extLst>
          </p:nvPr>
        </p:nvGraphicFramePr>
        <p:xfrm>
          <a:off x="4716016" y="3912096"/>
          <a:ext cx="4104455" cy="381000"/>
        </p:xfrm>
        <a:graphic>
          <a:graphicData uri="http://schemas.openxmlformats.org/drawingml/2006/table">
            <a:tbl>
              <a:tblPr/>
              <a:tblGrid>
                <a:gridCol w="820891"/>
                <a:gridCol w="820891"/>
                <a:gridCol w="820891"/>
                <a:gridCol w="820891"/>
                <a:gridCol w="82089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95,324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195,500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7998419"/>
      </p:ext>
    </p:extLst>
  </p:cSld>
  <p:clrMapOvr>
    <a:masterClrMapping/>
  </p:clrMapOvr>
  <p:transition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380 </a:t>
            </a:r>
            <a:r>
              <a:rPr lang="es-BO" sz="3600" b="1" dirty="0"/>
              <a:t>– </a:t>
            </a:r>
            <a:r>
              <a:rPr lang="es-BO" sz="3600" b="1" dirty="0" smtClean="0"/>
              <a:t>puma linda vista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44008" y="5013176"/>
            <a:ext cx="4248472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572000" y="43563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10KG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Performing at expect levels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0"/>
          <a:stretch/>
        </p:blipFill>
        <p:spPr bwMode="auto">
          <a:xfrm>
            <a:off x="5300226" y="1052513"/>
            <a:ext cx="3079036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736"/>
            <a:ext cx="3960813" cy="254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797936"/>
              </p:ext>
            </p:extLst>
          </p:nvPr>
        </p:nvGraphicFramePr>
        <p:xfrm>
          <a:off x="4644008" y="3912096"/>
          <a:ext cx="4065240" cy="381000"/>
        </p:xfrm>
        <a:graphic>
          <a:graphicData uri="http://schemas.openxmlformats.org/drawingml/2006/table">
            <a:tbl>
              <a:tblPr/>
              <a:tblGrid>
                <a:gridCol w="813048"/>
                <a:gridCol w="813048"/>
                <a:gridCol w="813048"/>
                <a:gridCol w="813048"/>
                <a:gridCol w="813048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104,718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101,550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401756"/>
      </p:ext>
    </p:extLst>
  </p:cSld>
  <p:clrMapOvr>
    <a:masterClrMapping/>
  </p:clrMapOvr>
  <p:transition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381</a:t>
            </a:r>
            <a:r>
              <a:rPr lang="es-BO" sz="3200" b="1" dirty="0" smtClean="0"/>
              <a:t> </a:t>
            </a:r>
            <a:r>
              <a:rPr lang="es-BO" sz="3200" b="1" dirty="0"/>
              <a:t>– </a:t>
            </a:r>
            <a:r>
              <a:rPr lang="es-BO" sz="3200" b="1" dirty="0" smtClean="0"/>
              <a:t>puma san </a:t>
            </a:r>
            <a:r>
              <a:rPr lang="es-BO" sz="3200" b="1" dirty="0" err="1" smtClean="0"/>
              <a:t>sebastian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88024" y="5013176"/>
            <a:ext cx="4248472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52528" y="43563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19KG Diesel: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44930"/>
            <a:ext cx="3960812" cy="240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513"/>
            <a:ext cx="3960000" cy="265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477196"/>
              </p:ext>
            </p:extLst>
          </p:nvPr>
        </p:nvGraphicFramePr>
        <p:xfrm>
          <a:off x="4788024" y="3933056"/>
          <a:ext cx="4137250" cy="381000"/>
        </p:xfrm>
        <a:graphic>
          <a:graphicData uri="http://schemas.openxmlformats.org/drawingml/2006/table">
            <a:tbl>
              <a:tblPr/>
              <a:tblGrid>
                <a:gridCol w="827450"/>
                <a:gridCol w="827450"/>
                <a:gridCol w="827450"/>
                <a:gridCol w="827450"/>
                <a:gridCol w="82745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88,933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127,675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454313"/>
      </p:ext>
    </p:extLst>
  </p:cSld>
  <p:clrMapOvr>
    <a:masterClrMapping/>
  </p:clrMapOvr>
  <p:transition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382</a:t>
            </a:r>
            <a:r>
              <a:rPr lang="es-BO" sz="3200" b="1" dirty="0" smtClean="0"/>
              <a:t> </a:t>
            </a:r>
            <a:r>
              <a:rPr lang="es-BO" sz="3200" b="1" dirty="0"/>
              <a:t>– </a:t>
            </a:r>
            <a:r>
              <a:rPr lang="es-BO" sz="3200" b="1" dirty="0" smtClean="0"/>
              <a:t>puma </a:t>
            </a:r>
            <a:r>
              <a:rPr lang="es-BO" sz="3200" b="1" dirty="0" err="1" smtClean="0"/>
              <a:t>altagracia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499992" y="5013176"/>
            <a:ext cx="4536504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</a:t>
            </a:r>
            <a:r>
              <a:rPr lang="en-US" sz="1600" b="1" dirty="0" smtClean="0"/>
              <a:t>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52528" y="43563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21" y="1052513"/>
            <a:ext cx="2618246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500747"/>
              </p:ext>
            </p:extLst>
          </p:nvPr>
        </p:nvGraphicFramePr>
        <p:xfrm>
          <a:off x="4683224" y="3840088"/>
          <a:ext cx="4065240" cy="381000"/>
        </p:xfrm>
        <a:graphic>
          <a:graphicData uri="http://schemas.openxmlformats.org/drawingml/2006/table">
            <a:tbl>
              <a:tblPr/>
              <a:tblGrid>
                <a:gridCol w="813048"/>
                <a:gridCol w="813048"/>
                <a:gridCol w="813048"/>
                <a:gridCol w="813048"/>
                <a:gridCol w="813048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78,795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104,032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5437515"/>
      </p:ext>
    </p:extLst>
  </p:cSld>
  <p:clrMapOvr>
    <a:masterClrMapping/>
  </p:clrMapOvr>
  <p:transition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383</a:t>
            </a:r>
            <a:r>
              <a:rPr lang="es-BO" sz="3200" b="1" dirty="0" smtClean="0"/>
              <a:t> </a:t>
            </a:r>
            <a:r>
              <a:rPr lang="es-BO" sz="3200" b="1" dirty="0"/>
              <a:t>– </a:t>
            </a:r>
            <a:r>
              <a:rPr lang="es-BO" sz="3200" b="1" dirty="0" smtClean="0"/>
              <a:t>puma </a:t>
            </a:r>
            <a:r>
              <a:rPr lang="es-BO" sz="3200" b="1" dirty="0" err="1" smtClean="0"/>
              <a:t>gueguense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88024" y="5013176"/>
            <a:ext cx="4248472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52528" y="43563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12KG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79215"/>
            <a:ext cx="3960813" cy="253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488" y="1052513"/>
            <a:ext cx="2796511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513251"/>
              </p:ext>
            </p:extLst>
          </p:nvPr>
        </p:nvGraphicFramePr>
        <p:xfrm>
          <a:off x="4788024" y="3912096"/>
          <a:ext cx="4065240" cy="381000"/>
        </p:xfrm>
        <a:graphic>
          <a:graphicData uri="http://schemas.openxmlformats.org/drawingml/2006/table">
            <a:tbl>
              <a:tblPr/>
              <a:tblGrid>
                <a:gridCol w="813048"/>
                <a:gridCol w="813048"/>
                <a:gridCol w="813048"/>
                <a:gridCol w="813048"/>
                <a:gridCol w="813048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91,525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95,080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0019953"/>
      </p:ext>
    </p:extLst>
  </p:cSld>
  <p:clrMapOvr>
    <a:masterClrMapping/>
  </p:clrMapOvr>
  <p:transition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b="1" dirty="0" smtClean="0"/>
              <a:t>BCG Id </a:t>
            </a:r>
            <a:r>
              <a:rPr lang="es-BO" dirty="0" smtClean="0"/>
              <a:t>396</a:t>
            </a:r>
            <a:r>
              <a:rPr lang="es-BO" b="1" dirty="0" smtClean="0"/>
              <a:t> – puma </a:t>
            </a:r>
            <a:r>
              <a:rPr lang="es-BO" b="1" smtClean="0"/>
              <a:t>masaya</a:t>
            </a:r>
            <a:endParaRPr lang="es-BO" b="1" dirty="0"/>
          </a:p>
        </p:txBody>
      </p:sp>
      <p:sp>
        <p:nvSpPr>
          <p:cNvPr id="7" name="6 Marcador de contenido"/>
          <p:cNvSpPr>
            <a:spLocks noGrp="1"/>
          </p:cNvSpPr>
          <p:nvPr>
            <p:ph sz="quarter" idx="16"/>
          </p:nvPr>
        </p:nvSpPr>
        <p:spPr>
          <a:xfrm>
            <a:off x="4788024" y="5229200"/>
            <a:ext cx="3744416" cy="936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280180"/>
              </p:ext>
            </p:extLst>
          </p:nvPr>
        </p:nvGraphicFramePr>
        <p:xfrm>
          <a:off x="4716016" y="3861048"/>
          <a:ext cx="4151983" cy="465957"/>
        </p:xfrm>
        <a:graphic>
          <a:graphicData uri="http://schemas.openxmlformats.org/drawingml/2006/table">
            <a:tbl>
              <a:tblPr/>
              <a:tblGrid>
                <a:gridCol w="766520"/>
                <a:gridCol w="766520"/>
                <a:gridCol w="766520"/>
                <a:gridCol w="1085903"/>
                <a:gridCol w="766520"/>
              </a:tblGrid>
              <a:tr h="2887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2302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123,501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102,316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4680520" y="450912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 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Performing at expect levels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64885"/>
            <a:ext cx="3960813" cy="256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321" y="1052513"/>
            <a:ext cx="317284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281528"/>
      </p:ext>
    </p:extLst>
  </p:cSld>
  <p:clrMapOvr>
    <a:masterClrMapping/>
  </p:clrMapOvr>
  <p:transition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399 </a:t>
            </a:r>
            <a:r>
              <a:rPr lang="es-BO" sz="3600" b="1" dirty="0"/>
              <a:t>– </a:t>
            </a:r>
            <a:r>
              <a:rPr lang="es-BO" sz="3600" b="1" dirty="0" smtClean="0"/>
              <a:t>puma terminal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16016" y="5157192"/>
            <a:ext cx="3960440" cy="122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endParaRPr lang="en-US" sz="1600" b="1" dirty="0" smtClean="0"/>
          </a:p>
        </p:txBody>
      </p:sp>
      <p:sp>
        <p:nvSpPr>
          <p:cNvPr id="9" name="8 Rectángulo"/>
          <p:cNvSpPr/>
          <p:nvPr/>
        </p:nvSpPr>
        <p:spPr>
          <a:xfrm>
            <a:off x="4644008" y="442840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13KG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Performing at expect level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04250"/>
            <a:ext cx="3960813" cy="22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721" y="1052513"/>
            <a:ext cx="370404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586852"/>
              </p:ext>
            </p:extLst>
          </p:nvPr>
        </p:nvGraphicFramePr>
        <p:xfrm>
          <a:off x="4899250" y="3840088"/>
          <a:ext cx="3993230" cy="381000"/>
        </p:xfrm>
        <a:graphic>
          <a:graphicData uri="http://schemas.openxmlformats.org/drawingml/2006/table">
            <a:tbl>
              <a:tblPr/>
              <a:tblGrid>
                <a:gridCol w="798646"/>
                <a:gridCol w="798646"/>
                <a:gridCol w="798646"/>
                <a:gridCol w="798646"/>
                <a:gridCol w="798646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82,507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85,500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367704"/>
      </p:ext>
    </p:extLst>
  </p:cSld>
  <p:clrMapOvr>
    <a:masterClrMapping/>
  </p:clrMapOvr>
  <p:transition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TM: </a:t>
            </a:r>
            <a:r>
              <a:rPr lang="en-US" dirty="0"/>
              <a:t>EVELING MOLINA</a:t>
            </a:r>
            <a:endParaRPr lang="en-US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249172"/>
            <a:ext cx="8890000" cy="46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33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</a:t>
            </a:r>
            <a:r>
              <a:rPr lang="es-BO" sz="3600" dirty="0" smtClean="0"/>
              <a:t>40</a:t>
            </a:r>
            <a:r>
              <a:rPr lang="es-BO" sz="3600" b="1" dirty="0" smtClean="0"/>
              <a:t>0 </a:t>
            </a:r>
            <a:r>
              <a:rPr lang="es-BO" sz="3600" b="1" dirty="0"/>
              <a:t>– </a:t>
            </a:r>
            <a:r>
              <a:rPr lang="es-BO" sz="3600" b="1" dirty="0" smtClean="0"/>
              <a:t>puma SAN VICENTE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16016" y="4941168"/>
            <a:ext cx="3960440" cy="1224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644008" y="43651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Performing at expect levels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84705"/>
            <a:ext cx="3960813" cy="252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738" y="1052513"/>
            <a:ext cx="272001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894452"/>
              </p:ext>
            </p:extLst>
          </p:nvPr>
        </p:nvGraphicFramePr>
        <p:xfrm>
          <a:off x="4755234" y="3933056"/>
          <a:ext cx="3993230" cy="381000"/>
        </p:xfrm>
        <a:graphic>
          <a:graphicData uri="http://schemas.openxmlformats.org/drawingml/2006/table">
            <a:tbl>
              <a:tblPr/>
              <a:tblGrid>
                <a:gridCol w="798646"/>
                <a:gridCol w="798646"/>
                <a:gridCol w="798646"/>
                <a:gridCol w="798646"/>
                <a:gridCol w="798646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91,724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165,236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7278716"/>
      </p:ext>
    </p:extLst>
  </p:cSld>
  <p:clrMapOvr>
    <a:masterClrMapping/>
  </p:clrMapOvr>
  <p:transition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</a:t>
            </a:r>
            <a:r>
              <a:rPr lang="es-BO" sz="3600" dirty="0" smtClean="0"/>
              <a:t>401</a:t>
            </a:r>
            <a:r>
              <a:rPr lang="es-BO" sz="3600" b="1" dirty="0" smtClean="0"/>
              <a:t> </a:t>
            </a:r>
            <a:r>
              <a:rPr lang="es-BO" sz="3600" b="1" dirty="0"/>
              <a:t>– </a:t>
            </a:r>
            <a:r>
              <a:rPr lang="es-BO" sz="3600" b="1" dirty="0" smtClean="0"/>
              <a:t>puma </a:t>
            </a:r>
            <a:r>
              <a:rPr lang="es-BO" sz="3600" b="1" dirty="0" err="1" smtClean="0"/>
              <a:t>paraiso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88024" y="5013176"/>
            <a:ext cx="4248472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52528" y="43563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96904"/>
            <a:ext cx="3960813" cy="250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47565"/>
            <a:ext cx="3960812" cy="240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087230"/>
              </p:ext>
            </p:extLst>
          </p:nvPr>
        </p:nvGraphicFramePr>
        <p:xfrm>
          <a:off x="4716016" y="3861048"/>
          <a:ext cx="4065240" cy="381000"/>
        </p:xfrm>
        <a:graphic>
          <a:graphicData uri="http://schemas.openxmlformats.org/drawingml/2006/table">
            <a:tbl>
              <a:tblPr/>
              <a:tblGrid>
                <a:gridCol w="813048"/>
                <a:gridCol w="813048"/>
                <a:gridCol w="813048"/>
                <a:gridCol w="813048"/>
                <a:gridCol w="813048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84,505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98,565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7734599"/>
      </p:ext>
    </p:extLst>
  </p:cSld>
  <p:clrMapOvr>
    <a:masterClrMapping/>
  </p:clrMapOvr>
  <p:transition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403</a:t>
            </a:r>
            <a:r>
              <a:rPr lang="es-BO" sz="3200" b="1" dirty="0" smtClean="0"/>
              <a:t> </a:t>
            </a:r>
            <a:r>
              <a:rPr lang="es-BO" sz="3200" b="1" dirty="0"/>
              <a:t>– </a:t>
            </a:r>
            <a:r>
              <a:rPr lang="es-BO" sz="3200" b="1" dirty="0" smtClean="0"/>
              <a:t>puma inmaculada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88024" y="5013176"/>
            <a:ext cx="4248472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52528" y="43563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1" name="Picture 1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023" y="1052513"/>
            <a:ext cx="308744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512"/>
            <a:ext cx="3960000" cy="272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295844"/>
              </p:ext>
            </p:extLst>
          </p:nvPr>
        </p:nvGraphicFramePr>
        <p:xfrm>
          <a:off x="4683222" y="3912096"/>
          <a:ext cx="4137250" cy="381000"/>
        </p:xfrm>
        <a:graphic>
          <a:graphicData uri="http://schemas.openxmlformats.org/drawingml/2006/table">
            <a:tbl>
              <a:tblPr/>
              <a:tblGrid>
                <a:gridCol w="827450"/>
                <a:gridCol w="827450"/>
                <a:gridCol w="827450"/>
                <a:gridCol w="827450"/>
                <a:gridCol w="82745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75,310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95,116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8324626"/>
      </p:ext>
    </p:extLst>
  </p:cSld>
  <p:clrMapOvr>
    <a:masterClrMapping/>
  </p:clrMapOvr>
  <p:transition>
    <p:blinds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404</a:t>
            </a:r>
            <a:r>
              <a:rPr lang="es-BO" sz="3200" b="1" dirty="0" smtClean="0"/>
              <a:t> </a:t>
            </a:r>
            <a:r>
              <a:rPr lang="es-BO" sz="3200" b="1" dirty="0"/>
              <a:t>– </a:t>
            </a:r>
            <a:r>
              <a:rPr lang="es-BO" sz="3200" b="1" dirty="0" smtClean="0"/>
              <a:t>puma </a:t>
            </a:r>
            <a:r>
              <a:rPr lang="es-BO" sz="3200" b="1" dirty="0" err="1" smtClean="0"/>
              <a:t>jinotepe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88024" y="5013176"/>
            <a:ext cx="4248472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52528" y="43563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09" name="Picture 1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24955"/>
            <a:ext cx="3960812" cy="244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60" y="3933056"/>
            <a:ext cx="3888000" cy="243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60" y="1077835"/>
            <a:ext cx="3888000" cy="27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207226"/>
      </p:ext>
    </p:extLst>
  </p:cSld>
  <p:clrMapOvr>
    <a:masterClrMapping/>
  </p:clrMapOvr>
  <p:transition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388</a:t>
            </a:r>
            <a:r>
              <a:rPr lang="es-BO" sz="3200" b="1" dirty="0" smtClean="0"/>
              <a:t> </a:t>
            </a:r>
            <a:r>
              <a:rPr lang="es-BO" sz="3200" b="1" dirty="0"/>
              <a:t>– </a:t>
            </a:r>
            <a:r>
              <a:rPr lang="es-BO" sz="3200" b="1" dirty="0" smtClean="0"/>
              <a:t>puma santo domingo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88024" y="5013176"/>
            <a:ext cx="4248472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52528" y="43563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12KG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77" y="1052513"/>
            <a:ext cx="392990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787" y="1052513"/>
            <a:ext cx="37199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282470"/>
              </p:ext>
            </p:extLst>
          </p:nvPr>
        </p:nvGraphicFramePr>
        <p:xfrm>
          <a:off x="4755234" y="3954309"/>
          <a:ext cx="3993230" cy="381000"/>
        </p:xfrm>
        <a:graphic>
          <a:graphicData uri="http://schemas.openxmlformats.org/drawingml/2006/table">
            <a:tbl>
              <a:tblPr/>
              <a:tblGrid>
                <a:gridCol w="798646"/>
                <a:gridCol w="798646"/>
                <a:gridCol w="798646"/>
                <a:gridCol w="798646"/>
                <a:gridCol w="798646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97,664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91,223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8956008"/>
      </p:ext>
    </p:extLst>
  </p:cSld>
  <p:clrMapOvr>
    <a:masterClrMapping/>
  </p:clrMapOvr>
  <p:transition>
    <p:blinds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392</a:t>
            </a:r>
            <a:r>
              <a:rPr lang="es-BO" sz="3200" b="1" dirty="0" smtClean="0"/>
              <a:t> </a:t>
            </a:r>
            <a:r>
              <a:rPr lang="es-BO" sz="3200" b="1" dirty="0"/>
              <a:t>– </a:t>
            </a:r>
            <a:r>
              <a:rPr lang="es-BO" sz="3200" b="1" dirty="0" smtClean="0"/>
              <a:t>puma ROTONDA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88024" y="5013176"/>
            <a:ext cx="4248472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52528" y="43563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6KG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07509"/>
            <a:ext cx="3960813" cy="228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089" y="1052513"/>
            <a:ext cx="3329309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622353"/>
              </p:ext>
            </p:extLst>
          </p:nvPr>
        </p:nvGraphicFramePr>
        <p:xfrm>
          <a:off x="4752528" y="3987200"/>
          <a:ext cx="4137250" cy="352425"/>
        </p:xfrm>
        <a:graphic>
          <a:graphicData uri="http://schemas.openxmlformats.org/drawingml/2006/table">
            <a:tbl>
              <a:tblPr/>
              <a:tblGrid>
                <a:gridCol w="827450"/>
                <a:gridCol w="827450"/>
                <a:gridCol w="827450"/>
                <a:gridCol w="827450"/>
                <a:gridCol w="827450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92,373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110,273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605680"/>
      </p:ext>
    </p:extLst>
  </p:cSld>
  <p:clrMapOvr>
    <a:masterClrMapping/>
  </p:clrMapOvr>
  <p:transition>
    <p:blinds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394</a:t>
            </a:r>
            <a:r>
              <a:rPr lang="es-BO" sz="3200" b="1" dirty="0" smtClean="0"/>
              <a:t> </a:t>
            </a:r>
            <a:r>
              <a:rPr lang="es-BO" sz="3200" b="1" dirty="0"/>
              <a:t>– </a:t>
            </a:r>
            <a:r>
              <a:rPr lang="es-BO" sz="3200" b="1" dirty="0" smtClean="0"/>
              <a:t>puma COUNTRY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88024" y="5013176"/>
            <a:ext cx="4248472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52528" y="43563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5KG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74" y="1052513"/>
            <a:ext cx="392714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7710"/>
            <a:ext cx="3960813" cy="258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522754"/>
              </p:ext>
            </p:extLst>
          </p:nvPr>
        </p:nvGraphicFramePr>
        <p:xfrm>
          <a:off x="4827238" y="3933056"/>
          <a:ext cx="4137250" cy="381000"/>
        </p:xfrm>
        <a:graphic>
          <a:graphicData uri="http://schemas.openxmlformats.org/drawingml/2006/table">
            <a:tbl>
              <a:tblPr/>
              <a:tblGrid>
                <a:gridCol w="827450"/>
                <a:gridCol w="827450"/>
                <a:gridCol w="827450"/>
                <a:gridCol w="827450"/>
                <a:gridCol w="82745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98,983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120,561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605680"/>
      </p:ext>
    </p:extLst>
  </p:cSld>
  <p:clrMapOvr>
    <a:masterClrMapping/>
  </p:clrMapOvr>
  <p:transition>
    <p:blinds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589</a:t>
            </a:r>
            <a:r>
              <a:rPr lang="es-BO" sz="3200" b="1" dirty="0" smtClean="0"/>
              <a:t> </a:t>
            </a:r>
            <a:r>
              <a:rPr lang="es-BO" sz="3200" b="1" dirty="0"/>
              <a:t>– </a:t>
            </a:r>
            <a:r>
              <a:rPr lang="es-BO" sz="3200" b="1" dirty="0" smtClean="0"/>
              <a:t>puma NINDIRI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788024" y="5013176"/>
            <a:ext cx="4248472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52528" y="43563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Performing at expect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12009"/>
            <a:ext cx="3960812" cy="247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960000" cy="262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060033"/>
              </p:ext>
            </p:extLst>
          </p:nvPr>
        </p:nvGraphicFramePr>
        <p:xfrm>
          <a:off x="4752528" y="3967009"/>
          <a:ext cx="4065240" cy="381000"/>
        </p:xfrm>
        <a:graphic>
          <a:graphicData uri="http://schemas.openxmlformats.org/drawingml/2006/table">
            <a:tbl>
              <a:tblPr/>
              <a:tblGrid>
                <a:gridCol w="813048"/>
                <a:gridCol w="813048"/>
                <a:gridCol w="813048"/>
                <a:gridCol w="813048"/>
                <a:gridCol w="813048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84,687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86,845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0896802"/>
      </p:ext>
    </p:extLst>
  </p:cSld>
  <p:clrMapOvr>
    <a:masterClrMapping/>
  </p:clrMapOvr>
  <p:transition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EVELING MOLINA</a:t>
            </a:r>
            <a:endParaRPr lang="en-US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249172"/>
            <a:ext cx="8890000" cy="477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79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2492896"/>
            <a:ext cx="6984776" cy="1752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Low Potential – High Performance</a:t>
            </a:r>
            <a:endParaRPr lang="es-SV" sz="4800" dirty="0"/>
          </a:p>
        </p:txBody>
      </p:sp>
    </p:spTree>
    <p:extLst>
      <p:ext uri="{BB962C8B-B14F-4D97-AF65-F5344CB8AC3E}">
        <p14:creationId xmlns:p14="http://schemas.microsoft.com/office/powerpoint/2010/main" val="121319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dirty="0" smtClean="0"/>
              <a:t>402</a:t>
            </a:r>
            <a:r>
              <a:rPr lang="es-BO" sz="3200" b="1" dirty="0" smtClean="0"/>
              <a:t> – puma santa </a:t>
            </a:r>
            <a:r>
              <a:rPr lang="es-BO" sz="3200" b="1" dirty="0" err="1" smtClean="0"/>
              <a:t>ana</a:t>
            </a:r>
            <a:r>
              <a:rPr lang="es-BO" sz="3200" b="1" dirty="0" smtClean="0"/>
              <a:t> </a:t>
            </a:r>
            <a:r>
              <a:rPr lang="es-BO" sz="3200" b="1" dirty="0" err="1" smtClean="0"/>
              <a:t>rivas</a:t>
            </a:r>
            <a:endParaRPr lang="es-BO" sz="32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8"/>
          </p:nvPr>
        </p:nvSpPr>
        <p:spPr>
          <a:xfrm>
            <a:off x="4788024" y="5028838"/>
            <a:ext cx="3960440" cy="560402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/>
              <a:t>Action Plan</a:t>
            </a:r>
            <a:r>
              <a:rPr lang="en-US" b="1" dirty="0" smtClean="0"/>
              <a:t>:</a:t>
            </a:r>
          </a:p>
          <a:p>
            <a:pPr algn="just"/>
            <a:r>
              <a:rPr lang="en-US" dirty="0" smtClean="0"/>
              <a:t>None</a:t>
            </a:r>
            <a:endParaRPr lang="en-US" dirty="0"/>
          </a:p>
          <a:p>
            <a:endParaRPr lang="es-BO" dirty="0"/>
          </a:p>
        </p:txBody>
      </p:sp>
      <p:sp>
        <p:nvSpPr>
          <p:cNvPr id="11" name="TextBox 10"/>
          <p:cNvSpPr txBox="1"/>
          <p:nvPr/>
        </p:nvSpPr>
        <p:spPr>
          <a:xfrm>
            <a:off x="4788024" y="4459178"/>
            <a:ext cx="3600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 </a:t>
            </a: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:  Excellent operations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2488455585"/>
              </p:ext>
            </p:extLst>
          </p:nvPr>
        </p:nvGraphicFramePr>
        <p:xfrm>
          <a:off x="4788024" y="3861048"/>
          <a:ext cx="4017045" cy="381000"/>
        </p:xfrm>
        <a:graphic>
          <a:graphicData uri="http://schemas.openxmlformats.org/drawingml/2006/table">
            <a:tbl>
              <a:tblPr/>
              <a:tblGrid>
                <a:gridCol w="803409"/>
                <a:gridCol w="803409"/>
                <a:gridCol w="803409"/>
                <a:gridCol w="803409"/>
                <a:gridCol w="803409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46,305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117,400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307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4287"/>
            <a:ext cx="3960813" cy="244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24744"/>
            <a:ext cx="390785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843120"/>
      </p:ext>
    </p:extLst>
  </p:cSld>
  <p:clrMapOvr>
    <a:masterClrMapping/>
  </p:clrMapOvr>
  <p:transition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2492896"/>
            <a:ext cx="6984776" cy="1752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High Potential – Low Performance</a:t>
            </a:r>
            <a:endParaRPr lang="es-SV" sz="4800" dirty="0"/>
          </a:p>
        </p:txBody>
      </p:sp>
    </p:spTree>
    <p:extLst>
      <p:ext uri="{BB962C8B-B14F-4D97-AF65-F5344CB8AC3E}">
        <p14:creationId xmlns:p14="http://schemas.microsoft.com/office/powerpoint/2010/main" val="299215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4000" dirty="0"/>
              <a:t>BCG Id </a:t>
            </a:r>
            <a:r>
              <a:rPr lang="es-BO" sz="4000" dirty="0" smtClean="0"/>
              <a:t>375 </a:t>
            </a:r>
            <a:r>
              <a:rPr lang="es-BO" sz="4000" dirty="0"/>
              <a:t>– puma c. </a:t>
            </a:r>
            <a:r>
              <a:rPr lang="es-BO" sz="4000" dirty="0" smtClean="0"/>
              <a:t>7 sur</a:t>
            </a:r>
            <a:endParaRPr lang="es-BO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88448"/>
            <a:ext cx="3960813" cy="252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656" y="1052513"/>
            <a:ext cx="3656176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Marcador de contenido"/>
          <p:cNvSpPr>
            <a:spLocks noGrp="1"/>
          </p:cNvSpPr>
          <p:nvPr>
            <p:ph sz="quarter" idx="16"/>
          </p:nvPr>
        </p:nvSpPr>
        <p:spPr>
          <a:xfrm>
            <a:off x="4463480" y="5021886"/>
            <a:ext cx="4680520" cy="12874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</a:t>
            </a:r>
            <a:r>
              <a:rPr lang="en-US" sz="1600" b="1" dirty="0" smtClean="0"/>
              <a:t>: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Service station affected by the construction of the overpass in front of the facilities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Once the station is opened, the action plans to be taken will be analyzed.</a:t>
            </a:r>
          </a:p>
          <a:p>
            <a:pPr marL="0" indent="0">
              <a:buNone/>
            </a:pPr>
            <a:endParaRPr lang="en-US" sz="1600" b="1" dirty="0" smtClean="0"/>
          </a:p>
          <a:p>
            <a:pPr marL="0" indent="0">
              <a:buNone/>
            </a:pPr>
            <a:endParaRPr lang="en-US" sz="1600" b="1" dirty="0" smtClean="0"/>
          </a:p>
        </p:txBody>
      </p:sp>
      <p:sp>
        <p:nvSpPr>
          <p:cNvPr id="13" name="TextBox 10"/>
          <p:cNvSpPr txBox="1"/>
          <p:nvPr/>
        </p:nvSpPr>
        <p:spPr>
          <a:xfrm>
            <a:off x="4463480" y="4437112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15KG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19KG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626809"/>
              </p:ext>
            </p:extLst>
          </p:nvPr>
        </p:nvGraphicFramePr>
        <p:xfrm>
          <a:off x="4741416" y="3908193"/>
          <a:ext cx="3975100" cy="465958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27100"/>
                <a:gridCol w="762000"/>
              </a:tblGrid>
              <a:tr h="2887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2302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79,484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63,932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9785647"/>
      </p:ext>
    </p:extLst>
  </p:cSld>
  <p:clrMapOvr>
    <a:masterClrMapping/>
  </p:clrMapOvr>
  <p:transition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398 – puma c. </a:t>
            </a:r>
            <a:r>
              <a:rPr lang="es-BO" sz="3200" b="1" dirty="0" err="1" smtClean="0"/>
              <a:t>chinandega</a:t>
            </a:r>
            <a:endParaRPr lang="es-BO" sz="3600" b="1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825" y="1118454"/>
            <a:ext cx="3960813" cy="246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contenido"/>
          <p:cNvSpPr>
            <a:spLocks noGrp="1"/>
          </p:cNvSpPr>
          <p:nvPr>
            <p:ph sz="quarter" idx="16"/>
          </p:nvPr>
        </p:nvSpPr>
        <p:spPr>
          <a:xfrm>
            <a:off x="4288656" y="4855624"/>
            <a:ext cx="4675832" cy="15257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 smtClean="0"/>
              <a:t>Action Plan:</a:t>
            </a: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Goal: 60 thousands gal monthly </a:t>
            </a: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Dealer improvement opportunities:</a:t>
            </a:r>
          </a:p>
          <a:p>
            <a:pPr lvl="1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Improve inventory levels</a:t>
            </a: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Puma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improvement opportunities:</a:t>
            </a:r>
          </a:p>
          <a:p>
            <a:pPr lvl="1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Implement the taxi discount program to attract additional volume.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2" name="11 Marcador de contenido"/>
          <p:cNvGraphicFramePr>
            <a:graphicFrameLocks noGrp="1"/>
          </p:cNvGraphicFramePr>
          <p:nvPr>
            <p:ph sz="quarter" idx="18"/>
            <p:extLst>
              <p:ext uri="{D42A27DB-BD31-4B8C-83A1-F6EECF244321}">
                <p14:modId xmlns:p14="http://schemas.microsoft.com/office/powerpoint/2010/main" val="2165006117"/>
              </p:ext>
            </p:extLst>
          </p:nvPr>
        </p:nvGraphicFramePr>
        <p:xfrm>
          <a:off x="4716014" y="3838575"/>
          <a:ext cx="4028730" cy="381000"/>
        </p:xfrm>
        <a:graphic>
          <a:graphicData uri="http://schemas.openxmlformats.org/drawingml/2006/table">
            <a:tbl>
              <a:tblPr/>
              <a:tblGrid>
                <a:gridCol w="805746"/>
                <a:gridCol w="805746"/>
                <a:gridCol w="805746"/>
                <a:gridCol w="805746"/>
                <a:gridCol w="805746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69,734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43,900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sp>
        <p:nvSpPr>
          <p:cNvPr id="9" name="TextBox 10"/>
          <p:cNvSpPr txBox="1"/>
          <p:nvPr/>
        </p:nvSpPr>
        <p:spPr>
          <a:xfrm>
            <a:off x="4283968" y="4270850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15KG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15KG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1052513"/>
            <a:ext cx="3395661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1649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492896"/>
            <a:ext cx="7776864" cy="1752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High Potential – High Performance</a:t>
            </a:r>
            <a:endParaRPr lang="es-SV" sz="4800" dirty="0"/>
          </a:p>
        </p:txBody>
      </p:sp>
    </p:spTree>
    <p:extLst>
      <p:ext uri="{BB962C8B-B14F-4D97-AF65-F5344CB8AC3E}">
        <p14:creationId xmlns:p14="http://schemas.microsoft.com/office/powerpoint/2010/main" val="59312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heme/theme1.xml><?xml version="1.0" encoding="utf-8"?>
<a:theme xmlns:a="http://schemas.openxmlformats.org/drawingml/2006/main" name="BCG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d496ab6f-82d7-47fa-ba56-55fc2c510ab4">
  <element uid="88991f24-ef62-4f1e-a9ef-6d6a74d11ca9" value=""/>
</sisl>
</file>

<file path=customXml/itemProps1.xml><?xml version="1.0" encoding="utf-8"?>
<ds:datastoreItem xmlns:ds="http://schemas.openxmlformats.org/officeDocument/2006/customXml" ds:itemID="{5DB81E8B-0E54-417E-BEB4-6D30B68A00C1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BCG Octubre 2013</Template>
  <TotalTime>6152</TotalTime>
  <Words>830</Words>
  <Application>Microsoft Office PowerPoint</Application>
  <PresentationFormat>Presentación en pantalla (4:3)</PresentationFormat>
  <Paragraphs>306</Paragraphs>
  <Slides>27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BCG STANDARD</vt:lpstr>
      <vt:lpstr>Puma Energy - Network Plan</vt:lpstr>
      <vt:lpstr>TM: EVELING MOLINA</vt:lpstr>
      <vt:lpstr>EVELING MOLINA</vt:lpstr>
      <vt:lpstr>Presentación de PowerPoint</vt:lpstr>
      <vt:lpstr>BCG Id 402 – puma santa ana rivas</vt:lpstr>
      <vt:lpstr>Presentación de PowerPoint</vt:lpstr>
      <vt:lpstr>BCG Id 375 – puma c. 7 sur</vt:lpstr>
      <vt:lpstr>BCG Id 398 – puma c. chinandega</vt:lpstr>
      <vt:lpstr>Presentación de PowerPoint</vt:lpstr>
      <vt:lpstr>BCG Id 190 – puma cocibolca</vt:lpstr>
      <vt:lpstr>BCG Id 192 – puma diriamba</vt:lpstr>
      <vt:lpstr>BCG Id 374 – puma nejapa</vt:lpstr>
      <vt:lpstr>BCG Id 379 – puma LARREYNAGA</vt:lpstr>
      <vt:lpstr>BCG Id 380 – puma linda vista</vt:lpstr>
      <vt:lpstr>BCG Id 381 – puma san sebastian</vt:lpstr>
      <vt:lpstr>BCG Id 382 – puma altagracia</vt:lpstr>
      <vt:lpstr>BCG Id 383 – puma gueguense</vt:lpstr>
      <vt:lpstr>BCG Id 396 – puma masaya</vt:lpstr>
      <vt:lpstr>BCG Id 399 – puma terminal</vt:lpstr>
      <vt:lpstr>BCG Id 400 – puma SAN VICENTE</vt:lpstr>
      <vt:lpstr>BCG Id 401 – puma paraiso</vt:lpstr>
      <vt:lpstr>BCG Id 403 – puma inmaculada</vt:lpstr>
      <vt:lpstr>BCG Id 404 – puma jinotepe</vt:lpstr>
      <vt:lpstr>BCG Id 388 – puma santo domingo</vt:lpstr>
      <vt:lpstr>BCG Id 392 – puma ROTONDA</vt:lpstr>
      <vt:lpstr>BCG Id 394 – puma COUNTRY</vt:lpstr>
      <vt:lpstr>BCG Id 589 – puma NINDIRI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Puma Energy- Network Plan Outlet Review</dc:title>
  <dc:creator>Puma</dc:creator>
  <cp:keywords>PRIVATE AND CONFIDENTIAL</cp:keywords>
  <cp:lastModifiedBy>Usuario</cp:lastModifiedBy>
  <cp:revision>220</cp:revision>
  <cp:lastPrinted>2015-06-12T17:27:43Z</cp:lastPrinted>
  <dcterms:created xsi:type="dcterms:W3CDTF">2015-06-10T16:23:27Z</dcterms:created>
  <dcterms:modified xsi:type="dcterms:W3CDTF">2018-05-24T21:48:42Z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943f943c-b62e-4d5f-96aa-1044e8f9b898</vt:lpwstr>
  </property>
  <property fmtid="{D5CDD505-2E9C-101B-9397-08002B2CF9AE}" pid="3" name="bjSaver">
    <vt:lpwstr>chnzsKEALXasNaWjClfKIizUM1cK/utV</vt:lpwstr>
  </property>
  <property fmtid="{D5CDD505-2E9C-101B-9397-08002B2CF9AE}" pid="4" name="bjDocumentLabelXML">
    <vt:lpwstr>&lt;?xml version="1.0" encoding="us-ascii"?&gt;&lt;sisl xmlns:xsi="http://www.w3.org/2001/XMLSchema-instance" xmlns:xsd="http://www.w3.org/2001/XMLSchema" sislVersion="0" policy="d496ab6f-82d7-47fa-ba56-55fc2c510ab4" xmlns="http://www.boldonjames.com/2008/01/sie/i</vt:lpwstr>
  </property>
  <property fmtid="{D5CDD505-2E9C-101B-9397-08002B2CF9AE}" pid="5" name="bjDocumentLabelXML-0">
    <vt:lpwstr>nternal/label"&gt;&lt;element uid="88991f24-ef62-4f1e-a9ef-6d6a74d11ca9" value="" /&gt;&lt;/sisl&gt;</vt:lpwstr>
  </property>
  <property fmtid="{D5CDD505-2E9C-101B-9397-08002B2CF9AE}" pid="6" name="bjDocumentSecurityLabel">
    <vt:lpwstr>PRIVATE &amp; CONFIDENTIAL</vt:lpwstr>
  </property>
</Properties>
</file>