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2"/>
  </p:sldMasterIdLst>
  <p:notesMasterIdLst>
    <p:notesMasterId r:id="rId51"/>
  </p:notesMasterIdLst>
  <p:handoutMasterIdLst>
    <p:handoutMasterId r:id="rId52"/>
  </p:handoutMasterIdLst>
  <p:sldIdLst>
    <p:sldId id="257" r:id="rId3"/>
    <p:sldId id="290" r:id="rId4"/>
    <p:sldId id="291" r:id="rId5"/>
    <p:sldId id="371" r:id="rId6"/>
    <p:sldId id="307" r:id="rId7"/>
    <p:sldId id="310" r:id="rId8"/>
    <p:sldId id="359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23" r:id="rId21"/>
    <p:sldId id="326" r:id="rId22"/>
    <p:sldId id="324" r:id="rId23"/>
    <p:sldId id="360" r:id="rId24"/>
    <p:sldId id="361" r:id="rId25"/>
    <p:sldId id="362" r:id="rId26"/>
    <p:sldId id="385" r:id="rId27"/>
    <p:sldId id="386" r:id="rId28"/>
    <p:sldId id="387" r:id="rId29"/>
    <p:sldId id="329" r:id="rId30"/>
    <p:sldId id="332" r:id="rId31"/>
    <p:sldId id="333" r:id="rId32"/>
    <p:sldId id="330" r:id="rId33"/>
    <p:sldId id="331" r:id="rId34"/>
    <p:sldId id="384" r:id="rId35"/>
    <p:sldId id="334" r:id="rId36"/>
    <p:sldId id="351" r:id="rId37"/>
    <p:sldId id="353" r:id="rId38"/>
    <p:sldId id="365" r:id="rId39"/>
    <p:sldId id="388" r:id="rId40"/>
    <p:sldId id="389" r:id="rId41"/>
    <p:sldId id="390" r:id="rId42"/>
    <p:sldId id="391" r:id="rId43"/>
    <p:sldId id="337" r:id="rId44"/>
    <p:sldId id="339" r:id="rId45"/>
    <p:sldId id="367" r:id="rId46"/>
    <p:sldId id="366" r:id="rId47"/>
    <p:sldId id="357" r:id="rId48"/>
    <p:sldId id="370" r:id="rId49"/>
    <p:sldId id="355" r:id="rId50"/>
  </p:sldIdLst>
  <p:sldSz cx="9144000" cy="6858000" type="screen4x3"/>
  <p:notesSz cx="7010400" cy="9223375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55" autoAdjust="0"/>
    <p:restoredTop sz="92607" autoAdjust="0"/>
  </p:normalViewPr>
  <p:slideViewPr>
    <p:cSldViewPr>
      <p:cViewPr>
        <p:scale>
          <a:sx n="75" d="100"/>
          <a:sy n="75" d="100"/>
        </p:scale>
        <p:origin x="-108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90" y="-96"/>
      </p:cViewPr>
      <p:guideLst>
        <p:guide orient="horz" pos="2905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sz="1200"/>
            </a:lvl1pPr>
          </a:lstStyle>
          <a:p>
            <a:r>
              <a:rPr lang="es-SV" sz="1000" b="1" smtClean="0">
                <a:solidFill>
                  <a:srgbClr val="A5A5A5"/>
                </a:solidFill>
                <a:latin typeface="Calibri"/>
              </a:rPr>
              <a:t>Classified as: </a:t>
            </a:r>
            <a:r>
              <a:rPr lang="es-SV" sz="1000" b="1" smtClean="0">
                <a:solidFill>
                  <a:srgbClr val="FF8000"/>
                </a:solidFill>
                <a:latin typeface="Calibri"/>
              </a:rPr>
              <a:t>PRIVATE AND CONFIDENTIAL</a:t>
            </a:r>
            <a:endParaRPr lang="es-SV" sz="1000" b="1">
              <a:solidFill>
                <a:srgbClr val="FF8000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11BD63CC-8EE0-421F-899D-8D88BC9EC598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A0B40CE7-0FBC-40D3-A236-926A96942370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10733450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701040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l">
              <a:defRPr lang="es-SV" sz="1000" b="1" i="0" u="none">
                <a:solidFill>
                  <a:srgbClr val="A5A5A5"/>
                </a:solidFill>
                <a:latin typeface="Calibri"/>
              </a:defRPr>
            </a:lvl1pPr>
          </a:lstStyle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/>
          <a:lstStyle>
            <a:lvl1pPr algn="r">
              <a:defRPr sz="1200"/>
            </a:lvl1pPr>
          </a:lstStyle>
          <a:p>
            <a:fld id="{97008C8B-AC5A-4768-962A-5C2B875E40C0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7" tIns="46378" rIns="92757" bIns="46378" rtlCol="0" anchor="ctr"/>
          <a:lstStyle/>
          <a:p>
            <a:endParaRPr lang="es-S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2757" tIns="46378" rIns="92757" bIns="4637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S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5"/>
            <a:ext cx="3037840" cy="461169"/>
          </a:xfrm>
          <a:prstGeom prst="rect">
            <a:avLst/>
          </a:prstGeom>
        </p:spPr>
        <p:txBody>
          <a:bodyPr vert="horz" lIns="92757" tIns="46378" rIns="92757" bIns="46378" rtlCol="0" anchor="b"/>
          <a:lstStyle>
            <a:lvl1pPr algn="r">
              <a:defRPr sz="1200"/>
            </a:lvl1pPr>
          </a:lstStyle>
          <a:p>
            <a:fld id="{7D417EEF-45D6-4ABD-BC62-736629631338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9775942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6351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19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28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BO" dirty="0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33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67758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1"/>
            </p:custDataLst>
          </p:nvPr>
        </p:nvSpPr>
        <p:spPr>
          <a:xfrm>
            <a:off x="0" y="0"/>
            <a:ext cx="7010400" cy="461169"/>
          </a:xfrm>
        </p:spPr>
        <p:txBody>
          <a:bodyPr/>
          <a:lstStyle/>
          <a:p>
            <a:r>
              <a:rPr lang="en-US" smtClean="0"/>
              <a:t>Classified as: </a:t>
            </a:r>
            <a:r>
              <a:rPr lang="en-US" smtClean="0">
                <a:solidFill>
                  <a:srgbClr val="FF8000"/>
                </a:solidFill>
              </a:rPr>
              <a:t>PRIVATE AND CONFIDENTIAL</a:t>
            </a:r>
            <a:endParaRPr lang="en-US">
              <a:solidFill>
                <a:srgbClr val="FF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17EEF-45D6-4ABD-BC62-736629631338}" type="slidenum">
              <a:rPr lang="es-SV" smtClean="0"/>
              <a:t>42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671879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86800" y="6467936"/>
            <a:ext cx="423948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0013"/>
            <a:ext cx="8610600" cy="7381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5433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304800" y="1295400"/>
            <a:ext cx="8305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3"/>
          </p:nvPr>
        </p:nvSpPr>
        <p:spPr>
          <a:xfrm>
            <a:off x="251520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8 Marcador de contenido"/>
          <p:cNvSpPr>
            <a:spLocks noGrp="1"/>
          </p:cNvSpPr>
          <p:nvPr>
            <p:ph sz="quarter" idx="14"/>
          </p:nvPr>
        </p:nvSpPr>
        <p:spPr>
          <a:xfrm>
            <a:off x="251520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4" name="8 Marcador de contenido"/>
          <p:cNvSpPr>
            <a:spLocks noGrp="1"/>
          </p:cNvSpPr>
          <p:nvPr>
            <p:ph sz="quarter" idx="15"/>
          </p:nvPr>
        </p:nvSpPr>
        <p:spPr>
          <a:xfrm>
            <a:off x="4860032" y="1052736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5" name="8 Marcador de contenido"/>
          <p:cNvSpPr>
            <a:spLocks noGrp="1"/>
          </p:cNvSpPr>
          <p:nvPr>
            <p:ph sz="quarter" idx="16"/>
          </p:nvPr>
        </p:nvSpPr>
        <p:spPr>
          <a:xfrm>
            <a:off x="4860032" y="3789040"/>
            <a:ext cx="3960440" cy="2592288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112633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  <a:p>
            <a:pPr lvl="4"/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3877902" y="6503322"/>
            <a:ext cx="1151298" cy="304800"/>
          </a:xfrm>
        </p:spPr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800600" y="6492875"/>
            <a:ext cx="28956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11739" y="6492875"/>
            <a:ext cx="432261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52400" y="6492875"/>
            <a:ext cx="415650" cy="365125"/>
          </a:xfrm>
        </p:spPr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95622-4F80-4687-90D4-20C698E63516}" type="datetimeFigureOut">
              <a:rPr lang="es-SV" smtClean="0"/>
              <a:t>28/5/2018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D68E-C033-4355-B72B-F0FF7568D5BF}" type="slidenum">
              <a:rPr lang="es-SV" smtClean="0"/>
              <a:t>‹Nº›</a:t>
            </a:fld>
            <a:endParaRPr lang="es-SV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-65" y="-11875"/>
            <a:ext cx="9144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914400" y="46038"/>
            <a:ext cx="81534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</a:t>
            </a:r>
            <a:r>
              <a:rPr lang="es-ES" noProof="0" dirty="0" smtClean="0"/>
              <a:t>clic</a:t>
            </a:r>
            <a:r>
              <a:rPr lang="es-ES" dirty="0" smtClean="0"/>
              <a:t> para modificar el estilo de título del patrón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981912" y="64531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2BD95622-4F80-4687-90D4-20C698E63516}" type="datetimeFigureOut">
              <a:rPr lang="es-SV" smtClean="0"/>
              <a:pPr/>
              <a:t>28/5/2018</a:t>
            </a:fld>
            <a:endParaRPr lang="es-SV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448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SV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3089695" y="6492875"/>
            <a:ext cx="415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9A7D68E-C033-4355-B72B-F0FF7568D5BF}" type="slidenum">
              <a:rPr lang="es-SV" smtClean="0"/>
              <a:pPr/>
              <a:t>‹Nº›</a:t>
            </a:fld>
            <a:endParaRPr lang="es-SV" dirty="0"/>
          </a:p>
        </p:txBody>
      </p:sp>
      <p:grpSp>
        <p:nvGrpSpPr>
          <p:cNvPr id="8" name="Group 16"/>
          <p:cNvGrpSpPr/>
          <p:nvPr/>
        </p:nvGrpSpPr>
        <p:grpSpPr>
          <a:xfrm>
            <a:off x="76200" y="838200"/>
            <a:ext cx="89916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914400" y="990600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914400" y="1066800"/>
              <a:ext cx="8153400" cy="365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914400" y="1088136"/>
              <a:ext cx="8153400" cy="5486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BCGBravoConsultingG.jpg"/>
          <p:cNvPicPr/>
          <p:nvPr/>
        </p:nvPicPr>
        <p:blipFill>
          <a:blip r:embed="rId15" cstate="screen"/>
          <a:stretch>
            <a:fillRect/>
          </a:stretch>
        </p:blipFill>
        <p:spPr>
          <a:xfrm>
            <a:off x="103536" y="54584"/>
            <a:ext cx="724048" cy="75837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6492472"/>
            <a:ext cx="1674810" cy="3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ransition>
    <p:blinds dir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800" kern="1200" cap="all" baseline="0">
          <a:solidFill>
            <a:schemeClr val="tx2">
              <a:lumMod val="50000"/>
            </a:schemeClr>
          </a:solidFill>
          <a:latin typeface="Arial" panose="020B06040202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Arial" pitchFamily="34" charset="0"/>
        <a:buChar char="•"/>
        <a:defRPr sz="3200" kern="1200">
          <a:solidFill>
            <a:schemeClr val="tx2">
              <a:lumMod val="50000"/>
            </a:schemeClr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–"/>
        <a:defRPr sz="28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DIN" pitchFamily="2" charset="0"/>
        <a:buChar char="»"/>
        <a:defRPr sz="24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bg2">
            <a:lumMod val="25000"/>
          </a:schemeClr>
        </a:buClr>
        <a:buFont typeface="Wingdings" pitchFamily="2" charset="2"/>
        <a:buChar char="Ø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A9A684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0"/>
            <a:ext cx="8928992" cy="936103"/>
          </a:xfrm>
        </p:spPr>
        <p:txBody>
          <a:bodyPr/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Puma Energy - Network Plan</a:t>
            </a:r>
            <a:endParaRPr lang="es-SV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365104"/>
            <a:ext cx="6400800" cy="1752600"/>
          </a:xfrm>
        </p:spPr>
        <p:txBody>
          <a:bodyPr/>
          <a:lstStyle/>
          <a:p>
            <a:r>
              <a:rPr lang="en-US" dirty="0" smtClean="0"/>
              <a:t>Panama</a:t>
            </a:r>
          </a:p>
          <a:p>
            <a:r>
              <a:rPr lang="en-US" dirty="0" smtClean="0"/>
              <a:t>TM: </a:t>
            </a:r>
            <a:r>
              <a:rPr lang="en-US" dirty="0"/>
              <a:t>Ariel </a:t>
            </a:r>
            <a:r>
              <a:rPr lang="en-US" dirty="0" err="1"/>
              <a:t>Cedenio</a:t>
            </a:r>
            <a:endParaRPr lang="en-US" dirty="0" smtClean="0"/>
          </a:p>
          <a:p>
            <a:r>
              <a:rPr lang="en-US" dirty="0" smtClean="0"/>
              <a:t>Investments </a:t>
            </a:r>
            <a:r>
              <a:rPr lang="en-US" dirty="0"/>
              <a:t>and Action Plans</a:t>
            </a:r>
            <a:endParaRPr lang="es-SV" dirty="0"/>
          </a:p>
        </p:txBody>
      </p:sp>
      <p:pic>
        <p:nvPicPr>
          <p:cNvPr id="66562" name="Picture 2" descr="http://upload.wikimedia.org/wikipedia/en/thumb/c/c9/Puma_Energy_Logo.jpg/798px-Puma_Energy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1" y="2060848"/>
            <a:ext cx="7488832" cy="13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4016" y="220486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8479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20594 - PUMA LA ERMITA</a:t>
            </a:r>
            <a:endParaRPr lang="es-BO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46" y="1052513"/>
            <a:ext cx="350399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0" y="1052513"/>
            <a:ext cx="39111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None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71502"/>
              </p:ext>
            </p:extLst>
          </p:nvPr>
        </p:nvGraphicFramePr>
        <p:xfrm>
          <a:off x="4499992" y="3672681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20,594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96,051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65,892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540974"/>
      </p:ext>
    </p:extLst>
  </p:cSld>
  <p:clrMapOvr>
    <a:masterClrMapping/>
  </p:clrMapOvr>
  <p:transition>
    <p:blinds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20665 - PUMA BUENA VISTA</a:t>
            </a:r>
            <a:endParaRPr lang="es-BO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31916"/>
            <a:ext cx="3960813" cy="243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95916"/>
            <a:ext cx="3960812" cy="25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  <a:cs typeface="+mn-cs"/>
              </a:rPr>
              <a:t>Maintain </a:t>
            </a:r>
            <a:r>
              <a:rPr lang="en-US" sz="1600" dirty="0">
                <a:solidFill>
                  <a:schemeClr val="tx2"/>
                </a:solidFill>
                <a:cs typeface="+mn-cs"/>
              </a:rPr>
              <a:t>a good station image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  <a:cs typeface="+mn-cs"/>
              </a:rPr>
              <a:t>Get discount accounts in local </a:t>
            </a:r>
            <a:r>
              <a:rPr lang="en-US" sz="1600" dirty="0">
                <a:solidFill>
                  <a:schemeClr val="tx2"/>
                </a:solidFill>
                <a:cs typeface="+mn-cs"/>
              </a:rPr>
              <a:t>area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  <a:cs typeface="+mn-cs"/>
              </a:rPr>
              <a:t>Competitive prices</a:t>
            </a:r>
          </a:p>
          <a:p>
            <a:pPr marL="173038" indent="-173038">
              <a:spcBef>
                <a:spcPts val="0"/>
              </a:spcBef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246251"/>
              </p:ext>
            </p:extLst>
          </p:nvPr>
        </p:nvGraphicFramePr>
        <p:xfrm>
          <a:off x="4572000" y="3831377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79,191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68,625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4192899"/>
      </p:ext>
    </p:extLst>
  </p:cSld>
  <p:clrMapOvr>
    <a:masterClrMapping/>
  </p:clrMapOvr>
  <p:transition>
    <p:blinds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b="1" dirty="0"/>
              <a:t>BCG id 20691 - PUMA JULSA</a:t>
            </a:r>
            <a:endParaRPr lang="es-BO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9474"/>
            <a:ext cx="3960812" cy="171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1174"/>
            <a:ext cx="3960813" cy="239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237811"/>
              </p:ext>
            </p:extLst>
          </p:nvPr>
        </p:nvGraphicFramePr>
        <p:xfrm>
          <a:off x="4832672" y="3645024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74,286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38,225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sp>
        <p:nvSpPr>
          <p:cNvPr id="11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  <a:cs typeface="+mn-cs"/>
              </a:rPr>
              <a:t>None</a:t>
            </a:r>
            <a:endParaRPr lang="en-US" sz="1600" dirty="0">
              <a:solidFill>
                <a:schemeClr val="tx2"/>
              </a:solidFill>
              <a:cs typeface="+mn-cs"/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26KG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28178"/>
      </p:ext>
    </p:extLst>
  </p:cSld>
  <p:clrMapOvr>
    <a:masterClrMapping/>
  </p:clrMapOvr>
  <p:transition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20741- PUMA CORONADO</a:t>
            </a:r>
            <a:endParaRPr lang="es-BO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119" y="1052513"/>
            <a:ext cx="372124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0" y="1052736"/>
            <a:ext cx="3960000" cy="272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Get discount accounts in local </a:t>
            </a:r>
            <a:r>
              <a:rPr lang="en-US" sz="1600" dirty="0" smtClean="0">
                <a:solidFill>
                  <a:schemeClr val="tx2"/>
                </a:solidFill>
              </a:rPr>
              <a:t>area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Add more staff on track </a:t>
            </a:r>
            <a:r>
              <a:rPr lang="es-BO" sz="1600" dirty="0" err="1">
                <a:solidFill>
                  <a:schemeClr val="tx2"/>
                </a:solidFill>
              </a:rPr>
              <a:t>attendants</a:t>
            </a:r>
            <a:r>
              <a:rPr lang="es-BO" sz="1600" dirty="0">
                <a:solidFill>
                  <a:schemeClr val="tx2"/>
                </a:solidFill>
              </a:rPr>
              <a:t> 24 HRS </a:t>
            </a:r>
            <a:endParaRPr lang="es-BO" sz="16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s-BO" sz="1600" dirty="0" err="1">
                <a:solidFill>
                  <a:schemeClr val="tx2"/>
                </a:solidFill>
              </a:rPr>
              <a:t>Exceptional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service</a:t>
            </a:r>
            <a:endParaRPr lang="es-BO" sz="16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6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610156"/>
              </p:ext>
            </p:extLst>
          </p:nvPr>
        </p:nvGraphicFramePr>
        <p:xfrm>
          <a:off x="4616648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20,741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85,529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81,534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5989197"/>
      </p:ext>
    </p:extLst>
  </p:cSld>
  <p:clrMapOvr>
    <a:masterClrMapping/>
  </p:clrMapOvr>
  <p:transition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b="1" dirty="0"/>
              <a:t>BCG id 20756- PUMA PEDASI</a:t>
            </a:r>
            <a:endParaRPr lang="es-BO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/>
          <a:stretch/>
        </p:blipFill>
        <p:spPr bwMode="auto">
          <a:xfrm>
            <a:off x="251520" y="1124744"/>
            <a:ext cx="3960000" cy="246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90351"/>
            <a:ext cx="3960812" cy="251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Maintain the level of current service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Get </a:t>
            </a:r>
            <a:r>
              <a:rPr lang="en-US" sz="1600" dirty="0">
                <a:solidFill>
                  <a:schemeClr val="tx2"/>
                </a:solidFill>
              </a:rPr>
              <a:t>discount accounts in local </a:t>
            </a:r>
            <a:r>
              <a:rPr lang="en-US" sz="1600" dirty="0" smtClean="0">
                <a:solidFill>
                  <a:schemeClr val="tx2"/>
                </a:solidFill>
              </a:rPr>
              <a:t>area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360380"/>
              </p:ext>
            </p:extLst>
          </p:nvPr>
        </p:nvGraphicFramePr>
        <p:xfrm>
          <a:off x="4716016" y="369607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20,756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49,550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43,150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137421"/>
      </p:ext>
    </p:extLst>
  </p:cSld>
  <p:clrMapOvr>
    <a:masterClrMapping/>
  </p:clrMapOvr>
  <p:transition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/>
              <a:t>BCG id 20839- PUMA OTG AGUADULCE</a:t>
            </a:r>
            <a:endParaRPr lang="es-BO" sz="36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52312"/>
            <a:ext cx="3960812" cy="1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/>
          <a:stretch/>
        </p:blipFill>
        <p:spPr bwMode="auto">
          <a:xfrm>
            <a:off x="251520" y="1196752"/>
            <a:ext cx="3960000" cy="232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s-BO" sz="1600" dirty="0" err="1">
                <a:solidFill>
                  <a:schemeClr val="tx2"/>
                </a:solidFill>
              </a:rPr>
              <a:t>Lease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renewal</a:t>
            </a:r>
            <a:r>
              <a:rPr lang="es-BO" sz="1600" dirty="0">
                <a:solidFill>
                  <a:schemeClr val="tx2"/>
                </a:solidFill>
              </a:rPr>
              <a:t> 2019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Facelift – change false ceiling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 </a:t>
            </a:r>
            <a:r>
              <a:rPr lang="en-US" sz="1600" dirty="0" smtClean="0">
                <a:solidFill>
                  <a:schemeClr val="tx2"/>
                </a:solidFill>
              </a:rPr>
              <a:t>Station </a:t>
            </a:r>
            <a:r>
              <a:rPr lang="en-US" sz="1600" dirty="0">
                <a:solidFill>
                  <a:schemeClr val="tx2"/>
                </a:solidFill>
              </a:rPr>
              <a:t>affected by construction of overpass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66266"/>
              </p:ext>
            </p:extLst>
          </p:nvPr>
        </p:nvGraphicFramePr>
        <p:xfrm>
          <a:off x="4860032" y="3645024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76,707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69,304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896266"/>
      </p:ext>
    </p:extLst>
  </p:cSld>
  <p:clrMapOvr>
    <a:masterClrMapping/>
  </p:clrMapOvr>
  <p:transition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4000" b="1" dirty="0"/>
              <a:t>BCG id 20855- PUMA SANTIAGO</a:t>
            </a:r>
            <a:endParaRPr lang="es-BO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60000" cy="254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"/>
          <a:stretch/>
        </p:blipFill>
        <p:spPr bwMode="auto">
          <a:xfrm>
            <a:off x="5328117" y="1168400"/>
            <a:ext cx="3023254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733855"/>
            <a:ext cx="4764212" cy="1647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Remodeling </a:t>
            </a:r>
            <a:r>
              <a:rPr lang="en-US" sz="1600" dirty="0">
                <a:solidFill>
                  <a:schemeClr val="tx2"/>
                </a:solidFill>
              </a:rPr>
              <a:t>pending.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Resolution of situation with </a:t>
            </a:r>
            <a:r>
              <a:rPr lang="en-US" sz="1600" dirty="0" err="1">
                <a:solidFill>
                  <a:schemeClr val="tx2"/>
                </a:solidFill>
              </a:rPr>
              <a:t>Alcaldia</a:t>
            </a:r>
            <a:r>
              <a:rPr lang="en-US" sz="1600" dirty="0">
                <a:solidFill>
                  <a:schemeClr val="tx2"/>
                </a:solidFill>
              </a:rPr>
              <a:t> de </a:t>
            </a:r>
            <a:r>
              <a:rPr lang="en-US" sz="1600" dirty="0" err="1">
                <a:solidFill>
                  <a:schemeClr val="tx2"/>
                </a:solidFill>
              </a:rPr>
              <a:t>Zacatecoluca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Avoid </a:t>
            </a:r>
            <a:r>
              <a:rPr lang="en-US" sz="1600" dirty="0">
                <a:solidFill>
                  <a:schemeClr val="tx2"/>
                </a:solidFill>
              </a:rPr>
              <a:t>Run Out. </a:t>
            </a:r>
            <a:endParaRPr lang="en-US" sz="16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Inject </a:t>
            </a:r>
            <a:r>
              <a:rPr lang="en-US" sz="1600" dirty="0">
                <a:solidFill>
                  <a:schemeClr val="tx2"/>
                </a:solidFill>
              </a:rPr>
              <a:t>capital to the Station</a:t>
            </a:r>
            <a:r>
              <a:rPr lang="en-US" sz="1600" dirty="0">
                <a:solidFill>
                  <a:schemeClr val="tx2"/>
                </a:solidFill>
              </a:rPr>
              <a:t>.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672820"/>
              </p:ext>
            </p:extLst>
          </p:nvPr>
        </p:nvGraphicFramePr>
        <p:xfrm>
          <a:off x="4616648" y="371703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77,706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57,188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6000"/>
      </p:ext>
    </p:extLst>
  </p:cSld>
  <p:clrMapOvr>
    <a:masterClrMapping/>
  </p:clrMapOvr>
  <p:transition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20867- PUMA BURUNGA</a:t>
            </a:r>
            <a:endParaRPr lang="es-BO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39565889"/>
              </p:ext>
            </p:extLst>
          </p:nvPr>
        </p:nvGraphicFramePr>
        <p:xfrm>
          <a:off x="4685382" y="3717032"/>
          <a:ext cx="3960812" cy="378422"/>
        </p:xfrm>
        <a:graphic>
          <a:graphicData uri="http://schemas.openxmlformats.org/drawingml/2006/table">
            <a:tbl>
              <a:tblPr/>
              <a:tblGrid>
                <a:gridCol w="756843"/>
                <a:gridCol w="756843"/>
                <a:gridCol w="756843"/>
                <a:gridCol w="933440"/>
                <a:gridCol w="756843"/>
              </a:tblGrid>
              <a:tr h="1892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461" marR="9461" marT="94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89211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20,867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50,070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64,341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461" marR="9461" marT="9461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pic>
        <p:nvPicPr>
          <p:cNvPr id="1638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87" y="1052513"/>
            <a:ext cx="392031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598550"/>
            <a:ext cx="4764212" cy="1647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Align </a:t>
            </a:r>
            <a:r>
              <a:rPr lang="en-US" sz="1600" dirty="0">
                <a:solidFill>
                  <a:schemeClr val="tx2"/>
                </a:solidFill>
              </a:rPr>
              <a:t>DODO dealer to work with PUMA initiatives (fleet card, step by step service)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379788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02306"/>
      </p:ext>
    </p:extLst>
  </p:cSld>
  <p:clrMapOvr>
    <a:masterClrMapping/>
  </p:clrMapOvr>
  <p:transition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20869- PUMA MONAGRILLO</a:t>
            </a:r>
            <a:endParaRPr lang="es-BO" sz="36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" t="-1644" r="4047" b="9963"/>
          <a:stretch/>
        </p:blipFill>
        <p:spPr bwMode="auto">
          <a:xfrm>
            <a:off x="251520" y="1095780"/>
            <a:ext cx="3960000" cy="226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10298"/>
          <a:stretch/>
        </p:blipFill>
        <p:spPr bwMode="auto">
          <a:xfrm>
            <a:off x="5076056" y="1124744"/>
            <a:ext cx="3600332" cy="22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598550"/>
            <a:ext cx="4764212" cy="16474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Get discount accounts in local area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Labeling </a:t>
            </a:r>
            <a:r>
              <a:rPr lang="en-US" sz="1600" dirty="0">
                <a:solidFill>
                  <a:schemeClr val="tx2"/>
                </a:solidFill>
              </a:rPr>
              <a:t>improvements on 25 avenue. Exceptional service 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Remove </a:t>
            </a:r>
            <a:r>
              <a:rPr lang="en-US" sz="1600" dirty="0">
                <a:solidFill>
                  <a:schemeClr val="tx2"/>
                </a:solidFill>
              </a:rPr>
              <a:t>sign..</a:t>
            </a:r>
            <a:endParaRPr lang="en-US" sz="1600" dirty="0" smtClean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79788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987814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12131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TM: </a:t>
            </a:r>
            <a:r>
              <a:rPr lang="en-US" b="1" dirty="0"/>
              <a:t>Ariel </a:t>
            </a:r>
            <a:r>
              <a:rPr lang="en-US" b="1" dirty="0" err="1"/>
              <a:t>Cedenio</a:t>
            </a:r>
            <a:endParaRPr lang="en-US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6" y="1493460"/>
            <a:ext cx="8899200" cy="373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63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 smtClean="0"/>
              <a:t>64</a:t>
            </a:r>
            <a:r>
              <a:rPr lang="es-BO" b="1" dirty="0" smtClean="0"/>
              <a:t> </a:t>
            </a:r>
            <a:r>
              <a:rPr lang="es-BO" b="1" dirty="0" smtClean="0"/>
              <a:t>– puma </a:t>
            </a:r>
            <a:r>
              <a:rPr lang="es-BO" b="1" dirty="0" smtClean="0"/>
              <a:t>MAMA OLY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51064" y="4653136"/>
            <a:ext cx="4520928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High flow new pump that allows a better service to diesel </a:t>
            </a:r>
            <a:r>
              <a:rPr lang="en-US" sz="1600" dirty="0" smtClean="0">
                <a:solidFill>
                  <a:schemeClr val="tx2"/>
                </a:solidFill>
              </a:rPr>
              <a:t>customers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Invest in Ruby’s system </a:t>
            </a:r>
            <a:r>
              <a:rPr lang="en-US" sz="1600" dirty="0">
                <a:solidFill>
                  <a:schemeClr val="tx2"/>
                </a:solidFill>
              </a:rPr>
              <a:t>set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Be competitive in Diesel price in </a:t>
            </a:r>
            <a:r>
              <a:rPr lang="en-US" sz="1600" dirty="0">
                <a:solidFill>
                  <a:schemeClr val="tx2"/>
                </a:solidFill>
              </a:rPr>
              <a:t>area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recover </a:t>
            </a:r>
            <a:r>
              <a:rPr lang="en-US" sz="1600" dirty="0">
                <a:solidFill>
                  <a:schemeClr val="tx2"/>
                </a:solidFill>
              </a:rPr>
              <a:t>transport companies with </a:t>
            </a:r>
            <a:r>
              <a:rPr lang="en-US" sz="1600" dirty="0">
                <a:solidFill>
                  <a:schemeClr val="tx2"/>
                </a:solidFill>
              </a:rPr>
              <a:t>discounts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Consistency </a:t>
            </a:r>
            <a:r>
              <a:rPr lang="en-US" sz="1600" dirty="0">
                <a:solidFill>
                  <a:schemeClr val="tx2"/>
                </a:solidFill>
              </a:rPr>
              <a:t>in </a:t>
            </a:r>
            <a:r>
              <a:rPr lang="en-US" sz="1600" dirty="0">
                <a:solidFill>
                  <a:schemeClr val="tx2"/>
                </a:solidFill>
              </a:rPr>
              <a:t>service </a:t>
            </a:r>
            <a:r>
              <a:rPr lang="en-US" sz="1600" dirty="0">
                <a:solidFill>
                  <a:schemeClr val="tx2"/>
                </a:solidFill>
              </a:rPr>
              <a:t>and </a:t>
            </a:r>
            <a:r>
              <a:rPr lang="en-US" sz="1600" dirty="0">
                <a:solidFill>
                  <a:schemeClr val="tx2"/>
                </a:solidFill>
              </a:rPr>
              <a:t>image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1490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13KG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875" y="1052513"/>
            <a:ext cx="30097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6"/>
          <a:stretch/>
        </p:blipFill>
        <p:spPr bwMode="auto">
          <a:xfrm>
            <a:off x="251520" y="1124744"/>
            <a:ext cx="3960000" cy="25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921707"/>
              </p:ext>
            </p:extLst>
          </p:nvPr>
        </p:nvGraphicFramePr>
        <p:xfrm>
          <a:off x="4760664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81,173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92,300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843120"/>
      </p:ext>
    </p:extLst>
  </p:cSld>
  <p:clrMapOvr>
    <a:masterClrMapping/>
  </p:clrMapOvr>
  <p:transition>
    <p:blinds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/>
              <a:t>519 </a:t>
            </a:r>
            <a:r>
              <a:rPr lang="es-BO" sz="3200" b="1" dirty="0" smtClean="0"/>
              <a:t>- PUMA </a:t>
            </a:r>
            <a:r>
              <a:rPr lang="es-BO" sz="3200" b="1" dirty="0"/>
              <a:t>ARRAIJAN</a:t>
            </a:r>
            <a:endParaRPr lang="es-BO" sz="3200" b="1" dirty="0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6"/>
          </p:nvPr>
        </p:nvSpPr>
        <p:spPr>
          <a:xfrm>
            <a:off x="4536504" y="5013176"/>
            <a:ext cx="4283968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b="1" dirty="0" smtClean="0">
                <a:solidFill>
                  <a:schemeClr val="tx2"/>
                </a:solidFill>
              </a:rPr>
              <a:t>Action Plan:</a:t>
            </a:r>
          </a:p>
          <a:p>
            <a:pPr marL="342900" lvl="2" indent="-342900"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Consistency in service and image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Get </a:t>
            </a:r>
            <a:r>
              <a:rPr lang="en-US" sz="1700" dirty="0">
                <a:solidFill>
                  <a:schemeClr val="tx2"/>
                </a:solidFill>
              </a:rPr>
              <a:t>discount accounts in local area.</a:t>
            </a:r>
          </a:p>
          <a:p>
            <a:endParaRPr lang="en-US" sz="1600" dirty="0"/>
          </a:p>
        </p:txBody>
      </p:sp>
      <p:sp>
        <p:nvSpPr>
          <p:cNvPr id="10" name="9 Rectángulo"/>
          <p:cNvSpPr/>
          <p:nvPr/>
        </p:nvSpPr>
        <p:spPr>
          <a:xfrm>
            <a:off x="4536504" y="42930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3" name="Picture 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65663"/>
            <a:ext cx="3960813" cy="236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61089"/>
            <a:ext cx="3960812" cy="197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460745"/>
              </p:ext>
            </p:extLst>
          </p:nvPr>
        </p:nvGraphicFramePr>
        <p:xfrm>
          <a:off x="4688656" y="369607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70,082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108,796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7857624"/>
      </p:ext>
    </p:extLst>
  </p:cSld>
  <p:clrMapOvr>
    <a:masterClrMapping/>
  </p:clrMapOvr>
  <p:transition>
    <p:blinds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/>
              <a:t>2009 </a:t>
            </a:r>
            <a:r>
              <a:rPr lang="es-BO" sz="3600" b="1" dirty="0" smtClean="0"/>
              <a:t>– puma </a:t>
            </a:r>
            <a:r>
              <a:rPr lang="es-BO" sz="3600" b="1" dirty="0"/>
              <a:t>EL ROBLE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5013176"/>
            <a:ext cx="4392488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D&amp;R </a:t>
            </a:r>
            <a:r>
              <a:rPr lang="en-US" sz="1600" dirty="0" smtClean="0">
                <a:solidFill>
                  <a:schemeClr val="tx2"/>
                </a:solidFill>
              </a:rPr>
              <a:t>of canopy </a:t>
            </a:r>
            <a:r>
              <a:rPr lang="en-US" sz="1600" dirty="0">
                <a:solidFill>
                  <a:schemeClr val="tx2"/>
                </a:solidFill>
              </a:rPr>
              <a:t>$100k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Replacement of tanks and pipes $100k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536504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</a:t>
            </a:r>
          </a:p>
          <a:p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50" y="1052513"/>
            <a:ext cx="390498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53318"/>
            <a:ext cx="3960000" cy="252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518764"/>
              </p:ext>
            </p:extLst>
          </p:nvPr>
        </p:nvGraphicFramePr>
        <p:xfrm>
          <a:off x="4688656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75,380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116,115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/>
              <a:t>12002 </a:t>
            </a:r>
            <a:r>
              <a:rPr lang="es-BO" sz="3200" b="1" dirty="0" smtClean="0"/>
              <a:t>– puma </a:t>
            </a:r>
            <a:r>
              <a:rPr lang="es-BO" sz="3200" b="1" dirty="0"/>
              <a:t>TIERRAS ALTAS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26260" y="5229200"/>
            <a:ext cx="4392488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>
              <a:defRPr/>
            </a:pPr>
            <a:r>
              <a:rPr lang="es-BO" sz="1600" dirty="0" err="1" smtClean="0">
                <a:solidFill>
                  <a:schemeClr val="tx2"/>
                </a:solidFill>
              </a:rPr>
              <a:t>None</a:t>
            </a:r>
            <a:endParaRPr lang="es-BO" sz="16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6504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" y="1105694"/>
            <a:ext cx="39528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220" y="1052513"/>
            <a:ext cx="376104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665249"/>
              </p:ext>
            </p:extLst>
          </p:nvPr>
        </p:nvGraphicFramePr>
        <p:xfrm>
          <a:off x="4688656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75,532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125,720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400" b="1" dirty="0" smtClean="0"/>
              <a:t>BCG Id </a:t>
            </a:r>
            <a:r>
              <a:rPr lang="es-BO" sz="2400" b="1" dirty="0"/>
              <a:t>20650 </a:t>
            </a:r>
            <a:r>
              <a:rPr lang="es-BO" sz="2400" b="1" dirty="0" smtClean="0"/>
              <a:t>– puma </a:t>
            </a:r>
            <a:r>
              <a:rPr lang="es-BO" sz="2400" b="1" dirty="0"/>
              <a:t>SAN JUAN CARRETERA</a:t>
            </a:r>
            <a:endParaRPr lang="es-BO" sz="24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36504" y="5021886"/>
            <a:ext cx="4392488" cy="1287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s-BO" sz="1600" dirty="0" err="1" smtClean="0">
                <a:solidFill>
                  <a:schemeClr val="tx2"/>
                </a:solidFill>
              </a:rPr>
              <a:t>None</a:t>
            </a:r>
            <a:endParaRPr lang="en-US" sz="1200" dirty="0">
              <a:solidFill>
                <a:schemeClr val="tx2"/>
              </a:solidFill>
            </a:endParaRP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4371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49422"/>
            <a:ext cx="3960812" cy="219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5344"/>
            <a:ext cx="3960813" cy="23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924568"/>
              </p:ext>
            </p:extLst>
          </p:nvPr>
        </p:nvGraphicFramePr>
        <p:xfrm>
          <a:off x="4644008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85,120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102,910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649356"/>
      </p:ext>
    </p:extLst>
  </p:cSld>
  <p:clrMapOvr>
    <a:masterClrMapping/>
  </p:clrMapOvr>
  <p:transition>
    <p:blinds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/>
              <a:t>20706 </a:t>
            </a:r>
            <a:r>
              <a:rPr lang="es-BO" sz="3600" b="1" dirty="0" smtClean="0"/>
              <a:t>– puma </a:t>
            </a:r>
            <a:r>
              <a:rPr lang="es-BO" sz="3600" b="1" dirty="0" smtClean="0"/>
              <a:t>ANTON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36504" y="5021886"/>
            <a:ext cx="4392488" cy="1287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s-BO" sz="1600" dirty="0" err="1" smtClean="0">
                <a:solidFill>
                  <a:schemeClr val="tx2"/>
                </a:solidFill>
              </a:rPr>
              <a:t>Facelift</a:t>
            </a:r>
            <a:endParaRPr lang="es-BO" sz="1600" dirty="0" smtClean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Installation </a:t>
            </a:r>
            <a:r>
              <a:rPr lang="en-US" sz="1600" dirty="0">
                <a:solidFill>
                  <a:schemeClr val="tx2"/>
                </a:solidFill>
              </a:rPr>
              <a:t>of preset in 3 pumps to be able to </a:t>
            </a:r>
            <a:r>
              <a:rPr lang="en-US" sz="1600" dirty="0" smtClean="0">
                <a:solidFill>
                  <a:schemeClr val="tx2"/>
                </a:solidFill>
              </a:rPr>
              <a:t>program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Get discount accounts in local area.</a:t>
            </a:r>
          </a:p>
          <a:p>
            <a:pPr marL="173038" indent="-173038">
              <a:spcBef>
                <a:spcPts val="0"/>
              </a:spcBef>
              <a:defRPr/>
            </a:pPr>
            <a:endParaRPr lang="en-US" sz="1200" dirty="0">
              <a:solidFill>
                <a:schemeClr val="tx2"/>
              </a:solidFill>
            </a:endParaRPr>
          </a:p>
          <a:p>
            <a:pPr marL="57308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4371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17KG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85" y="1052513"/>
            <a:ext cx="394729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9" y="1052513"/>
            <a:ext cx="387710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79461"/>
              </p:ext>
            </p:extLst>
          </p:nvPr>
        </p:nvGraphicFramePr>
        <p:xfrm>
          <a:off x="4760664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20,706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72,907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133,225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331278"/>
      </p:ext>
    </p:extLst>
  </p:cSld>
  <p:clrMapOvr>
    <a:masterClrMapping/>
  </p:clrMapOvr>
  <p:transition>
    <p:blinds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/>
              <a:t>20724 </a:t>
            </a:r>
            <a:r>
              <a:rPr lang="es-BO" sz="3600" b="1" dirty="0" smtClean="0"/>
              <a:t>– puma </a:t>
            </a:r>
            <a:r>
              <a:rPr lang="es-BO" sz="3600" b="1" dirty="0"/>
              <a:t>FRONTERA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36504" y="4653136"/>
            <a:ext cx="4392488" cy="12874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Substitution </a:t>
            </a:r>
            <a:r>
              <a:rPr lang="en-US" sz="1600" dirty="0">
                <a:solidFill>
                  <a:schemeClr val="tx2"/>
                </a:solidFill>
              </a:rPr>
              <a:t>of high flow diesel dispenser was made (the one that is used the most and constantly failed) there will be efficiency in service</a:t>
            </a:r>
            <a:r>
              <a:rPr lang="en-US" sz="1600" dirty="0" smtClean="0">
                <a:solidFill>
                  <a:schemeClr val="tx2"/>
                </a:solidFill>
              </a:rPr>
              <a:t>.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Consistency </a:t>
            </a:r>
            <a:r>
              <a:rPr lang="en-US" sz="1600" dirty="0">
                <a:solidFill>
                  <a:schemeClr val="tx2"/>
                </a:solidFill>
              </a:rPr>
              <a:t>in the service and image of the station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80" y="1052513"/>
            <a:ext cx="203272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9"/>
          <a:stretch/>
        </p:blipFill>
        <p:spPr bwMode="auto">
          <a:xfrm>
            <a:off x="251520" y="1052512"/>
            <a:ext cx="3960000" cy="269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775808"/>
              </p:ext>
            </p:extLst>
          </p:nvPr>
        </p:nvGraphicFramePr>
        <p:xfrm>
          <a:off x="4688656" y="386104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20,724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65,563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225,450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331278"/>
      </p:ext>
    </p:extLst>
  </p:cSld>
  <p:clrMapOvr>
    <a:masterClrMapping/>
  </p:clrMapOvr>
  <p:transition>
    <p:blinds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/>
              <a:t>20874 </a:t>
            </a:r>
            <a:r>
              <a:rPr lang="es-BO" sz="3200" b="1" dirty="0" smtClean="0"/>
              <a:t>– puma </a:t>
            </a:r>
            <a:r>
              <a:rPr lang="es-BO" sz="3200" b="1" dirty="0"/>
              <a:t>RIO SERENO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36504" y="5021886"/>
            <a:ext cx="4392488" cy="12874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Facelift</a:t>
            </a:r>
            <a:endParaRPr lang="en-US" sz="12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 smtClean="0">
                <a:solidFill>
                  <a:schemeClr val="tx2"/>
                </a:solidFill>
              </a:rPr>
              <a:t>Additional </a:t>
            </a:r>
            <a:r>
              <a:rPr lang="en-US" sz="1600" dirty="0">
                <a:solidFill>
                  <a:schemeClr val="tx2"/>
                </a:solidFill>
              </a:rPr>
              <a:t>tank installation of 5K gal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8158"/>
            <a:ext cx="3960813" cy="250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22" y="1052513"/>
            <a:ext cx="395404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920359"/>
              </p:ext>
            </p:extLst>
          </p:nvPr>
        </p:nvGraphicFramePr>
        <p:xfrm>
          <a:off x="4688656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20,874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35,213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160,000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331278"/>
      </p:ext>
    </p:extLst>
  </p:cSld>
  <p:clrMapOvr>
    <a:masterClrMapping/>
  </p:clrMapOvr>
  <p:transition>
    <p:blinds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29921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err="1" smtClean="0"/>
              <a:t>Bcg</a:t>
            </a:r>
            <a:r>
              <a:rPr lang="es-BO" sz="3200" b="1" dirty="0" smtClean="0"/>
              <a:t> Id </a:t>
            </a:r>
            <a:r>
              <a:rPr lang="es-BO" sz="3200" b="1" dirty="0" smtClean="0"/>
              <a:t>336 </a:t>
            </a:r>
            <a:r>
              <a:rPr lang="es-BO" sz="3200" b="1" dirty="0" smtClean="0"/>
              <a:t>– </a:t>
            </a:r>
            <a:r>
              <a:rPr lang="es-BO" sz="3200" b="1" dirty="0" smtClean="0"/>
              <a:t>puma </a:t>
            </a:r>
            <a:r>
              <a:rPr lang="es-BO" sz="3200" b="1" dirty="0"/>
              <a:t>PANAMA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4869160"/>
            <a:ext cx="4499992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Negotiate change of operator (lease)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Getting the operator to solve cash flow problems (loan</a:t>
            </a:r>
            <a:r>
              <a:rPr lang="en-US" sz="1600" dirty="0" smtClean="0">
                <a:solidFill>
                  <a:schemeClr val="tx2"/>
                </a:solidFill>
              </a:rPr>
              <a:t>?)</a:t>
            </a:r>
            <a:endParaRPr lang="en-US" sz="16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Achieve commitment to the level of service (hire a supervisor)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2930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9"/>
          <a:stretch/>
        </p:blipFill>
        <p:spPr bwMode="auto">
          <a:xfrm>
            <a:off x="251520" y="1114398"/>
            <a:ext cx="3960000" cy="260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32" y="1052513"/>
            <a:ext cx="276182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107770"/>
              </p:ext>
            </p:extLst>
          </p:nvPr>
        </p:nvGraphicFramePr>
        <p:xfrm>
          <a:off x="4688656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92,593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65,532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7648115"/>
      </p:ext>
    </p:extLst>
  </p:cSld>
  <p:clrMapOvr>
    <a:masterClrMapping/>
  </p:clrMapOvr>
  <p:transition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Ariel </a:t>
            </a:r>
            <a:r>
              <a:rPr lang="en-US" b="1" dirty="0" err="1"/>
              <a:t>Cedenio</a:t>
            </a:r>
            <a:endParaRPr lang="en-US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8229600" cy="360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79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 smtClean="0"/>
              <a:t>341</a:t>
            </a:r>
            <a:r>
              <a:rPr lang="es-BO" sz="3200" b="1" dirty="0" smtClean="0"/>
              <a:t> </a:t>
            </a:r>
            <a:r>
              <a:rPr lang="es-BO" sz="3200" b="1" dirty="0" smtClean="0"/>
              <a:t>- PUMA </a:t>
            </a:r>
            <a:r>
              <a:rPr lang="es-BO" sz="3200" b="1" dirty="0"/>
              <a:t>BETHANIA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4581128"/>
            <a:ext cx="4499992" cy="1800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Rent or buy the station?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Fleet Card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Login to </a:t>
            </a:r>
            <a:r>
              <a:rPr lang="en-US" sz="1600" dirty="0">
                <a:solidFill>
                  <a:schemeClr val="tx2"/>
                </a:solidFill>
              </a:rPr>
              <a:t>PASO A PASO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s-SV" sz="1600" dirty="0" err="1">
                <a:solidFill>
                  <a:schemeClr val="tx2"/>
                </a:solidFill>
              </a:rPr>
              <a:t>Hire</a:t>
            </a:r>
            <a:r>
              <a:rPr lang="es-SV" sz="1600" dirty="0">
                <a:solidFill>
                  <a:schemeClr val="tx2"/>
                </a:solidFill>
              </a:rPr>
              <a:t>  new </a:t>
            </a:r>
            <a:r>
              <a:rPr lang="es-SV" sz="1600" dirty="0" err="1">
                <a:solidFill>
                  <a:schemeClr val="tx2"/>
                </a:solidFill>
              </a:rPr>
              <a:t>employee</a:t>
            </a:r>
            <a:r>
              <a:rPr lang="es-SV" sz="1600" dirty="0">
                <a:solidFill>
                  <a:schemeClr val="tx2"/>
                </a:solidFill>
              </a:rPr>
              <a:t> </a:t>
            </a:r>
            <a:r>
              <a:rPr lang="es-SV" sz="1600" dirty="0" err="1">
                <a:solidFill>
                  <a:schemeClr val="tx2"/>
                </a:solidFill>
              </a:rPr>
              <a:t>on</a:t>
            </a:r>
            <a:r>
              <a:rPr lang="es-SV" sz="1600" dirty="0">
                <a:solidFill>
                  <a:schemeClr val="tx2"/>
                </a:solidFill>
              </a:rPr>
              <a:t> </a:t>
            </a:r>
            <a:r>
              <a:rPr lang="es-SV" sz="1600" dirty="0" err="1">
                <a:solidFill>
                  <a:schemeClr val="tx2"/>
                </a:solidFill>
              </a:rPr>
              <a:t>track</a:t>
            </a:r>
            <a:endParaRPr lang="es-SV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Get discount accounts in local area</a:t>
            </a:r>
            <a:r>
              <a:rPr lang="en-US" sz="1700" dirty="0">
                <a:solidFill>
                  <a:schemeClr val="tx2"/>
                </a:solidFill>
              </a:rPr>
              <a:t>.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1490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954" y="1052513"/>
            <a:ext cx="266957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3"/>
            <a:ext cx="3960000" cy="265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671433"/>
              </p:ext>
            </p:extLst>
          </p:nvPr>
        </p:nvGraphicFramePr>
        <p:xfrm>
          <a:off x="4688656" y="371703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104,457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69,428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453940"/>
      </p:ext>
    </p:extLst>
  </p:cSld>
  <p:clrMapOvr>
    <a:masterClrMapping/>
  </p:clrMapOvr>
  <p:transition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 smtClean="0"/>
              <a:t>507</a:t>
            </a:r>
            <a:r>
              <a:rPr lang="es-BO" sz="3200" b="1" dirty="0" smtClean="0"/>
              <a:t> </a:t>
            </a:r>
            <a:r>
              <a:rPr lang="es-BO" sz="3200" b="1" dirty="0" smtClean="0"/>
              <a:t>– puma </a:t>
            </a:r>
            <a:r>
              <a:rPr lang="es-BO" sz="3200" b="1" dirty="0"/>
              <a:t>VISTA ALEGRE</a:t>
            </a:r>
            <a:endParaRPr lang="es-BO" sz="3600" b="1" dirty="0"/>
          </a:p>
        </p:txBody>
      </p:sp>
      <p:sp>
        <p:nvSpPr>
          <p:cNvPr id="2" name="1 Marcador de contenido"/>
          <p:cNvSpPr>
            <a:spLocks noGrp="1"/>
          </p:cNvSpPr>
          <p:nvPr>
            <p:ph sz="quarter" idx="16"/>
          </p:nvPr>
        </p:nvSpPr>
        <p:spPr>
          <a:xfrm>
            <a:off x="4464496" y="4365104"/>
            <a:ext cx="4499992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Facelift Bathrooms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Achieve consistency in service level (commitment of the manager).</a:t>
            </a: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Hire </a:t>
            </a:r>
            <a:r>
              <a:rPr lang="en-US" sz="1600" dirty="0">
                <a:solidFill>
                  <a:schemeClr val="tx2"/>
                </a:solidFill>
              </a:rPr>
              <a:t>another employee on the track </a:t>
            </a:r>
            <a:endParaRPr lang="en-US" sz="1600" dirty="0">
              <a:solidFill>
                <a:schemeClr val="tx2"/>
              </a:solidFill>
            </a:endParaRPr>
          </a:p>
          <a:p>
            <a:pPr marL="285750" lvl="2" indent="-28575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Get discount accounts in local area</a:t>
            </a:r>
            <a:r>
              <a:rPr lang="en-US" sz="1700" dirty="0">
                <a:solidFill>
                  <a:schemeClr val="tx2"/>
                </a:solidFill>
              </a:rPr>
              <a:t>.</a:t>
            </a:r>
          </a:p>
          <a:p>
            <a:pPr marL="285750" indent="-285750"/>
            <a:endParaRPr lang="en-US" sz="1600" dirty="0" smtClean="0"/>
          </a:p>
        </p:txBody>
      </p:sp>
      <p:sp>
        <p:nvSpPr>
          <p:cNvPr id="10" name="9 Rectángulo"/>
          <p:cNvSpPr/>
          <p:nvPr/>
        </p:nvSpPr>
        <p:spPr>
          <a:xfrm>
            <a:off x="4464496" y="393305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9" y="1052512"/>
            <a:ext cx="3960000" cy="259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28506"/>
            <a:ext cx="3960812" cy="164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0920319"/>
              </p:ext>
            </p:extLst>
          </p:nvPr>
        </p:nvGraphicFramePr>
        <p:xfrm>
          <a:off x="4616648" y="3573016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97,583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52,972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61649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 smtClean="0"/>
              <a:t>520</a:t>
            </a:r>
            <a:r>
              <a:rPr lang="es-BO" b="1" dirty="0" smtClean="0"/>
              <a:t> </a:t>
            </a:r>
            <a:r>
              <a:rPr lang="es-BO" b="1" dirty="0"/>
              <a:t>- </a:t>
            </a:r>
            <a:r>
              <a:rPr lang="es-BO" b="1" dirty="0" smtClean="0"/>
              <a:t>PUMA </a:t>
            </a:r>
            <a:r>
              <a:rPr lang="es-BO" b="1" dirty="0"/>
              <a:t>VACAMONTE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4869160"/>
            <a:ext cx="4464496" cy="7920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285750" indent="-285750"/>
            <a:r>
              <a:rPr lang="en-US" sz="1600" dirty="0" smtClean="0"/>
              <a:t>None</a:t>
            </a: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536504" y="4284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74188"/>
            <a:ext cx="3960812" cy="254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9802"/>
            <a:ext cx="3960000" cy="24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503647"/>
              </p:ext>
            </p:extLst>
          </p:nvPr>
        </p:nvGraphicFramePr>
        <p:xfrm>
          <a:off x="4688656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95,815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69,195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8050785"/>
      </p:ext>
    </p:extLst>
  </p:cSld>
  <p:clrMapOvr>
    <a:masterClrMapping/>
  </p:clrMapOvr>
  <p:transition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b="1" dirty="0" smtClean="0"/>
              <a:t>BCG id 2007 - PUMA </a:t>
            </a:r>
            <a:r>
              <a:rPr lang="es-BO" sz="2800" b="1" dirty="0"/>
              <a:t>SAN JUAN PUEBLO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27984" y="4797152"/>
            <a:ext cx="4716016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Face lift for contract reinsurance,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Get discount accounts in local area.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Price </a:t>
            </a:r>
            <a:r>
              <a:rPr lang="en-US" sz="1700" dirty="0">
                <a:solidFill>
                  <a:schemeClr val="tx2"/>
                </a:solidFill>
              </a:rPr>
              <a:t>Counseling,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700" dirty="0">
                <a:solidFill>
                  <a:schemeClr val="tx2"/>
                </a:solidFill>
              </a:rPr>
              <a:t>Improve </a:t>
            </a:r>
            <a:r>
              <a:rPr lang="en-US" sz="1700" dirty="0">
                <a:solidFill>
                  <a:schemeClr val="tx2"/>
                </a:solidFill>
              </a:rPr>
              <a:t>service level (commitment of the station manager)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379788" y="429309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36KG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96342"/>
            <a:ext cx="3960813" cy="250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88784"/>
            <a:ext cx="3960812" cy="231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67056"/>
              </p:ext>
            </p:extLst>
          </p:nvPr>
        </p:nvGraphicFramePr>
        <p:xfrm>
          <a:off x="4716016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90,621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34,303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399598"/>
      </p:ext>
    </p:extLst>
  </p:cSld>
  <p:clrMapOvr>
    <a:masterClrMapping/>
  </p:clrMapOvr>
  <p:transition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400" b="1" dirty="0" smtClean="0"/>
              <a:t>BCG Id </a:t>
            </a:r>
            <a:r>
              <a:rPr lang="es-BO" sz="2400" b="1" dirty="0"/>
              <a:t>10223 </a:t>
            </a:r>
            <a:r>
              <a:rPr lang="es-BO" sz="2400" b="1" dirty="0" smtClean="0"/>
              <a:t>- PUMA </a:t>
            </a:r>
            <a:r>
              <a:rPr lang="es-BO" sz="2400" b="1" dirty="0"/>
              <a:t>DAVID VIA AEROPUERTO</a:t>
            </a:r>
            <a:endParaRPr lang="es-BO" sz="24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99992" y="4949878"/>
            <a:ext cx="4032448" cy="14314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>
                <a:solidFill>
                  <a:schemeClr val="tx2"/>
                </a:solidFill>
              </a:rPr>
              <a:t>Facelift bathrooms</a:t>
            </a:r>
          </a:p>
          <a:p>
            <a:r>
              <a:rPr lang="en-US" sz="1600" dirty="0">
                <a:solidFill>
                  <a:schemeClr val="tx2"/>
                </a:solidFill>
              </a:rPr>
              <a:t>Pipeline customers discounts</a:t>
            </a:r>
          </a:p>
          <a:p>
            <a:r>
              <a:rPr lang="en-US" sz="1600" dirty="0">
                <a:solidFill>
                  <a:schemeClr val="tx2"/>
                </a:solidFill>
              </a:rPr>
              <a:t>Achieve consistency in the service (commitment of the manager)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49999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636" y="1052513"/>
            <a:ext cx="270021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3654"/>
            <a:ext cx="3960813" cy="25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16314"/>
              </p:ext>
            </p:extLst>
          </p:nvPr>
        </p:nvGraphicFramePr>
        <p:xfrm>
          <a:off x="4688656" y="369607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89,473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52,403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78274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b="1" dirty="0" smtClean="0"/>
              <a:t>BCG Id </a:t>
            </a:r>
            <a:r>
              <a:rPr lang="es-BO" sz="2800" b="1" dirty="0"/>
              <a:t>10233 </a:t>
            </a:r>
            <a:r>
              <a:rPr lang="es-BO" sz="2800" b="1" dirty="0" smtClean="0"/>
              <a:t>– puma </a:t>
            </a:r>
            <a:r>
              <a:rPr lang="es-BO" sz="2800" b="1" dirty="0"/>
              <a:t>DAVID INTERBOQUETE</a:t>
            </a:r>
            <a:endParaRPr lang="es-BO" sz="28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283968" y="4941168"/>
            <a:ext cx="4860032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>
              <a:defRPr/>
            </a:pPr>
            <a:r>
              <a:rPr lang="es-SV" sz="1600" dirty="0" err="1">
                <a:solidFill>
                  <a:schemeClr val="tx2"/>
                </a:solidFill>
              </a:rPr>
              <a:t>Get</a:t>
            </a:r>
            <a:r>
              <a:rPr lang="es-SV" sz="1600" dirty="0">
                <a:solidFill>
                  <a:schemeClr val="tx2"/>
                </a:solidFill>
              </a:rPr>
              <a:t> </a:t>
            </a:r>
            <a:r>
              <a:rPr lang="es-SV" sz="1600" dirty="0" err="1">
                <a:solidFill>
                  <a:schemeClr val="tx2"/>
                </a:solidFill>
              </a:rPr>
              <a:t>the</a:t>
            </a:r>
            <a:r>
              <a:rPr lang="es-SV" sz="1600" dirty="0">
                <a:solidFill>
                  <a:schemeClr val="tx2"/>
                </a:solidFill>
              </a:rPr>
              <a:t> </a:t>
            </a:r>
            <a:r>
              <a:rPr lang="es-SV" sz="1600" dirty="0" err="1">
                <a:solidFill>
                  <a:schemeClr val="tx2"/>
                </a:solidFill>
              </a:rPr>
              <a:t>operator</a:t>
            </a:r>
            <a:r>
              <a:rPr lang="es-SV" sz="1600" dirty="0">
                <a:solidFill>
                  <a:schemeClr val="tx2"/>
                </a:solidFill>
              </a:rPr>
              <a:t> to </a:t>
            </a:r>
            <a:r>
              <a:rPr lang="es-SV" sz="1600" dirty="0" err="1">
                <a:solidFill>
                  <a:schemeClr val="tx2"/>
                </a:solidFill>
              </a:rPr>
              <a:t>solve</a:t>
            </a:r>
            <a:r>
              <a:rPr lang="es-SV" sz="1600" dirty="0">
                <a:solidFill>
                  <a:schemeClr val="tx2"/>
                </a:solidFill>
              </a:rPr>
              <a:t> cash </a:t>
            </a:r>
            <a:r>
              <a:rPr lang="es-SV" sz="1600" dirty="0" err="1">
                <a:solidFill>
                  <a:schemeClr val="tx2"/>
                </a:solidFill>
              </a:rPr>
              <a:t>flow</a:t>
            </a:r>
            <a:r>
              <a:rPr lang="es-SV" sz="1600" dirty="0">
                <a:solidFill>
                  <a:schemeClr val="tx2"/>
                </a:solidFill>
              </a:rPr>
              <a:t> </a:t>
            </a:r>
            <a:r>
              <a:rPr lang="es-SV" sz="1600" dirty="0" err="1">
                <a:solidFill>
                  <a:schemeClr val="tx2"/>
                </a:solidFill>
              </a:rPr>
              <a:t>problems</a:t>
            </a:r>
            <a:r>
              <a:rPr lang="es-SV" sz="1600" dirty="0">
                <a:solidFill>
                  <a:schemeClr val="tx2"/>
                </a:solidFill>
              </a:rPr>
              <a:t> (Loan?)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Achieve </a:t>
            </a:r>
            <a:r>
              <a:rPr lang="en-US" sz="1600" dirty="0">
                <a:solidFill>
                  <a:schemeClr val="tx2"/>
                </a:solidFill>
              </a:rPr>
              <a:t>consistency in the service (commitment of the manager)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283968" y="43563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81152"/>
            <a:ext cx="3960812" cy="253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513"/>
            <a:ext cx="3960000" cy="262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191755"/>
              </p:ext>
            </p:extLst>
          </p:nvPr>
        </p:nvGraphicFramePr>
        <p:xfrm>
          <a:off x="4788024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97,882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56,147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0179806"/>
      </p:ext>
    </p:extLst>
  </p:cSld>
  <p:clrMapOvr>
    <a:masterClrMapping/>
  </p:clrMapOvr>
  <p:transition>
    <p:blinds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000" b="1" dirty="0" smtClean="0"/>
              <a:t>BCG Id </a:t>
            </a:r>
            <a:r>
              <a:rPr lang="es-BO" sz="3000" b="1" dirty="0"/>
              <a:t>12011 </a:t>
            </a:r>
            <a:r>
              <a:rPr lang="es-BO" sz="3000" b="1" dirty="0" smtClean="0"/>
              <a:t>– puma </a:t>
            </a:r>
            <a:r>
              <a:rPr lang="es-BO" sz="3000" b="1" dirty="0"/>
              <a:t>BUGABA</a:t>
            </a:r>
            <a:endParaRPr lang="es-BO" sz="30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427984" y="4581128"/>
            <a:ext cx="4499992" cy="15121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pPr>
              <a:defRPr/>
            </a:pPr>
            <a:r>
              <a:rPr lang="es-BO" sz="1600" dirty="0" err="1">
                <a:solidFill>
                  <a:schemeClr val="tx2"/>
                </a:solidFill>
              </a:rPr>
              <a:t>Fleet</a:t>
            </a:r>
            <a:r>
              <a:rPr lang="es-BO" sz="1600" dirty="0">
                <a:solidFill>
                  <a:schemeClr val="tx2"/>
                </a:solidFill>
              </a:rPr>
              <a:t> </a:t>
            </a:r>
            <a:r>
              <a:rPr lang="es-BO" sz="1600" dirty="0" err="1">
                <a:solidFill>
                  <a:schemeClr val="tx2"/>
                </a:solidFill>
              </a:rPr>
              <a:t>Card</a:t>
            </a:r>
            <a:endParaRPr lang="es-BO" sz="16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Achieve consistency in service </a:t>
            </a:r>
            <a:r>
              <a:rPr lang="en-US" sz="1600" dirty="0">
                <a:solidFill>
                  <a:schemeClr val="tx2"/>
                </a:solidFill>
              </a:rPr>
              <a:t>level</a:t>
            </a:r>
          </a:p>
          <a:p>
            <a:pPr>
              <a:defRPr/>
            </a:pPr>
            <a:r>
              <a:rPr lang="es-BO" sz="1600" dirty="0" err="1">
                <a:solidFill>
                  <a:schemeClr val="tx2"/>
                </a:solidFill>
              </a:rPr>
              <a:t>Install</a:t>
            </a:r>
            <a:r>
              <a:rPr lang="es-BO" sz="1600" dirty="0">
                <a:solidFill>
                  <a:schemeClr val="tx2"/>
                </a:solidFill>
              </a:rPr>
              <a:t> MID Digital</a:t>
            </a:r>
          </a:p>
          <a:p>
            <a:pPr>
              <a:defRPr/>
            </a:pPr>
            <a:r>
              <a:rPr lang="en-US" sz="1600" dirty="0">
                <a:solidFill>
                  <a:schemeClr val="tx2"/>
                </a:solidFill>
              </a:rPr>
              <a:t>Add more staff on track </a:t>
            </a:r>
            <a:r>
              <a:rPr lang="es-BO" sz="1600" dirty="0" err="1">
                <a:solidFill>
                  <a:schemeClr val="tx2"/>
                </a:solidFill>
              </a:rPr>
              <a:t>attendants</a:t>
            </a:r>
            <a:r>
              <a:rPr lang="es-BO" sz="1600" dirty="0">
                <a:solidFill>
                  <a:schemeClr val="tx2"/>
                </a:solidFill>
              </a:rPr>
              <a:t> 24 HRS </a:t>
            </a:r>
            <a:endParaRPr lang="en-US" sz="16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es-BO" sz="1600" dirty="0" err="1">
                <a:solidFill>
                  <a:schemeClr val="tx2"/>
                </a:solidFill>
              </a:rPr>
              <a:t>Facelift</a:t>
            </a:r>
            <a:endParaRPr lang="es-BO" sz="1600" dirty="0">
              <a:solidFill>
                <a:schemeClr val="tx2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355976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960000" cy="243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34284"/>
            <a:ext cx="3960812" cy="242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12420"/>
              </p:ext>
            </p:extLst>
          </p:nvPr>
        </p:nvGraphicFramePr>
        <p:xfrm>
          <a:off x="4760664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12,011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99,784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42,825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3349266"/>
      </p:ext>
    </p:extLst>
  </p:cSld>
  <p:clrMapOvr>
    <a:masterClrMapping/>
  </p:clrMapOvr>
  <p:transition>
    <p:blinds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/>
              <a:t>20647 </a:t>
            </a:r>
            <a:r>
              <a:rPr lang="es-BO" b="1" dirty="0" smtClean="0"/>
              <a:t>– puma </a:t>
            </a:r>
            <a:r>
              <a:rPr lang="es-BO" b="1" dirty="0"/>
              <a:t>CAPIRA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4653136"/>
            <a:ext cx="4401840" cy="1872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Repair of pumps,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High flow pump (Evaluate access modification).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Consistency in the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service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Get discount accounts in local area.</a:t>
            </a:r>
          </a:p>
          <a:p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499992" y="406836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21KG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102" y="1052513"/>
            <a:ext cx="358128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5694"/>
            <a:ext cx="3960000" cy="2514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258192"/>
              </p:ext>
            </p:extLst>
          </p:nvPr>
        </p:nvGraphicFramePr>
        <p:xfrm>
          <a:off x="4688656" y="3672681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100,613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57,801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912964"/>
      </p:ext>
    </p:extLst>
  </p:cSld>
  <p:clrMapOvr>
    <a:masterClrMapping/>
  </p:clrMapOvr>
  <p:transition>
    <p:blinds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/>
              <a:t>20651 </a:t>
            </a:r>
            <a:r>
              <a:rPr lang="es-BO" b="1" dirty="0" smtClean="0"/>
              <a:t>– puma </a:t>
            </a:r>
            <a:r>
              <a:rPr lang="es-BO" b="1" dirty="0"/>
              <a:t>CHITRE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34656" y="4941168"/>
            <a:ext cx="440184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Action Plan:</a:t>
            </a:r>
          </a:p>
          <a:p>
            <a:pPr>
              <a:defRPr/>
            </a:pPr>
            <a:r>
              <a:rPr lang="es-SV" sz="1600" dirty="0" err="1">
                <a:solidFill>
                  <a:schemeClr val="tx2">
                    <a:lumMod val="75000"/>
                  </a:schemeClr>
                </a:solidFill>
              </a:rPr>
              <a:t>Hire</a:t>
            </a:r>
            <a:r>
              <a:rPr lang="es-SV" sz="1600" dirty="0">
                <a:solidFill>
                  <a:schemeClr val="tx2">
                    <a:lumMod val="75000"/>
                  </a:schemeClr>
                </a:solidFill>
              </a:rPr>
              <a:t>  new </a:t>
            </a:r>
            <a:r>
              <a:rPr lang="es-SV" sz="1600" dirty="0" err="1">
                <a:solidFill>
                  <a:schemeClr val="tx2">
                    <a:lumMod val="75000"/>
                  </a:schemeClr>
                </a:solidFill>
              </a:rPr>
              <a:t>employee</a:t>
            </a:r>
            <a:r>
              <a:rPr lang="es-SV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SV" sz="1600" dirty="0" err="1">
                <a:solidFill>
                  <a:schemeClr val="tx2">
                    <a:lumMod val="75000"/>
                  </a:schemeClr>
                </a:solidFill>
              </a:rPr>
              <a:t>on</a:t>
            </a:r>
            <a:r>
              <a:rPr lang="es-SV" sz="16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SV" sz="1600" dirty="0" err="1">
                <a:solidFill>
                  <a:schemeClr val="tx2">
                    <a:lumMod val="75000"/>
                  </a:schemeClr>
                </a:solidFill>
              </a:rPr>
              <a:t>track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Pipeline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of new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customers</a:t>
            </a:r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5693"/>
            <a:ext cx="3960000" cy="261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97" y="1052513"/>
            <a:ext cx="338309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034882"/>
              </p:ext>
            </p:extLst>
          </p:nvPr>
        </p:nvGraphicFramePr>
        <p:xfrm>
          <a:off x="4788024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96,495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70,325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18379"/>
      </p:ext>
    </p:extLst>
  </p:cSld>
  <p:clrMapOvr>
    <a:masterClrMapping/>
  </p:clrMapOvr>
  <p:transition>
    <p:blinds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 smtClean="0"/>
              <a:t>20653 </a:t>
            </a:r>
            <a:r>
              <a:rPr lang="es-BO" b="1" dirty="0" smtClean="0"/>
              <a:t>– puma </a:t>
            </a:r>
            <a:r>
              <a:rPr lang="es-BO" b="1" dirty="0"/>
              <a:t>COQUITO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34656" y="4941168"/>
            <a:ext cx="440184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Implement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the change of dispensers by contract reinsurance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Improve the service</a:t>
            </a:r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03336"/>
            <a:ext cx="3960812" cy="209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/>
          <a:stretch/>
        </p:blipFill>
        <p:spPr bwMode="auto">
          <a:xfrm>
            <a:off x="251520" y="1079500"/>
            <a:ext cx="3960000" cy="268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444787"/>
              </p:ext>
            </p:extLst>
          </p:nvPr>
        </p:nvGraphicFramePr>
        <p:xfrm>
          <a:off x="4760664" y="3672681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20,653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106,480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29,902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18379"/>
      </p:ext>
    </p:extLst>
  </p:cSld>
  <p:clrMapOvr>
    <a:masterClrMapping/>
  </p:clrMapOvr>
  <p:transition>
    <p:blinds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Ariel </a:t>
            </a:r>
            <a:r>
              <a:rPr lang="en-US" b="1" dirty="0" err="1"/>
              <a:t>Cedenio</a:t>
            </a:r>
            <a:endParaRPr lang="es-BO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8229600" cy="414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9970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b="1" dirty="0" smtClean="0"/>
              <a:t>BCG Id </a:t>
            </a:r>
            <a:r>
              <a:rPr lang="es-BO" b="1" dirty="0" smtClean="0"/>
              <a:t>20655 </a:t>
            </a:r>
            <a:r>
              <a:rPr lang="es-BO" b="1" dirty="0" smtClean="0"/>
              <a:t>– puma </a:t>
            </a:r>
            <a:r>
              <a:rPr lang="es-BO" b="1" dirty="0"/>
              <a:t>URRACA</a:t>
            </a:r>
            <a:endParaRPr lang="es-BO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34656" y="4941168"/>
            <a:ext cx="4401840" cy="1368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Change to CODO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Achieve commitment with operator service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608512" y="43651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782" y="1052513"/>
            <a:ext cx="372992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28"/>
          <a:stretch/>
        </p:blipFill>
        <p:spPr bwMode="auto">
          <a:xfrm>
            <a:off x="261177" y="1052512"/>
            <a:ext cx="3960000" cy="263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677571"/>
              </p:ext>
            </p:extLst>
          </p:nvPr>
        </p:nvGraphicFramePr>
        <p:xfrm>
          <a:off x="4716016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20,655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94,310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69,527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18379"/>
      </p:ext>
    </p:extLst>
  </p:cSld>
  <p:clrMapOvr>
    <a:masterClrMapping/>
  </p:clrMapOvr>
  <p:transition>
    <p:blinds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 smtClean="0"/>
              <a:t>20810 </a:t>
            </a:r>
            <a:r>
              <a:rPr lang="es-BO" sz="3600" b="1" dirty="0" smtClean="0"/>
              <a:t>– puma </a:t>
            </a:r>
            <a:r>
              <a:rPr lang="es-BO" sz="3600" b="1" dirty="0" err="1" smtClean="0"/>
              <a:t>penonome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34656" y="4653136"/>
            <a:ext cx="4401840" cy="17281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Negotiate extension 2019 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Improve image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Manage pipeline of new clients,</a:t>
            </a:r>
          </a:p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Add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an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employee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Place approximation signs</a:t>
            </a:r>
            <a:endParaRPr lang="en-US" sz="1600" dirty="0"/>
          </a:p>
        </p:txBody>
      </p:sp>
      <p:sp>
        <p:nvSpPr>
          <p:cNvPr id="11" name="10 Rectángulo"/>
          <p:cNvSpPr/>
          <p:nvPr/>
        </p:nvSpPr>
        <p:spPr>
          <a:xfrm>
            <a:off x="460851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14KG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2"/>
          <a:stretch/>
        </p:blipFill>
        <p:spPr bwMode="auto">
          <a:xfrm>
            <a:off x="251960" y="1124744"/>
            <a:ext cx="3960000" cy="251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0"/>
          <a:stretch/>
        </p:blipFill>
        <p:spPr bwMode="auto">
          <a:xfrm>
            <a:off x="4994690" y="1155700"/>
            <a:ext cx="3690108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9728247"/>
              </p:ext>
            </p:extLst>
          </p:nvPr>
        </p:nvGraphicFramePr>
        <p:xfrm>
          <a:off x="4688656" y="38400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111,413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75,816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18379"/>
      </p:ext>
    </p:extLst>
  </p:cSld>
  <p:clrMapOvr>
    <a:masterClrMapping/>
  </p:clrMapOvr>
  <p:transition>
    <p:blinds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492896"/>
            <a:ext cx="7992888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High Potential – High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59312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b="1" dirty="0" smtClean="0"/>
              <a:t>BCG Id </a:t>
            </a:r>
            <a:r>
              <a:rPr lang="es-BO" sz="2800" b="1" dirty="0" smtClean="0"/>
              <a:t>50</a:t>
            </a:r>
            <a:r>
              <a:rPr lang="es-BO" sz="2800" b="1" dirty="0" smtClean="0"/>
              <a:t>3 </a:t>
            </a:r>
            <a:r>
              <a:rPr lang="es-BO" sz="2800" b="1" dirty="0" smtClean="0"/>
              <a:t>– puma </a:t>
            </a:r>
            <a:r>
              <a:rPr lang="es-BO" sz="2800" b="1" dirty="0"/>
              <a:t>CHORRERA EL COCO</a:t>
            </a:r>
            <a:endParaRPr lang="es-BO" sz="2800" b="1" dirty="0"/>
          </a:p>
        </p:txBody>
      </p:sp>
      <p:sp>
        <p:nvSpPr>
          <p:cNvPr id="7" name="6 Marcador de contenido"/>
          <p:cNvSpPr>
            <a:spLocks noGrp="1"/>
          </p:cNvSpPr>
          <p:nvPr>
            <p:ph sz="quarter" idx="16"/>
          </p:nvPr>
        </p:nvSpPr>
        <p:spPr>
          <a:xfrm>
            <a:off x="4402236" y="4797152"/>
            <a:ext cx="4307780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tx2"/>
                </a:solidFill>
              </a:rPr>
              <a:t>Action Plan:</a:t>
            </a:r>
          </a:p>
          <a:p>
            <a:r>
              <a:rPr lang="en-US" sz="1600" dirty="0">
                <a:solidFill>
                  <a:schemeClr val="tx2"/>
                </a:solidFill>
              </a:rPr>
              <a:t>Change of operator,</a:t>
            </a:r>
          </a:p>
          <a:p>
            <a:r>
              <a:rPr lang="en-US" sz="1600" dirty="0">
                <a:solidFill>
                  <a:schemeClr val="tx2"/>
                </a:solidFill>
              </a:rPr>
              <a:t>Incorporate Ion </a:t>
            </a:r>
            <a:r>
              <a:rPr lang="en-US" sz="1600" dirty="0" smtClean="0">
                <a:solidFill>
                  <a:schemeClr val="tx2"/>
                </a:solidFill>
              </a:rPr>
              <a:t>Diesel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Get discount accounts in local area.</a:t>
            </a:r>
          </a:p>
          <a:p>
            <a:r>
              <a:rPr lang="en-US" sz="1600" dirty="0" smtClean="0">
                <a:solidFill>
                  <a:schemeClr val="tx2"/>
                </a:solidFill>
              </a:rPr>
              <a:t>Exceptional </a:t>
            </a:r>
            <a:r>
              <a:rPr lang="en-US" sz="1600" dirty="0">
                <a:solidFill>
                  <a:schemeClr val="tx2"/>
                </a:solidFill>
              </a:rPr>
              <a:t>Service</a:t>
            </a:r>
            <a:endParaRPr lang="en-US" sz="1600" dirty="0"/>
          </a:p>
        </p:txBody>
      </p:sp>
      <p:sp>
        <p:nvSpPr>
          <p:cNvPr id="10" name="9 Rectángulo"/>
          <p:cNvSpPr/>
          <p:nvPr/>
        </p:nvSpPr>
        <p:spPr>
          <a:xfrm>
            <a:off x="4379788" y="41490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 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09169"/>
            <a:ext cx="3960812" cy="167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9"/>
          <a:stretch/>
        </p:blipFill>
        <p:spPr bwMode="auto">
          <a:xfrm>
            <a:off x="251960" y="1052736"/>
            <a:ext cx="3960000" cy="25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143400"/>
              </p:ext>
            </p:extLst>
          </p:nvPr>
        </p:nvGraphicFramePr>
        <p:xfrm>
          <a:off x="4716016" y="3645024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121,538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165,607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8281528"/>
      </p:ext>
    </p:extLst>
  </p:cSld>
  <p:clrMapOvr>
    <a:masterClrMapping/>
  </p:clrMapOvr>
  <p:transition>
    <p:blinds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 smtClean="0"/>
              <a:t>504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</a:t>
            </a:r>
            <a:r>
              <a:rPr lang="es-BO" sz="3200" b="1" dirty="0"/>
              <a:t>CHORRERA EDDIE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4581128"/>
            <a:ext cx="4392488" cy="16561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 smtClean="0"/>
              <a:t>Action Plan:</a:t>
            </a:r>
          </a:p>
          <a:p>
            <a:r>
              <a:rPr lang="en-US" sz="1400" dirty="0">
                <a:solidFill>
                  <a:schemeClr val="tx2"/>
                </a:solidFill>
              </a:rPr>
              <a:t>Reinsurance contract lease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r>
              <a:rPr lang="en-US" sz="1400" dirty="0">
                <a:solidFill>
                  <a:schemeClr val="tx2"/>
                </a:solidFill>
              </a:rPr>
              <a:t>Capture customers credit and </a:t>
            </a:r>
            <a:r>
              <a:rPr lang="en-US" sz="1400" dirty="0" smtClean="0">
                <a:solidFill>
                  <a:schemeClr val="tx2"/>
                </a:solidFill>
              </a:rPr>
              <a:t>discount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Transfer </a:t>
            </a:r>
            <a:r>
              <a:rPr lang="en-US" sz="1400" dirty="0">
                <a:solidFill>
                  <a:schemeClr val="tx2"/>
                </a:solidFill>
              </a:rPr>
              <a:t>volume of handing to another </a:t>
            </a:r>
            <a:r>
              <a:rPr lang="en-US" sz="1400" dirty="0" smtClean="0">
                <a:solidFill>
                  <a:schemeClr val="tx2"/>
                </a:solidFill>
              </a:rPr>
              <a:t>site.</a:t>
            </a:r>
          </a:p>
          <a:p>
            <a:r>
              <a:rPr lang="en-US" sz="1400" dirty="0" smtClean="0">
                <a:solidFill>
                  <a:schemeClr val="tx2"/>
                </a:solidFill>
              </a:rPr>
              <a:t>Improvements </a:t>
            </a:r>
            <a:r>
              <a:rPr lang="en-US" sz="1400" dirty="0">
                <a:solidFill>
                  <a:schemeClr val="tx2"/>
                </a:solidFill>
              </a:rPr>
              <a:t>in </a:t>
            </a:r>
            <a:r>
              <a:rPr lang="en-US" sz="1400" dirty="0" smtClean="0">
                <a:solidFill>
                  <a:schemeClr val="tx2"/>
                </a:solidFill>
              </a:rPr>
              <a:t>label </a:t>
            </a:r>
            <a:r>
              <a:rPr lang="en-US" sz="1400" dirty="0">
                <a:solidFill>
                  <a:schemeClr val="tx2"/>
                </a:solidFill>
              </a:rPr>
              <a:t>of the station.</a:t>
            </a:r>
          </a:p>
          <a:p>
            <a:r>
              <a:rPr lang="en-US" sz="1400" dirty="0">
                <a:solidFill>
                  <a:schemeClr val="tx2"/>
                </a:solidFill>
              </a:rPr>
              <a:t>Exceptional service </a:t>
            </a:r>
            <a:endParaRPr lang="en-US" sz="1400" dirty="0" smtClean="0">
              <a:solidFill>
                <a:schemeClr val="tx2"/>
              </a:solidFill>
            </a:endParaRPr>
          </a:p>
          <a:p>
            <a:r>
              <a:rPr lang="en-US" sz="1400" dirty="0" smtClean="0">
                <a:solidFill>
                  <a:schemeClr val="tx2"/>
                </a:solidFill>
              </a:rPr>
              <a:t>MID </a:t>
            </a:r>
            <a:r>
              <a:rPr lang="en-US" sz="1400" dirty="0">
                <a:solidFill>
                  <a:schemeClr val="tx2"/>
                </a:solidFill>
              </a:rPr>
              <a:t>Digital</a:t>
            </a:r>
            <a:endParaRPr lang="en-US" sz="1400" dirty="0"/>
          </a:p>
        </p:txBody>
      </p:sp>
      <p:sp>
        <p:nvSpPr>
          <p:cNvPr id="9" name="8 Rectángulo"/>
          <p:cNvSpPr/>
          <p:nvPr/>
        </p:nvSpPr>
        <p:spPr>
          <a:xfrm>
            <a:off x="4608512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2"/>
          <a:stretch/>
        </p:blipFill>
        <p:spPr bwMode="auto">
          <a:xfrm>
            <a:off x="251520" y="1124744"/>
            <a:ext cx="3960000" cy="257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9"/>
          <a:stretch/>
        </p:blipFill>
        <p:spPr bwMode="auto">
          <a:xfrm>
            <a:off x="5052427" y="1192337"/>
            <a:ext cx="3574634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13205"/>
              </p:ext>
            </p:extLst>
          </p:nvPr>
        </p:nvGraphicFramePr>
        <p:xfrm>
          <a:off x="4716016" y="371703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115,198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133,512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 smtClean="0"/>
              <a:t>537</a:t>
            </a:r>
            <a:r>
              <a:rPr lang="es-BO" sz="3600" b="1" dirty="0" smtClean="0"/>
              <a:t> </a:t>
            </a:r>
            <a:r>
              <a:rPr lang="es-BO" sz="3600" b="1" dirty="0"/>
              <a:t>– </a:t>
            </a:r>
            <a:r>
              <a:rPr lang="es-BO" sz="3600" b="1" dirty="0" smtClean="0"/>
              <a:t>puma </a:t>
            </a:r>
            <a:r>
              <a:rPr lang="es-BO" sz="3600" b="1" dirty="0"/>
              <a:t>CHORRERA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644008" y="4797152"/>
            <a:ext cx="4392488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Track asphalting</a:t>
            </a:r>
          </a:p>
          <a:p>
            <a:pPr marL="173038" indent="-173038">
              <a:spcBef>
                <a:spcPts val="0"/>
              </a:spcBef>
              <a:defRPr/>
            </a:pPr>
            <a:r>
              <a:rPr lang="en-US" sz="1600" dirty="0">
                <a:solidFill>
                  <a:schemeClr val="tx2"/>
                </a:solidFill>
              </a:rPr>
              <a:t>Increase bus route</a:t>
            </a:r>
          </a:p>
          <a:p>
            <a:pPr marL="173038" lvl="2" indent="-173038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Get discount accounts in local area.</a:t>
            </a:r>
          </a:p>
          <a:p>
            <a:pPr marL="173038" indent="-173038">
              <a:spcBef>
                <a:spcPts val="0"/>
              </a:spcBef>
              <a:defRPr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400" dirty="0">
              <a:solidFill>
                <a:schemeClr val="tx2"/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>
              <a:spcBef>
                <a:spcPts val="0"/>
              </a:spcBef>
              <a:defRPr/>
            </a:pP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608512" y="422108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good level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892" y="1052513"/>
            <a:ext cx="363170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87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542536"/>
              </p:ext>
            </p:extLst>
          </p:nvPr>
        </p:nvGraphicFramePr>
        <p:xfrm>
          <a:off x="4688656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112,952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131,986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7042"/>
      </p:ext>
    </p:extLst>
  </p:cSld>
  <p:clrMapOvr>
    <a:masterClrMapping/>
  </p:clrMapOvr>
  <p:transition>
    <p:blinds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 smtClean="0"/>
              <a:t>BCG Id </a:t>
            </a:r>
            <a:r>
              <a:rPr lang="es-BO" sz="3200" b="1" dirty="0" smtClean="0"/>
              <a:t>544</a:t>
            </a:r>
            <a:r>
              <a:rPr lang="es-BO" sz="3200" b="1" dirty="0" smtClean="0"/>
              <a:t> </a:t>
            </a:r>
            <a:r>
              <a:rPr lang="es-BO" sz="3200" b="1" dirty="0"/>
              <a:t>– </a:t>
            </a:r>
            <a:r>
              <a:rPr lang="es-BO" sz="3200" b="1" dirty="0" smtClean="0"/>
              <a:t>puma </a:t>
            </a:r>
            <a:r>
              <a:rPr lang="es-BO" sz="3200" b="1" dirty="0"/>
              <a:t>HATO MONTANA</a:t>
            </a:r>
            <a:endParaRPr lang="es-BO" sz="32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392488" y="5229200"/>
            <a:ext cx="4860032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r>
              <a:rPr lang="en-US" sz="1600" dirty="0" smtClean="0"/>
              <a:t>None</a:t>
            </a:r>
          </a:p>
          <a:p>
            <a:endParaRPr lang="en-US" sz="1300" dirty="0"/>
          </a:p>
        </p:txBody>
      </p:sp>
      <p:sp>
        <p:nvSpPr>
          <p:cNvPr id="9" name="8 Rectángulo"/>
          <p:cNvSpPr/>
          <p:nvPr/>
        </p:nvSpPr>
        <p:spPr>
          <a:xfrm>
            <a:off x="4392488" y="44284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Performing at expect 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960000" cy="251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0"/>
          <a:stretch/>
        </p:blipFill>
        <p:spPr bwMode="auto">
          <a:xfrm>
            <a:off x="5543550" y="1168400"/>
            <a:ext cx="2592387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713879"/>
              </p:ext>
            </p:extLst>
          </p:nvPr>
        </p:nvGraphicFramePr>
        <p:xfrm>
          <a:off x="4616648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114,882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158,838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4367704"/>
      </p:ext>
    </p:extLst>
  </p:cSld>
  <p:clrMapOvr>
    <a:masterClrMapping/>
  </p:clrMapOvr>
  <p:transition>
    <p:blinds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200" b="1" dirty="0"/>
              <a:t>BCG Id </a:t>
            </a:r>
            <a:r>
              <a:rPr lang="es-BO" sz="3200" b="1" dirty="0"/>
              <a:t>20831 </a:t>
            </a:r>
            <a:r>
              <a:rPr lang="es-BO" sz="3200" b="1" dirty="0"/>
              <a:t>– puma </a:t>
            </a:r>
            <a:r>
              <a:rPr lang="es-BO" sz="3200" b="1" dirty="0"/>
              <a:t>AEROPUERTO</a:t>
            </a:r>
            <a:endParaRPr lang="es-BO" sz="3200" dirty="0"/>
          </a:p>
        </p:txBody>
      </p:sp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92488" y="4725144"/>
            <a:ext cx="4535488" cy="15841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Initiative </a:t>
            </a: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of new access to the store, which leads directly to a high flow pump that benefits heavy vehicle revenue from the new </a:t>
            </a: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terminal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  <a:cs typeface="Arial" pitchFamily="34" charset="0"/>
              </a:rPr>
              <a:t>Get discount accounts in local area.</a:t>
            </a:r>
          </a:p>
          <a:p>
            <a:endParaRPr lang="en-US" sz="1300" dirty="0" smtClean="0"/>
          </a:p>
        </p:txBody>
      </p:sp>
      <p:sp>
        <p:nvSpPr>
          <p:cNvPr id="11" name="10 Rectángulo"/>
          <p:cNvSpPr/>
          <p:nvPr/>
        </p:nvSpPr>
        <p:spPr>
          <a:xfrm>
            <a:off x="4355976" y="41490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17409"/>
            <a:ext cx="3960812" cy="226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77170"/>
            <a:ext cx="3960813" cy="254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6963540"/>
              </p:ext>
            </p:extLst>
          </p:nvPr>
        </p:nvGraphicFramePr>
        <p:xfrm>
          <a:off x="4688656" y="3672681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20,831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93,024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78,064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281958"/>
      </p:ext>
    </p:extLst>
  </p:cSld>
  <p:clrMapOvr>
    <a:masterClrMapping/>
  </p:clrMapOvr>
  <p:transition>
    <p:blinds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 smtClean="0"/>
              <a:t>BCG Id </a:t>
            </a:r>
            <a:r>
              <a:rPr lang="es-BO" sz="3600" b="1" dirty="0"/>
              <a:t>20836 </a:t>
            </a:r>
            <a:r>
              <a:rPr lang="es-BO" sz="3600" b="1" dirty="0"/>
              <a:t>– puma </a:t>
            </a:r>
            <a:r>
              <a:rPr lang="es-BO" sz="3600" b="1" dirty="0"/>
              <a:t>RODMAN</a:t>
            </a:r>
            <a:endParaRPr lang="es-BO" sz="36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72000" y="5085184"/>
            <a:ext cx="432048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173038" indent="-173038" algn="just">
              <a:spcBef>
                <a:spcPts val="0"/>
              </a:spcBef>
              <a:defRPr/>
            </a:pPr>
            <a:r>
              <a:rPr lang="es-BO" sz="1600" dirty="0" err="1" smtClean="0">
                <a:solidFill>
                  <a:schemeClr val="tx2"/>
                </a:solidFill>
              </a:rPr>
              <a:t>Change</a:t>
            </a:r>
            <a:r>
              <a:rPr lang="es-BO" sz="1600" dirty="0" smtClean="0">
                <a:solidFill>
                  <a:schemeClr val="tx2"/>
                </a:solidFill>
              </a:rPr>
              <a:t> of </a:t>
            </a:r>
            <a:r>
              <a:rPr lang="es-BO" sz="1600" dirty="0" err="1" smtClean="0">
                <a:solidFill>
                  <a:schemeClr val="tx2"/>
                </a:solidFill>
              </a:rPr>
              <a:t>operator</a:t>
            </a:r>
            <a:endParaRPr lang="es-BO" sz="1600" dirty="0">
              <a:solidFill>
                <a:schemeClr val="tx2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4499992" y="428438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Excellent operations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87545"/>
            <a:ext cx="3960813" cy="232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219" y="1052513"/>
            <a:ext cx="3289049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08285"/>
              </p:ext>
            </p:extLst>
          </p:nvPr>
        </p:nvGraphicFramePr>
        <p:xfrm>
          <a:off x="4688656" y="376808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20,836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108,937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174,700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HI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  <p:pic>
        <p:nvPicPr>
          <p:cNvPr id="44037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252249"/>
      </p:ext>
    </p:extLst>
  </p:cSld>
  <p:clrMapOvr>
    <a:masterClrMapping/>
  </p:clrMapOvr>
  <p:transition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2492896"/>
            <a:ext cx="6984776" cy="1752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Low Potential – Low Performance</a:t>
            </a:r>
            <a:endParaRPr lang="es-SV" sz="4800" dirty="0"/>
          </a:p>
        </p:txBody>
      </p:sp>
    </p:spTree>
    <p:extLst>
      <p:ext uri="{BB962C8B-B14F-4D97-AF65-F5344CB8AC3E}">
        <p14:creationId xmlns:p14="http://schemas.microsoft.com/office/powerpoint/2010/main" val="325731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700" b="1" dirty="0" smtClean="0"/>
              <a:t>BCG id 10209 </a:t>
            </a:r>
            <a:r>
              <a:rPr lang="es-BO" sz="2700" b="1" dirty="0"/>
              <a:t>- PUMA </a:t>
            </a:r>
            <a:r>
              <a:rPr lang="es-BO" sz="2700" b="1" dirty="0" err="1" smtClean="0"/>
              <a:t>david</a:t>
            </a:r>
            <a:r>
              <a:rPr lang="es-BO" sz="2700" b="1" dirty="0" smtClean="0"/>
              <a:t> central </a:t>
            </a:r>
            <a:endParaRPr lang="es-BO" sz="2700" b="1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6"/>
          </p:nvPr>
        </p:nvSpPr>
        <p:spPr>
          <a:xfrm>
            <a:off x="4550072" y="5229200"/>
            <a:ext cx="440171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Get discount accounts in local area.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379788" y="450040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Excellent operations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286" y="1052513"/>
            <a:ext cx="3350916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/>
          <a:stretch/>
        </p:blipFill>
        <p:spPr bwMode="auto">
          <a:xfrm>
            <a:off x="251520" y="1052736"/>
            <a:ext cx="3960000" cy="261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920316"/>
              </p:ext>
            </p:extLst>
          </p:nvPr>
        </p:nvGraphicFramePr>
        <p:xfrm>
          <a:off x="4671888" y="378904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70,824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86,058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840875"/>
      </p:ext>
    </p:extLst>
  </p:cSld>
  <p:clrMapOvr>
    <a:masterClrMapping/>
  </p:clrMapOvr>
  <p:transition>
    <p:blinds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800" b="1" dirty="0"/>
              <a:t>BCG id </a:t>
            </a:r>
            <a:r>
              <a:rPr lang="es-BO" sz="2800" b="1" dirty="0" smtClean="0"/>
              <a:t>10212 </a:t>
            </a:r>
            <a:r>
              <a:rPr lang="es-BO" sz="2800" b="1" dirty="0"/>
              <a:t>- PUMA </a:t>
            </a:r>
            <a:r>
              <a:rPr lang="es-BO" sz="2800" b="1" dirty="0"/>
              <a:t>MAREASA VIA RAPIDA</a:t>
            </a:r>
            <a:endParaRPr lang="es-BO" sz="2800" dirty="0"/>
          </a:p>
        </p:txBody>
      </p:sp>
      <p:sp>
        <p:nvSpPr>
          <p:cNvPr id="8" name="5 Marcador de contenido"/>
          <p:cNvSpPr>
            <a:spLocks noGrp="1"/>
          </p:cNvSpPr>
          <p:nvPr>
            <p:ph sz="quarter" idx="16"/>
          </p:nvPr>
        </p:nvSpPr>
        <p:spPr>
          <a:xfrm>
            <a:off x="4379788" y="4599214"/>
            <a:ext cx="4764212" cy="1710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Change of three products pump in Self Service</a:t>
            </a:r>
            <a:endParaRPr lang="en-US" sz="1600" dirty="0" smtClean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Get </a:t>
            </a:r>
            <a:r>
              <a:rPr lang="en-US" sz="1600" dirty="0">
                <a:solidFill>
                  <a:schemeClr val="tx2"/>
                </a:solidFill>
              </a:rPr>
              <a:t>discount accounts in local area.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Exceptional </a:t>
            </a:r>
            <a:r>
              <a:rPr lang="en-US" sz="1600" dirty="0">
                <a:solidFill>
                  <a:schemeClr val="tx2"/>
                </a:solidFill>
              </a:rPr>
              <a:t>service 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Track asphalting</a:t>
            </a:r>
          </a:p>
          <a:p>
            <a:endParaRPr lang="en-US" sz="1600" dirty="0"/>
          </a:p>
        </p:txBody>
      </p:sp>
      <p:sp>
        <p:nvSpPr>
          <p:cNvPr id="9" name="8 Rectángulo"/>
          <p:cNvSpPr/>
          <p:nvPr/>
        </p:nvSpPr>
        <p:spPr>
          <a:xfrm>
            <a:off x="4379788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0"/>
          <a:stretch/>
        </p:blipFill>
        <p:spPr bwMode="auto">
          <a:xfrm>
            <a:off x="251520" y="1052736"/>
            <a:ext cx="3960000" cy="259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252" y="1052513"/>
            <a:ext cx="3190984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891786"/>
              </p:ext>
            </p:extLst>
          </p:nvPr>
        </p:nvGraphicFramePr>
        <p:xfrm>
          <a:off x="4671888" y="3696072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87,205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83,592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18613"/>
      </p:ext>
    </p:extLst>
  </p:cSld>
  <p:clrMapOvr>
    <a:masterClrMapping/>
  </p:clrMapOvr>
  <p:transition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2400" b="1" dirty="0"/>
              <a:t>BCG id </a:t>
            </a:r>
            <a:r>
              <a:rPr lang="es-BO" sz="2400" b="1" dirty="0" smtClean="0"/>
              <a:t>10217 </a:t>
            </a:r>
            <a:r>
              <a:rPr lang="es-BO" sz="2400" b="1" dirty="0"/>
              <a:t>- PUMA MAREASA INTERAMERICANA</a:t>
            </a:r>
            <a:endParaRPr lang="es-BO" sz="24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Get </a:t>
            </a:r>
            <a:r>
              <a:rPr lang="en-US" sz="1600" dirty="0">
                <a:solidFill>
                  <a:schemeClr val="tx2"/>
                </a:solidFill>
              </a:rPr>
              <a:t>discount accounts in local </a:t>
            </a:r>
            <a:r>
              <a:rPr lang="en-US" sz="1600" dirty="0" smtClean="0">
                <a:solidFill>
                  <a:schemeClr val="tx2"/>
                </a:solidFill>
              </a:rPr>
              <a:t>area(Project </a:t>
            </a:r>
            <a:r>
              <a:rPr lang="en-US" sz="1600" dirty="0" err="1" smtClean="0">
                <a:solidFill>
                  <a:schemeClr val="tx2"/>
                </a:solidFill>
              </a:rPr>
              <a:t>Fomilenio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High flow diesel pump.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of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27KG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25KG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49" y="1052736"/>
            <a:ext cx="285219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5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1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6906833"/>
              </p:ext>
            </p:extLst>
          </p:nvPr>
        </p:nvGraphicFramePr>
        <p:xfrm>
          <a:off x="4671888" y="3674988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10217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84,898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27,164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6155782"/>
      </p:ext>
    </p:extLst>
  </p:cSld>
  <p:clrMapOvr>
    <a:masterClrMapping/>
  </p:clrMapOvr>
  <p:transition>
    <p:blinds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BO" sz="3600" b="1" dirty="0"/>
              <a:t>BCG id </a:t>
            </a:r>
            <a:r>
              <a:rPr lang="es-BO" sz="3600" b="1" dirty="0" smtClean="0"/>
              <a:t>12001 </a:t>
            </a:r>
            <a:r>
              <a:rPr lang="es-BO" sz="3600" b="1" dirty="0"/>
              <a:t>- PUMA </a:t>
            </a:r>
            <a:r>
              <a:rPr lang="es-BO" sz="3600" b="1" dirty="0" err="1" smtClean="0"/>
              <a:t>volcan</a:t>
            </a:r>
            <a:endParaRPr lang="es-BO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960000" cy="26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01518"/>
            <a:ext cx="3960812" cy="249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6419"/>
            <a:ext cx="3960813" cy="247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5 Marcador de contenido"/>
          <p:cNvSpPr>
            <a:spLocks noGrp="1"/>
          </p:cNvSpPr>
          <p:nvPr>
            <p:ph sz="quarter" idx="16"/>
          </p:nvPr>
        </p:nvSpPr>
        <p:spPr>
          <a:xfrm>
            <a:off x="4351436" y="4877871"/>
            <a:ext cx="4764212" cy="1431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Action Plan:</a:t>
            </a: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Get </a:t>
            </a:r>
            <a:r>
              <a:rPr lang="en-US" sz="1600" dirty="0">
                <a:solidFill>
                  <a:schemeClr val="tx2"/>
                </a:solidFill>
              </a:rPr>
              <a:t>discount accounts in local </a:t>
            </a:r>
            <a:r>
              <a:rPr lang="en-US" sz="1600" dirty="0" smtClean="0">
                <a:solidFill>
                  <a:schemeClr val="tx2"/>
                </a:solidFill>
              </a:rPr>
              <a:t>area(Project </a:t>
            </a:r>
            <a:r>
              <a:rPr lang="en-US" sz="1600" dirty="0" err="1" smtClean="0">
                <a:solidFill>
                  <a:schemeClr val="tx2"/>
                </a:solidFill>
              </a:rPr>
              <a:t>Fomilenio</a:t>
            </a:r>
            <a:r>
              <a:rPr lang="en-US" sz="1600" dirty="0" smtClean="0">
                <a:solidFill>
                  <a:schemeClr val="tx2"/>
                </a:solidFill>
              </a:rPr>
              <a:t>)</a:t>
            </a:r>
            <a:endParaRPr lang="en-US" sz="1600" dirty="0">
              <a:solidFill>
                <a:schemeClr val="tx2"/>
              </a:solidFill>
            </a:endParaRPr>
          </a:p>
          <a:p>
            <a:pPr marL="342900" lvl="2" indent="-342900">
              <a:buFont typeface="Arial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High flow diesel pump.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379788" y="421237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Gasoline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Performing at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expect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Diesel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Operational opportunities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32010"/>
              </p:ext>
            </p:extLst>
          </p:nvPr>
        </p:nvGraphicFramePr>
        <p:xfrm>
          <a:off x="4716016" y="3789040"/>
          <a:ext cx="3987800" cy="38100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  <a:gridCol w="762000"/>
                <a:gridCol w="939800"/>
                <a:gridCol w="762000"/>
              </a:tblGrid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BCG ID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Loc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Real Vol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Performance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Potential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75,576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47,132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PERF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B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LOW POT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9611191"/>
      </p:ext>
    </p:extLst>
  </p:cSld>
  <p:clrMapOvr>
    <a:masterClrMapping/>
  </p:clrMapOvr>
  <p:transition>
    <p:blinds dir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BCG 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d496ab6f-82d7-47fa-ba56-55fc2c510ab4">
  <element uid="88991f24-ef62-4f1e-a9ef-6d6a74d11ca9" value=""/>
</sisl>
</file>

<file path=customXml/itemProps1.xml><?xml version="1.0" encoding="utf-8"?>
<ds:datastoreItem xmlns:ds="http://schemas.openxmlformats.org/officeDocument/2006/customXml" ds:itemID="{5DB81E8B-0E54-417E-BEB4-6D30B68A00C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BCG Octubre 2013</Template>
  <TotalTime>6255</TotalTime>
  <Words>2095</Words>
  <Application>Microsoft Office PowerPoint</Application>
  <PresentationFormat>Presentación en pantalla (4:3)</PresentationFormat>
  <Paragraphs>684</Paragraphs>
  <Slides>48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BCG STANDARD</vt:lpstr>
      <vt:lpstr>Puma Energy - Network Plan</vt:lpstr>
      <vt:lpstr>TM: Ariel Cedenio</vt:lpstr>
      <vt:lpstr>Ariel Cedenio</vt:lpstr>
      <vt:lpstr>Ariel Cedenio</vt:lpstr>
      <vt:lpstr>Presentación de PowerPoint</vt:lpstr>
      <vt:lpstr>BCG id 10209 - PUMA david central </vt:lpstr>
      <vt:lpstr>BCG id 10212 - PUMA MAREASA VIA RAPIDA</vt:lpstr>
      <vt:lpstr>BCG id 10217 - PUMA MAREASA INTERAMERICANA</vt:lpstr>
      <vt:lpstr>BCG id 12001 - PUMA volcan</vt:lpstr>
      <vt:lpstr>BCG id 20594 - PUMA LA ERMITA</vt:lpstr>
      <vt:lpstr>BCG id 20665 - PUMA BUENA VISTA</vt:lpstr>
      <vt:lpstr>BCG id 20691 - PUMA JULSA</vt:lpstr>
      <vt:lpstr>BCG id 20741- PUMA CORONADO</vt:lpstr>
      <vt:lpstr>BCG id 20756- PUMA PEDASI</vt:lpstr>
      <vt:lpstr>BCG id 20839- PUMA OTG AGUADULCE</vt:lpstr>
      <vt:lpstr>BCG id 20855- PUMA SANTIAGO</vt:lpstr>
      <vt:lpstr>BCG id 20867- PUMA BURUNGA</vt:lpstr>
      <vt:lpstr>BCG id 20869- PUMA MONAGRILLO</vt:lpstr>
      <vt:lpstr>Presentación de PowerPoint</vt:lpstr>
      <vt:lpstr>BCG Id 64 – puma MAMA OLY</vt:lpstr>
      <vt:lpstr>BCG Id 519 - PUMA ARRAIJAN</vt:lpstr>
      <vt:lpstr>BCG Id 2009 – puma EL ROBLE</vt:lpstr>
      <vt:lpstr>BCG Id 12002 – puma TIERRAS ALTAS</vt:lpstr>
      <vt:lpstr>BCG Id 20650 – puma SAN JUAN CARRETERA</vt:lpstr>
      <vt:lpstr>BCG Id 20706 – puma ANTON</vt:lpstr>
      <vt:lpstr>BCG Id 20724 – puma FRONTERA</vt:lpstr>
      <vt:lpstr>BCG Id 20874 – puma RIO SERENO</vt:lpstr>
      <vt:lpstr>Presentación de PowerPoint</vt:lpstr>
      <vt:lpstr>Bcg Id 336 – puma PANAMA</vt:lpstr>
      <vt:lpstr>BCG Id 341 - PUMA BETHANIA</vt:lpstr>
      <vt:lpstr>BCG Id 507 – puma VISTA ALEGRE</vt:lpstr>
      <vt:lpstr>BCG ID 520 - PUMA VACAMONTE</vt:lpstr>
      <vt:lpstr>BCG id 2007 - PUMA SAN JUAN PUEBLO</vt:lpstr>
      <vt:lpstr>BCG Id 10223 - PUMA DAVID VIA AEROPUERTO</vt:lpstr>
      <vt:lpstr>BCG Id 10233 – puma DAVID INTERBOQUETE</vt:lpstr>
      <vt:lpstr>BCG Id 12011 – puma BUGABA</vt:lpstr>
      <vt:lpstr>BCG Id 20647 – puma CAPIRA</vt:lpstr>
      <vt:lpstr>BCG Id 20651 – puma CHITRE</vt:lpstr>
      <vt:lpstr>BCG Id 20653 – puma COQUITO</vt:lpstr>
      <vt:lpstr>BCG Id 20655 – puma URRACA</vt:lpstr>
      <vt:lpstr>BCG Id 20810 – puma penonome</vt:lpstr>
      <vt:lpstr>Presentación de PowerPoint</vt:lpstr>
      <vt:lpstr>BCG Id 503 – puma CHORRERA EL COCO</vt:lpstr>
      <vt:lpstr>BCG Id 504 – puma CHORRERA EDDIE</vt:lpstr>
      <vt:lpstr>BCG Id 537 – puma CHORRERA</vt:lpstr>
      <vt:lpstr>BCG Id 544 – puma HATO MONTANA</vt:lpstr>
      <vt:lpstr>BCG Id 20831 – puma AEROPUERTO</vt:lpstr>
      <vt:lpstr>BCG Id 20836 – puma RODMAN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Puma Energy- Network Plan Outlet Review</dc:title>
  <dc:creator>Puma</dc:creator>
  <cp:keywords>PRIVATE AND CONFIDENTIAL</cp:keywords>
  <cp:lastModifiedBy>Usuario</cp:lastModifiedBy>
  <cp:revision>233</cp:revision>
  <cp:lastPrinted>2015-06-12T17:27:43Z</cp:lastPrinted>
  <dcterms:created xsi:type="dcterms:W3CDTF">2015-06-10T16:23:27Z</dcterms:created>
  <dcterms:modified xsi:type="dcterms:W3CDTF">2018-05-28T21:50:54Z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943f943c-b62e-4d5f-96aa-1044e8f9b898</vt:lpwstr>
  </property>
  <property fmtid="{D5CDD505-2E9C-101B-9397-08002B2CF9AE}" pid="3" name="bjSaver">
    <vt:lpwstr>chnzsKEALXasNaWjClfKIizUM1cK/utV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policy="d496ab6f-82d7-47fa-ba56-55fc2c510ab4" xmlns="http://www.boldonjames.com/2008/01/sie/i</vt:lpwstr>
  </property>
  <property fmtid="{D5CDD505-2E9C-101B-9397-08002B2CF9AE}" pid="5" name="bjDocumentLabelXML-0">
    <vt:lpwstr>nternal/label"&gt;&lt;element uid="88991f24-ef62-4f1e-a9ef-6d6a74d11ca9" value="" /&gt;&lt;/sisl&gt;</vt:lpwstr>
  </property>
  <property fmtid="{D5CDD505-2E9C-101B-9397-08002B2CF9AE}" pid="6" name="bjDocumentSecurityLabel">
    <vt:lpwstr>PRIVATE &amp; CONFIDENTIAL</vt:lpwstr>
  </property>
</Properties>
</file>