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2"/>
  </p:sldMasterIdLst>
  <p:notesMasterIdLst>
    <p:notesMasterId r:id="rId30"/>
  </p:notesMasterIdLst>
  <p:handoutMasterIdLst>
    <p:handoutMasterId r:id="rId31"/>
  </p:handoutMasterIdLst>
  <p:sldIdLst>
    <p:sldId id="257" r:id="rId3"/>
    <p:sldId id="290" r:id="rId4"/>
    <p:sldId id="291" r:id="rId5"/>
    <p:sldId id="307" r:id="rId6"/>
    <p:sldId id="309" r:id="rId7"/>
    <p:sldId id="310" r:id="rId8"/>
    <p:sldId id="346" r:id="rId9"/>
    <p:sldId id="347" r:id="rId10"/>
    <p:sldId id="348" r:id="rId11"/>
    <p:sldId id="349" r:id="rId12"/>
    <p:sldId id="350" r:id="rId13"/>
    <p:sldId id="323" r:id="rId14"/>
    <p:sldId id="326" r:id="rId15"/>
    <p:sldId id="324" r:id="rId16"/>
    <p:sldId id="329" r:id="rId17"/>
    <p:sldId id="330" r:id="rId18"/>
    <p:sldId id="331" r:id="rId19"/>
    <p:sldId id="332" r:id="rId20"/>
    <p:sldId id="333" r:id="rId21"/>
    <p:sldId id="334" r:id="rId22"/>
    <p:sldId id="351" r:id="rId23"/>
    <p:sldId id="353" r:id="rId24"/>
    <p:sldId id="337" r:id="rId25"/>
    <p:sldId id="339" r:id="rId26"/>
    <p:sldId id="340" r:id="rId27"/>
    <p:sldId id="355" r:id="rId28"/>
    <p:sldId id="357" r:id="rId29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92607" autoAdjust="0"/>
  </p:normalViewPr>
  <p:slideViewPr>
    <p:cSldViewPr>
      <p:cViewPr>
        <p:scale>
          <a:sx n="75" d="100"/>
          <a:sy n="75" d="100"/>
        </p:scale>
        <p:origin x="-87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90" y="-96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r>
              <a:rPr lang="es-SV" sz="1000" b="1" smtClean="0">
                <a:solidFill>
                  <a:srgbClr val="A5A5A5"/>
                </a:solidFill>
                <a:latin typeface="Calibri"/>
              </a:rPr>
              <a:t>Classified as: </a:t>
            </a:r>
            <a:r>
              <a:rPr lang="es-SV" sz="1000" b="1" smtClean="0">
                <a:solidFill>
                  <a:srgbClr val="FF8000"/>
                </a:solidFill>
                <a:latin typeface="Calibri"/>
              </a:rPr>
              <a:t>PRIVATE AND CONFIDENTIAL</a:t>
            </a:r>
            <a:endParaRPr lang="es-SV" sz="1000" b="1">
              <a:solidFill>
                <a:srgbClr val="FF8000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1BD63CC-8EE0-421F-899D-8D88BC9EC598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0B40CE7-0FBC-40D3-A236-926A9694237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73345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lang="es-SV" sz="1000" b="1" i="0" u="none">
                <a:solidFill>
                  <a:srgbClr val="A5A5A5"/>
                </a:solidFill>
                <a:latin typeface="Calibri"/>
              </a:defRPr>
            </a:lvl1pPr>
          </a:lstStyle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7008C8B-AC5A-4768-962A-5C2B875E40C0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D417EEF-45D6-4ABD-BC62-73662963133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77594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1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775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8 Marcador de contenido"/>
          <p:cNvSpPr>
            <a:spLocks noGrp="1"/>
          </p:cNvSpPr>
          <p:nvPr>
            <p:ph sz="quarter" idx="14"/>
          </p:nvPr>
        </p:nvSpPr>
        <p:spPr>
          <a:xfrm>
            <a:off x="251520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4" name="8 Marcador de contenido"/>
          <p:cNvSpPr>
            <a:spLocks noGrp="1"/>
          </p:cNvSpPr>
          <p:nvPr>
            <p:ph sz="quarter" idx="15"/>
          </p:nvPr>
        </p:nvSpPr>
        <p:spPr>
          <a:xfrm>
            <a:off x="4860032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" name="8 Marcador de contenido"/>
          <p:cNvSpPr>
            <a:spLocks noGrp="1"/>
          </p:cNvSpPr>
          <p:nvPr>
            <p:ph sz="quarter" idx="16"/>
          </p:nvPr>
        </p:nvSpPr>
        <p:spPr>
          <a:xfrm>
            <a:off x="4860032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12633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-11875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D95622-4F80-4687-90D4-20C698E63516}" type="datetimeFigureOut">
              <a:rPr lang="es-SV" smtClean="0"/>
              <a:pPr/>
              <a:t>15/5/2018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089695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A7D68E-C033-4355-B72B-F0FF7568D5BF}" type="slidenum">
              <a:rPr lang="es-SV" smtClean="0"/>
              <a:pPr/>
              <a:t>‹Nº›</a:t>
            </a:fld>
            <a:endParaRPr lang="es-SV" dirty="0"/>
          </a:p>
        </p:txBody>
      </p:sp>
      <p:grpSp>
        <p:nvGrpSpPr>
          <p:cNvPr id="8" name="Group 16"/>
          <p:cNvGrpSpPr/>
          <p:nvPr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5" cstate="screen"/>
          <a:stretch>
            <a:fillRect/>
          </a:stretch>
        </p:blipFill>
        <p:spPr>
          <a:xfrm>
            <a:off x="103536" y="54584"/>
            <a:ext cx="724048" cy="7583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92472"/>
            <a:ext cx="1674810" cy="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928992" cy="936103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Puma Energy - Network Plan</a:t>
            </a:r>
            <a:endParaRPr lang="es-SV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TM: Mirna </a:t>
            </a:r>
            <a:r>
              <a:rPr lang="en-US" dirty="0" err="1" smtClean="0"/>
              <a:t>Bornilla</a:t>
            </a:r>
            <a:endParaRPr lang="en-US" dirty="0"/>
          </a:p>
          <a:p>
            <a:r>
              <a:rPr lang="en-US"/>
              <a:t>Investments and Action Plans</a:t>
            </a:r>
            <a:endParaRPr lang="es-SV" dirty="0"/>
          </a:p>
        </p:txBody>
      </p:sp>
      <p:pic>
        <p:nvPicPr>
          <p:cNvPr id="66562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1" y="2060848"/>
            <a:ext cx="7488832" cy="13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4016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47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255 – puma </a:t>
            </a:r>
            <a:r>
              <a:rPr lang="es-BO" b="1" dirty="0" err="1" smtClean="0"/>
              <a:t>nahulingo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716016" y="5373216"/>
            <a:ext cx="3888432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None</a:t>
            </a:r>
            <a:endParaRPr lang="en-US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94" y="1052513"/>
            <a:ext cx="2908699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000" cy="265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49213"/>
              </p:ext>
            </p:extLst>
          </p:nvPr>
        </p:nvGraphicFramePr>
        <p:xfrm>
          <a:off x="4716016" y="3789040"/>
          <a:ext cx="4127500" cy="51310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359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9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536504" y="45724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expect  level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63687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399 – puma </a:t>
            </a:r>
            <a:r>
              <a:rPr lang="es-BO" b="1" dirty="0" err="1" smtClean="0"/>
              <a:t>tacachico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5445224"/>
            <a:ext cx="45720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Action Plan:</a:t>
            </a:r>
          </a:p>
          <a:p>
            <a:r>
              <a:rPr lang="en-US" sz="1600" dirty="0"/>
              <a:t>None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6830"/>
            <a:ext cx="3960813" cy="256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430894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87844"/>
              </p:ext>
            </p:extLst>
          </p:nvPr>
        </p:nvGraphicFramePr>
        <p:xfrm>
          <a:off x="4644008" y="3789040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50,693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4536504" y="45724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9753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Low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213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136 – puma la campana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5373216"/>
            <a:ext cx="439248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Improve access</a:t>
            </a:r>
          </a:p>
          <a:p>
            <a:r>
              <a:rPr lang="en-US" sz="1600" dirty="0" smtClean="0"/>
              <a:t>Complete paving of station</a:t>
            </a:r>
            <a:endParaRPr lang="en-US" sz="1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60440" cy="26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31" y="1077119"/>
            <a:ext cx="3055180" cy="26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63801"/>
              </p:ext>
            </p:extLst>
          </p:nvPr>
        </p:nvGraphicFramePr>
        <p:xfrm>
          <a:off x="4644008" y="3933056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46,707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99,588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536504" y="45724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43120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200" b="1" dirty="0" smtClean="0"/>
              <a:t>BCG Id 396 - PUMA ciudad heroica</a:t>
            </a:r>
            <a:endParaRPr lang="es-BO" sz="32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6"/>
          </p:nvPr>
        </p:nvSpPr>
        <p:spPr>
          <a:xfrm>
            <a:off x="4644008" y="5373216"/>
            <a:ext cx="417646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None</a:t>
            </a:r>
            <a:endParaRPr lang="en-US" sz="1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16" y="1052513"/>
            <a:ext cx="181025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8110"/>
            <a:ext cx="3960813" cy="250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36415"/>
              </p:ext>
            </p:extLst>
          </p:nvPr>
        </p:nvGraphicFramePr>
        <p:xfrm>
          <a:off x="4572000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71,582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108,568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536504" y="45724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7624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992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200" b="1" dirty="0" smtClean="0"/>
              <a:t>BCG Id 425 – puma independencia</a:t>
            </a:r>
            <a:endParaRPr lang="es-BO" sz="36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6"/>
          </p:nvPr>
        </p:nvSpPr>
        <p:spPr>
          <a:xfrm>
            <a:off x="4499992" y="5085184"/>
            <a:ext cx="4493468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 marL="285750" indent="-285750"/>
            <a:r>
              <a:rPr lang="en-US" sz="1600" dirty="0" smtClean="0"/>
              <a:t>Bathroom improvement</a:t>
            </a:r>
          </a:p>
          <a:p>
            <a:pPr marL="285750" indent="-285750"/>
            <a:r>
              <a:rPr lang="en-US" sz="1600" dirty="0" smtClean="0"/>
              <a:t>Change of roof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8343"/>
            <a:ext cx="3888432" cy="243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8432" cy="28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18313"/>
            <a:ext cx="3960812" cy="24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04507"/>
              </p:ext>
            </p:extLst>
          </p:nvPr>
        </p:nvGraphicFramePr>
        <p:xfrm>
          <a:off x="4716016" y="3789040"/>
          <a:ext cx="4127500" cy="41709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9927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9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464496" y="43563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64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327 </a:t>
            </a:r>
            <a:r>
              <a:rPr lang="es-BO" b="1" dirty="0"/>
              <a:t>- </a:t>
            </a:r>
            <a:r>
              <a:rPr lang="es-BO" b="1" dirty="0" smtClean="0"/>
              <a:t>PUMA pasatiempo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5445224"/>
            <a:ext cx="446449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 marL="285750" indent="-285750"/>
            <a:r>
              <a:rPr lang="en-US" sz="1600" dirty="0" smtClean="0"/>
              <a:t>DR project in progress</a:t>
            </a:r>
            <a:endParaRPr lang="en-US" sz="1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69" y="1052513"/>
            <a:ext cx="34449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000" cy="26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59485"/>
              </p:ext>
            </p:extLst>
          </p:nvPr>
        </p:nvGraphicFramePr>
        <p:xfrm>
          <a:off x="4644008" y="3933056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</a:t>
                      </a: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58,798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536504" y="47164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218050785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b="1" dirty="0" err="1" smtClean="0"/>
              <a:t>Bcg</a:t>
            </a:r>
            <a:r>
              <a:rPr lang="es-BO" sz="2800" b="1" dirty="0" smtClean="0"/>
              <a:t> Id 307 – puma </a:t>
            </a:r>
            <a:r>
              <a:rPr lang="es-BO" sz="2800" b="1" dirty="0" err="1" smtClean="0"/>
              <a:t>sonsonate</a:t>
            </a:r>
            <a:r>
              <a:rPr lang="es-BO" sz="2800" b="1" dirty="0" smtClean="0"/>
              <a:t> </a:t>
            </a:r>
            <a:r>
              <a:rPr lang="es-BO" sz="2800" b="1" dirty="0" err="1" smtClean="0"/>
              <a:t>franesis</a:t>
            </a:r>
            <a:endParaRPr lang="es-BO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229200"/>
            <a:ext cx="435597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Action Plan:</a:t>
            </a:r>
          </a:p>
          <a:p>
            <a:r>
              <a:rPr lang="en-US" sz="1600" dirty="0" smtClean="0"/>
              <a:t>Face lift</a:t>
            </a:r>
          </a:p>
          <a:p>
            <a:r>
              <a:rPr lang="en-US" sz="1600" dirty="0" smtClean="0"/>
              <a:t>Additional tank of 5K gal</a:t>
            </a:r>
            <a:endParaRPr lang="en-US" sz="1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3960000" cy="25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6482"/>
          <a:stretch/>
        </p:blipFill>
        <p:spPr bwMode="auto">
          <a:xfrm>
            <a:off x="5292080" y="1268760"/>
            <a:ext cx="2952328" cy="2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75028"/>
              </p:ext>
            </p:extLst>
          </p:nvPr>
        </p:nvGraphicFramePr>
        <p:xfrm>
          <a:off x="4644008" y="3933056"/>
          <a:ext cx="4127500" cy="498346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49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1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80,412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99992" y="45811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48115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200" b="1" dirty="0" smtClean="0"/>
              <a:t>BCG Id 412 - PUMA el portezuelo</a:t>
            </a:r>
            <a:endParaRPr lang="es-BO" sz="3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5301208"/>
            <a:ext cx="449999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Action Plan:</a:t>
            </a:r>
          </a:p>
          <a:p>
            <a:r>
              <a:rPr lang="en-US" sz="1600" dirty="0" smtClean="0"/>
              <a:t>Face lift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45" y="1052513"/>
            <a:ext cx="395899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513"/>
            <a:ext cx="3960000" cy="26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66849"/>
              </p:ext>
            </p:extLst>
          </p:nvPr>
        </p:nvGraphicFramePr>
        <p:xfrm>
          <a:off x="4644008" y="3789040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99992" y="45811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3940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TM: MIRNA BORNILLA</a:t>
            </a:r>
            <a:endParaRPr lang="en-US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4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205 - PUMA deportivo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5445224"/>
            <a:ext cx="403244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34" y="1052513"/>
            <a:ext cx="2856019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000" cy="27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75419"/>
              </p:ext>
            </p:extLst>
          </p:nvPr>
        </p:nvGraphicFramePr>
        <p:xfrm>
          <a:off x="4572000" y="3754370"/>
          <a:ext cx="4176466" cy="538726"/>
        </p:xfrm>
        <a:graphic>
          <a:graphicData uri="http://schemas.openxmlformats.org/drawingml/2006/table">
            <a:tbl>
              <a:tblPr/>
              <a:tblGrid>
                <a:gridCol w="771040"/>
                <a:gridCol w="771040"/>
                <a:gridCol w="771040"/>
                <a:gridCol w="1092306"/>
                <a:gridCol w="771040"/>
              </a:tblGrid>
              <a:tr h="332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</a:t>
                      </a: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51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96,712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99992" y="45811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8274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200" b="1" dirty="0" smtClean="0"/>
              <a:t>BCG Id 165 – puma vista hermosa</a:t>
            </a:r>
            <a:endParaRPr lang="es-BO" sz="3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4725144"/>
            <a:ext cx="4716016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Renovate lease 2019</a:t>
            </a:r>
          </a:p>
          <a:p>
            <a:r>
              <a:rPr lang="en-US" sz="1600" dirty="0" smtClean="0"/>
              <a:t>Face lift</a:t>
            </a:r>
          </a:p>
          <a:p>
            <a:r>
              <a:rPr lang="en-US" sz="1600" dirty="0" smtClean="0"/>
              <a:t>False ceiling change</a:t>
            </a:r>
          </a:p>
          <a:p>
            <a:r>
              <a:rPr lang="en-US" sz="1600" dirty="0" smtClean="0"/>
              <a:t>Station affected by construction of overpass</a:t>
            </a:r>
            <a:endParaRPr lang="en-US" sz="1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9581"/>
            <a:ext cx="3960813" cy="23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040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98828"/>
            <a:ext cx="3960812" cy="20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18802"/>
              </p:ext>
            </p:extLst>
          </p:nvPr>
        </p:nvGraphicFramePr>
        <p:xfrm>
          <a:off x="4572000" y="3573016"/>
          <a:ext cx="4427984" cy="504056"/>
        </p:xfrm>
        <a:graphic>
          <a:graphicData uri="http://schemas.openxmlformats.org/drawingml/2006/table">
            <a:tbl>
              <a:tblPr/>
              <a:tblGrid>
                <a:gridCol w="817474"/>
                <a:gridCol w="817474"/>
                <a:gridCol w="817474"/>
                <a:gridCol w="1158088"/>
                <a:gridCol w="817474"/>
              </a:tblGrid>
              <a:tr h="223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</a:t>
                      </a: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10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27984" y="41490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79806"/>
      </p:ext>
    </p:extLst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426 – puma colon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716016" y="5301208"/>
            <a:ext cx="381642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Execute </a:t>
            </a:r>
            <a:r>
              <a:rPr lang="en-US" sz="1600" dirty="0" smtClean="0"/>
              <a:t> DR</a:t>
            </a:r>
            <a:endParaRPr lang="en-US" sz="1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83" y="1052513"/>
            <a:ext cx="325832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b="2939"/>
          <a:stretch/>
        </p:blipFill>
        <p:spPr bwMode="auto">
          <a:xfrm>
            <a:off x="395536" y="1052735"/>
            <a:ext cx="3852000" cy="280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8" y="3944180"/>
            <a:ext cx="3852000" cy="24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53298"/>
              </p:ext>
            </p:extLst>
          </p:nvPr>
        </p:nvGraphicFramePr>
        <p:xfrm>
          <a:off x="4716016" y="3789040"/>
          <a:ext cx="41275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4608512" y="45724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49266"/>
      </p:ext>
    </p:extLst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992888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5931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287 – puma </a:t>
            </a:r>
            <a:r>
              <a:rPr lang="es-BO" b="1" dirty="0" err="1" smtClean="0"/>
              <a:t>sonsonate</a:t>
            </a:r>
            <a:endParaRPr lang="es-BO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6"/>
          </p:nvPr>
        </p:nvSpPr>
        <p:spPr>
          <a:xfrm>
            <a:off x="4427984" y="5301208"/>
            <a:ext cx="430778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Change of operator</a:t>
            </a:r>
            <a:endParaRPr lang="en-US" sz="1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000" cy="272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20" y="1052513"/>
            <a:ext cx="3061938" cy="26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10824"/>
              </p:ext>
            </p:extLst>
          </p:nvPr>
        </p:nvGraphicFramePr>
        <p:xfrm>
          <a:off x="4644008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379788" y="45004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Performing 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738281528"/>
      </p:ext>
    </p:extLst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150 </a:t>
            </a:r>
            <a:r>
              <a:rPr lang="es-BO" sz="3600" b="1" dirty="0"/>
              <a:t>– puma </a:t>
            </a:r>
            <a:r>
              <a:rPr lang="es-BO" sz="3600" b="1" dirty="0" smtClean="0"/>
              <a:t>santa tecla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5157192"/>
            <a:ext cx="4392488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Face lift</a:t>
            </a:r>
          </a:p>
          <a:p>
            <a:r>
              <a:rPr lang="en-US" sz="1600" dirty="0"/>
              <a:t>Change of lamps to LED system</a:t>
            </a:r>
          </a:p>
          <a:p>
            <a:r>
              <a:rPr lang="en-US" sz="1600" dirty="0" smtClean="0"/>
              <a:t>Alignment in prices</a:t>
            </a:r>
            <a:endParaRPr lang="en-US" sz="1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13520"/>
            <a:ext cx="3960812" cy="24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8432" cy="26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457269"/>
              </p:ext>
            </p:extLst>
          </p:nvPr>
        </p:nvGraphicFramePr>
        <p:xfrm>
          <a:off x="4644008" y="3789040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79788" y="45004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2225226782"/>
      </p:ext>
    </p:extLst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420 </a:t>
            </a:r>
            <a:r>
              <a:rPr lang="es-BO" sz="3600" b="1" dirty="0"/>
              <a:t>– puma </a:t>
            </a:r>
            <a:r>
              <a:rPr lang="es-BO" sz="3600" b="1" dirty="0" err="1" smtClean="0"/>
              <a:t>chalchuapa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5229200"/>
            <a:ext cx="432048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Pump change to install 3 products</a:t>
            </a:r>
          </a:p>
          <a:p>
            <a:r>
              <a:rPr lang="en-US" sz="1600" dirty="0" smtClean="0"/>
              <a:t>Pipelines</a:t>
            </a:r>
            <a:endParaRPr lang="en-US" sz="16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2111"/>
            <a:ext cx="3960813" cy="24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79598"/>
            <a:ext cx="3960812" cy="2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09733"/>
              </p:ext>
            </p:extLst>
          </p:nvPr>
        </p:nvGraphicFramePr>
        <p:xfrm>
          <a:off x="4716016" y="3717032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608512" y="45004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967252249"/>
      </p:ext>
    </p:extLst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228 </a:t>
            </a:r>
            <a:r>
              <a:rPr lang="es-BO" sz="3600" b="1" dirty="0"/>
              <a:t>– </a:t>
            </a:r>
            <a:r>
              <a:rPr lang="es-BO" sz="3600" b="1" dirty="0" smtClean="0"/>
              <a:t>puma </a:t>
            </a:r>
            <a:r>
              <a:rPr lang="es-BO" sz="3600" b="1" dirty="0" err="1" smtClean="0"/>
              <a:t>escalon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5445224"/>
            <a:ext cx="439248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400" dirty="0" smtClean="0"/>
              <a:t>Pump change to install 3 products </a:t>
            </a:r>
            <a:endParaRPr lang="en-US" sz="14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82840"/>
            <a:ext cx="3960812" cy="233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6"/>
          <a:stretch/>
        </p:blipFill>
        <p:spPr bwMode="auto">
          <a:xfrm>
            <a:off x="251520" y="1148390"/>
            <a:ext cx="3960000" cy="2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49760"/>
              </p:ext>
            </p:extLst>
          </p:nvPr>
        </p:nvGraphicFramePr>
        <p:xfrm>
          <a:off x="4716016" y="3861048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98,562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608512" y="46444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67704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MIRNA BORNILLA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/>
          <a:stretch/>
        </p:blipFill>
        <p:spPr bwMode="auto">
          <a:xfrm>
            <a:off x="127000" y="1249172"/>
            <a:ext cx="8890000" cy="493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Low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2573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123 - PUMA EL JOBO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5157192"/>
            <a:ext cx="3816424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Negotiate lease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Contract extension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Execute DR, station DODO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0" y="3861047"/>
            <a:ext cx="3909600" cy="244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4" y="1052736"/>
            <a:ext cx="3908556" cy="27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444263" cy="277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33864"/>
              </p:ext>
            </p:extLst>
          </p:nvPr>
        </p:nvGraphicFramePr>
        <p:xfrm>
          <a:off x="4572000" y="3933056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79788" y="45004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9577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329 </a:t>
            </a:r>
            <a:r>
              <a:rPr lang="es-BO" sz="3600" b="1" dirty="0"/>
              <a:t>- PUMA </a:t>
            </a:r>
            <a:r>
              <a:rPr lang="es-BO" sz="3600" b="1" dirty="0" smtClean="0"/>
              <a:t>cerro verde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50072" y="5229200"/>
            <a:ext cx="440171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Face lift</a:t>
            </a:r>
            <a:endParaRPr lang="en-US" sz="1600" dirty="0"/>
          </a:p>
        </p:txBody>
      </p:sp>
      <p:pic>
        <p:nvPicPr>
          <p:cNvPr id="4107" name="Picture 11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9988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040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60000" cy="230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0910"/>
              </p:ext>
            </p:extLst>
          </p:nvPr>
        </p:nvGraphicFramePr>
        <p:xfrm>
          <a:off x="4716016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79788" y="45004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 excellent  level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40875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350 -  puma </a:t>
            </a:r>
            <a:r>
              <a:rPr lang="es-BO" b="1" dirty="0" err="1" smtClean="0"/>
              <a:t>american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373216"/>
            <a:ext cx="4104456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None</a:t>
            </a:r>
          </a:p>
          <a:p>
            <a:endParaRPr lang="es-B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73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312368" cy="28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00737"/>
              </p:ext>
            </p:extLst>
          </p:nvPr>
        </p:nvGraphicFramePr>
        <p:xfrm>
          <a:off x="4572000" y="4005064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79788" y="47164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38903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314 – puma buenos aires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229200"/>
            <a:ext cx="460851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Face lift DODO</a:t>
            </a:r>
          </a:p>
          <a:p>
            <a:r>
              <a:rPr lang="en-US" sz="1600" dirty="0"/>
              <a:t>Get discount accounts in local area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97" y="1052513"/>
            <a:ext cx="2021894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7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65036"/>
              </p:ext>
            </p:extLst>
          </p:nvPr>
        </p:nvGraphicFramePr>
        <p:xfrm>
          <a:off x="4644008" y="3933056"/>
          <a:ext cx="4127500" cy="41709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9927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9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79788" y="45091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79729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341 – puma el </a:t>
            </a:r>
            <a:r>
              <a:rPr lang="es-BO" b="1" dirty="0" err="1" smtClean="0"/>
              <a:t>jabali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4941168"/>
            <a:ext cx="4427984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Change in price strategy</a:t>
            </a:r>
          </a:p>
          <a:p>
            <a:r>
              <a:rPr lang="en-US" sz="1600" dirty="0" smtClean="0"/>
              <a:t>Face lift </a:t>
            </a:r>
          </a:p>
          <a:p>
            <a:r>
              <a:rPr lang="en-US" sz="1600" dirty="0" smtClean="0"/>
              <a:t>Change of lamps to LED system</a:t>
            </a:r>
          </a:p>
          <a:p>
            <a:r>
              <a:rPr lang="en-US" sz="1600" dirty="0" smtClean="0"/>
              <a:t>Renovate contract 2019</a:t>
            </a:r>
            <a:endParaRPr lang="en-US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03770"/>
            <a:ext cx="3960813" cy="24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70217"/>
            <a:ext cx="3960812" cy="255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90472"/>
              </p:ext>
            </p:extLst>
          </p:nvPr>
        </p:nvGraphicFramePr>
        <p:xfrm>
          <a:off x="4716016" y="3789040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536504" y="43563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06546"/>
      </p:ext>
    </p:extLst>
  </p:cSld>
  <p:clrMapOvr>
    <a:masterClrMapping/>
  </p:clrMapOvr>
  <p:transition>
    <p:blinds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d496ab6f-82d7-47fa-ba56-55fc2c510ab4">
  <element uid="88991f24-ef62-4f1e-a9ef-6d6a74d11ca9" value=""/>
</sisl>
</file>

<file path=customXml/itemProps1.xml><?xml version="1.0" encoding="utf-8"?>
<ds:datastoreItem xmlns:ds="http://schemas.openxmlformats.org/officeDocument/2006/customXml" ds:itemID="{5DB81E8B-0E54-417E-BEB4-6D30B68A00C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BCG Octubre 2013</Template>
  <TotalTime>5287</TotalTime>
  <Words>921</Words>
  <Application>Microsoft Office PowerPoint</Application>
  <PresentationFormat>Presentación en pantalla (4:3)</PresentationFormat>
  <Paragraphs>339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BCG STANDARD</vt:lpstr>
      <vt:lpstr>Puma Energy - Network Plan</vt:lpstr>
      <vt:lpstr>TM: MIRNA BORNILLA</vt:lpstr>
      <vt:lpstr>MIRNA BORNILLA</vt:lpstr>
      <vt:lpstr>Presentación de PowerPoint</vt:lpstr>
      <vt:lpstr>BCG id 123 - PUMA EL JOBO</vt:lpstr>
      <vt:lpstr>BCG id 329 - PUMA cerro verde</vt:lpstr>
      <vt:lpstr>BCG Id 350 -  puma american</vt:lpstr>
      <vt:lpstr>BCG Id 314 – puma buenos aires</vt:lpstr>
      <vt:lpstr>BCG Id 341 – puma el jabali</vt:lpstr>
      <vt:lpstr>BCG Id 255 – puma nahulingo</vt:lpstr>
      <vt:lpstr>BCG Id 399 – puma tacachico</vt:lpstr>
      <vt:lpstr>Presentación de PowerPoint</vt:lpstr>
      <vt:lpstr>BCG Id 136 – puma la campana</vt:lpstr>
      <vt:lpstr>BCG Id 396 - PUMA ciudad heroica</vt:lpstr>
      <vt:lpstr>Presentación de PowerPoint</vt:lpstr>
      <vt:lpstr>BCG Id 425 – puma independencia</vt:lpstr>
      <vt:lpstr>BCG ID 327 - PUMA pasatiempo</vt:lpstr>
      <vt:lpstr>Bcg Id 307 – puma sonsonate franesis</vt:lpstr>
      <vt:lpstr>BCG Id 412 - PUMA el portezuelo</vt:lpstr>
      <vt:lpstr>BCG Id 205 - PUMA deportivo</vt:lpstr>
      <vt:lpstr>BCG Id 165 – puma vista hermosa</vt:lpstr>
      <vt:lpstr>BCG Id 426 – puma colon</vt:lpstr>
      <vt:lpstr>Presentación de PowerPoint</vt:lpstr>
      <vt:lpstr>BCG Id 287 – puma sonsonate</vt:lpstr>
      <vt:lpstr>BCG Id 150 – puma santa tecla</vt:lpstr>
      <vt:lpstr>BCG Id 420 – puma chalchuapa</vt:lpstr>
      <vt:lpstr>BCG Id 228 – puma escalon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Puma Energy- Network Plan Outlet Review</dc:title>
  <dc:creator>Puma</dc:creator>
  <cp:keywords>PRIVATE AND CONFIDENTIAL</cp:keywords>
  <cp:lastModifiedBy>Usuario</cp:lastModifiedBy>
  <cp:revision>187</cp:revision>
  <cp:lastPrinted>2015-06-12T17:27:43Z</cp:lastPrinted>
  <dcterms:created xsi:type="dcterms:W3CDTF">2015-06-10T16:23:27Z</dcterms:created>
  <dcterms:modified xsi:type="dcterms:W3CDTF">2018-05-15T15:30:19Z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943f943c-b62e-4d5f-96aa-1044e8f9b898</vt:lpwstr>
  </property>
  <property fmtid="{D5CDD505-2E9C-101B-9397-08002B2CF9AE}" pid="3" name="bjSaver">
    <vt:lpwstr>chnzsKEALXasNaWjClfKIizUM1cK/utV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policy="d496ab6f-82d7-47fa-ba56-55fc2c510ab4" xmlns="http://www.boldonjames.com/2008/01/sie/i</vt:lpwstr>
  </property>
  <property fmtid="{D5CDD505-2E9C-101B-9397-08002B2CF9AE}" pid="5" name="bjDocumentLabelXML-0">
    <vt:lpwstr>nternal/label"&gt;&lt;element uid="88991f24-ef62-4f1e-a9ef-6d6a74d11ca9" value="" /&gt;&lt;/sisl&gt;</vt:lpwstr>
  </property>
  <property fmtid="{D5CDD505-2E9C-101B-9397-08002B2CF9AE}" pid="6" name="bjDocumentSecurityLabel">
    <vt:lpwstr>PRIVATE &amp; CONFIDENTIAL</vt:lpwstr>
  </property>
</Properties>
</file>