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2"/>
  </p:sldMasterIdLst>
  <p:notesMasterIdLst>
    <p:notesMasterId r:id="rId28"/>
  </p:notesMasterIdLst>
  <p:handoutMasterIdLst>
    <p:handoutMasterId r:id="rId29"/>
  </p:handoutMasterIdLst>
  <p:sldIdLst>
    <p:sldId id="257" r:id="rId3"/>
    <p:sldId id="290" r:id="rId4"/>
    <p:sldId id="291" r:id="rId5"/>
    <p:sldId id="307" r:id="rId6"/>
    <p:sldId id="309" r:id="rId7"/>
    <p:sldId id="310" r:id="rId8"/>
    <p:sldId id="346" r:id="rId9"/>
    <p:sldId id="347" r:id="rId10"/>
    <p:sldId id="348" r:id="rId11"/>
    <p:sldId id="349" r:id="rId12"/>
    <p:sldId id="350" r:id="rId13"/>
    <p:sldId id="351" r:id="rId14"/>
    <p:sldId id="323" r:id="rId15"/>
    <p:sldId id="326" r:id="rId16"/>
    <p:sldId id="324" r:id="rId17"/>
    <p:sldId id="352" r:id="rId18"/>
    <p:sldId id="329" r:id="rId19"/>
    <p:sldId id="330" r:id="rId20"/>
    <p:sldId id="331" r:id="rId21"/>
    <p:sldId id="332" r:id="rId22"/>
    <p:sldId id="333" r:id="rId23"/>
    <p:sldId id="334" r:id="rId24"/>
    <p:sldId id="337" r:id="rId25"/>
    <p:sldId id="339" r:id="rId26"/>
    <p:sldId id="340" r:id="rId27"/>
  </p:sldIdLst>
  <p:sldSz cx="9144000" cy="6858000" type="screen4x3"/>
  <p:notesSz cx="7010400" cy="9223375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5" autoAdjust="0"/>
    <p:restoredTop sz="92607" autoAdjust="0"/>
  </p:normalViewPr>
  <p:slideViewPr>
    <p:cSldViewPr>
      <p:cViewPr>
        <p:scale>
          <a:sx n="75" d="100"/>
          <a:sy n="75" d="100"/>
        </p:scale>
        <p:origin x="-87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790" y="-96"/>
      </p:cViewPr>
      <p:guideLst>
        <p:guide orient="horz" pos="2905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701040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r>
              <a:rPr lang="es-SV" sz="1000" b="1" smtClean="0">
                <a:solidFill>
                  <a:srgbClr val="A5A5A5"/>
                </a:solidFill>
                <a:latin typeface="Calibri"/>
              </a:rPr>
              <a:t>Classified as: </a:t>
            </a:r>
            <a:r>
              <a:rPr lang="es-SV" sz="1000" b="1" smtClean="0">
                <a:solidFill>
                  <a:srgbClr val="FF8000"/>
                </a:solidFill>
                <a:latin typeface="Calibri"/>
              </a:rPr>
              <a:t>PRIVATE AND CONFIDENTIAL</a:t>
            </a:r>
            <a:endParaRPr lang="es-SV" sz="1000" b="1">
              <a:solidFill>
                <a:srgbClr val="FF8000"/>
              </a:solidFill>
              <a:latin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11BD63CC-8EE0-421F-899D-8D88BC9EC598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A0B40CE7-0FBC-40D3-A236-926A9694237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0733450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701040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lang="es-SV" sz="1000" b="1" i="0" u="none">
                <a:solidFill>
                  <a:srgbClr val="A5A5A5"/>
                </a:solidFill>
                <a:latin typeface="Calibri"/>
              </a:defRPr>
            </a:lvl1pPr>
          </a:lstStyle>
          <a:p>
            <a:r>
              <a:rPr lang="en-US" smtClean="0"/>
              <a:t>Classified as: </a:t>
            </a:r>
            <a:r>
              <a:rPr lang="en-US" smtClean="0">
                <a:solidFill>
                  <a:srgbClr val="FF8000"/>
                </a:solidFill>
              </a:rPr>
              <a:t>PRIVATE AND CONFIDENTIAL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97008C8B-AC5A-4768-962A-5C2B875E40C0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7D417EEF-45D6-4ABD-BC62-73662963133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9775942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7010400" cy="461169"/>
          </a:xfrm>
        </p:spPr>
        <p:txBody>
          <a:bodyPr/>
          <a:lstStyle/>
          <a:p>
            <a:r>
              <a:rPr lang="en-US" smtClean="0"/>
              <a:t>Classified as: </a:t>
            </a:r>
            <a:r>
              <a:rPr lang="en-US" smtClean="0">
                <a:solidFill>
                  <a:srgbClr val="FF8000"/>
                </a:solidFill>
              </a:rPr>
              <a:t>PRIVATE AND CONFIDENTIAL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7EEF-45D6-4ABD-BC62-736629631338}" type="slidenum">
              <a:rPr lang="es-SV" smtClean="0"/>
              <a:t>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3513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7010400" cy="461169"/>
          </a:xfrm>
        </p:spPr>
        <p:txBody>
          <a:bodyPr/>
          <a:lstStyle/>
          <a:p>
            <a:r>
              <a:rPr lang="en-US" smtClean="0"/>
              <a:t>Classified as: </a:t>
            </a:r>
            <a:r>
              <a:rPr lang="en-US" smtClean="0">
                <a:solidFill>
                  <a:srgbClr val="FF8000"/>
                </a:solidFill>
              </a:rPr>
              <a:t>PRIVATE AND CONFIDENTIAL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7EEF-45D6-4ABD-BC62-736629631338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1879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7010400" cy="461169"/>
          </a:xfrm>
        </p:spPr>
        <p:txBody>
          <a:bodyPr/>
          <a:lstStyle/>
          <a:p>
            <a:r>
              <a:rPr lang="en-US" smtClean="0"/>
              <a:t>Classified as: </a:t>
            </a:r>
            <a:r>
              <a:rPr lang="en-US" smtClean="0">
                <a:solidFill>
                  <a:srgbClr val="FF8000"/>
                </a:solidFill>
              </a:rPr>
              <a:t>PRIVATE AND CONFIDENTIAL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7EEF-45D6-4ABD-BC62-736629631338}" type="slidenum">
              <a:rPr lang="es-SV" smtClean="0"/>
              <a:t>13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1879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Classified as: </a:t>
            </a:r>
            <a:r>
              <a:rPr lang="en-US" smtClean="0">
                <a:solidFill>
                  <a:srgbClr val="FF8000"/>
                </a:solidFill>
              </a:rPr>
              <a:t>PRIVATE AND CONFIDENTIAL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7EEF-45D6-4ABD-BC62-736629631338}" type="slidenum">
              <a:rPr lang="es-SV" smtClean="0"/>
              <a:t>15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25279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7010400" cy="461169"/>
          </a:xfrm>
        </p:spPr>
        <p:txBody>
          <a:bodyPr/>
          <a:lstStyle/>
          <a:p>
            <a:r>
              <a:rPr lang="en-US" smtClean="0"/>
              <a:t>Classified as: </a:t>
            </a:r>
            <a:r>
              <a:rPr lang="en-US" smtClean="0">
                <a:solidFill>
                  <a:srgbClr val="FF8000"/>
                </a:solidFill>
              </a:rPr>
              <a:t>PRIVATE AND CONFIDENTIAL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7EEF-45D6-4ABD-BC62-736629631338}" type="slidenum">
              <a:rPr lang="es-SV" smtClean="0"/>
              <a:t>17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1879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7010400" cy="461169"/>
          </a:xfrm>
        </p:spPr>
        <p:txBody>
          <a:bodyPr/>
          <a:lstStyle/>
          <a:p>
            <a:r>
              <a:rPr lang="en-US" smtClean="0"/>
              <a:t>Classified as: </a:t>
            </a:r>
            <a:r>
              <a:rPr lang="en-US" smtClean="0">
                <a:solidFill>
                  <a:srgbClr val="FF8000"/>
                </a:solidFill>
              </a:rPr>
              <a:t>PRIVATE AND CONFIDENTIAL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7EEF-45D6-4ABD-BC62-736629631338}" type="slidenum">
              <a:rPr lang="es-SV" smtClean="0"/>
              <a:t>23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1879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467936"/>
            <a:ext cx="423948" cy="365125"/>
          </a:xfrm>
        </p:spPr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0013"/>
            <a:ext cx="8610600" cy="738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543300"/>
            <a:ext cx="8305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304800" y="1295400"/>
            <a:ext cx="8305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B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3960440" cy="2592288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3" name="8 Marcador de contenido"/>
          <p:cNvSpPr>
            <a:spLocks noGrp="1"/>
          </p:cNvSpPr>
          <p:nvPr>
            <p:ph sz="quarter" idx="14"/>
          </p:nvPr>
        </p:nvSpPr>
        <p:spPr>
          <a:xfrm>
            <a:off x="251520" y="3789040"/>
            <a:ext cx="3960440" cy="2592288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4" name="8 Marcador de contenido"/>
          <p:cNvSpPr>
            <a:spLocks noGrp="1"/>
          </p:cNvSpPr>
          <p:nvPr>
            <p:ph sz="quarter" idx="15"/>
          </p:nvPr>
        </p:nvSpPr>
        <p:spPr>
          <a:xfrm>
            <a:off x="4860032" y="1052736"/>
            <a:ext cx="3960440" cy="2592288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5" name="8 Marcador de contenido"/>
          <p:cNvSpPr>
            <a:spLocks noGrp="1"/>
          </p:cNvSpPr>
          <p:nvPr>
            <p:ph sz="quarter" idx="16"/>
          </p:nvPr>
        </p:nvSpPr>
        <p:spPr>
          <a:xfrm>
            <a:off x="4860032" y="3789040"/>
            <a:ext cx="3960440" cy="2592288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1126332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/>
            </a:lvl2pPr>
            <a:lvl3pPr>
              <a:buClr>
                <a:schemeClr val="bg2">
                  <a:lumMod val="25000"/>
                </a:schemeClr>
              </a:buClr>
              <a:defRPr/>
            </a:lvl3pPr>
            <a:lvl4pPr>
              <a:buClr>
                <a:schemeClr val="bg2">
                  <a:lumMod val="25000"/>
                </a:schemeClr>
              </a:buClr>
              <a:defRPr/>
            </a:lvl4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 smtClean="0"/>
          </a:p>
          <a:p>
            <a:pPr lvl="4"/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877902" y="6503322"/>
            <a:ext cx="1151298" cy="304800"/>
          </a:xfrm>
        </p:spPr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8006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11739" y="6492875"/>
            <a:ext cx="432261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2400" y="6492875"/>
            <a:ext cx="415650" cy="365125"/>
          </a:xfrm>
        </p:spPr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A6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/>
          <p:cNvSpPr/>
          <p:nvPr/>
        </p:nvSpPr>
        <p:spPr>
          <a:xfrm rot="10800000">
            <a:off x="-65" y="-11875"/>
            <a:ext cx="9144000" cy="6430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914400" y="46038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</a:t>
            </a:r>
            <a:r>
              <a:rPr lang="es-ES" noProof="0" dirty="0" smtClean="0"/>
              <a:t>clic</a:t>
            </a:r>
            <a:r>
              <a:rPr lang="es-ES" dirty="0" smtClean="0"/>
              <a:t>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981912" y="64531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BD95622-4F80-4687-90D4-20C698E63516}" type="datetimeFigureOut">
              <a:rPr lang="es-SV" smtClean="0"/>
              <a:pPr/>
              <a:t>15/5/2018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448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s-SV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3089695" y="6492875"/>
            <a:ext cx="415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C9A7D68E-C033-4355-B72B-F0FF7568D5BF}" type="slidenum">
              <a:rPr lang="es-SV" smtClean="0"/>
              <a:pPr/>
              <a:t>‹Nº›</a:t>
            </a:fld>
            <a:endParaRPr lang="es-SV" dirty="0"/>
          </a:p>
        </p:txBody>
      </p:sp>
      <p:grpSp>
        <p:nvGrpSpPr>
          <p:cNvPr id="8" name="Group 16"/>
          <p:cNvGrpSpPr/>
          <p:nvPr/>
        </p:nvGrpSpPr>
        <p:grpSpPr>
          <a:xfrm>
            <a:off x="76200" y="838200"/>
            <a:ext cx="8991600" cy="152400"/>
            <a:chOff x="914400" y="990600"/>
            <a:chExt cx="8153400" cy="1524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914400" y="990600"/>
              <a:ext cx="8153400" cy="5486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914400" y="1066800"/>
              <a:ext cx="8153400" cy="3657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914400" y="1088136"/>
              <a:ext cx="8153400" cy="5486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 descr="BCGBravoConsultingG.jpg"/>
          <p:cNvPicPr/>
          <p:nvPr/>
        </p:nvPicPr>
        <p:blipFill>
          <a:blip r:embed="rId15" cstate="screen"/>
          <a:stretch>
            <a:fillRect/>
          </a:stretch>
        </p:blipFill>
        <p:spPr>
          <a:xfrm>
            <a:off x="103536" y="54584"/>
            <a:ext cx="724048" cy="75837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4" name="Picture 2" descr="http://upload.wikimedia.org/wikipedia/en/thumb/c/c9/Puma_Energy_Logo.jpg/798px-Puma_Energy_Logo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492472"/>
            <a:ext cx="1674810" cy="30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800" kern="1200" cap="all" baseline="0">
          <a:solidFill>
            <a:schemeClr val="tx2">
              <a:lumMod val="50000"/>
            </a:schemeClr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DIN" pitchFamily="2" charset="0"/>
        <a:buChar char="–"/>
        <a:defRPr sz="2800" kern="1200">
          <a:solidFill>
            <a:srgbClr val="A9A684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DIN" pitchFamily="2" charset="0"/>
        <a:buChar char="»"/>
        <a:defRPr sz="2400" kern="1200">
          <a:solidFill>
            <a:srgbClr val="A9A684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Wingdings" pitchFamily="2" charset="2"/>
        <a:buChar char="Ø"/>
        <a:defRPr sz="2000" kern="1200">
          <a:solidFill>
            <a:srgbClr val="A9A684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A9A684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0.png"/><Relationship Id="rId7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0"/>
            <a:ext cx="8928992" cy="936103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Puma Energy - Network Plan</a:t>
            </a:r>
            <a:endParaRPr lang="es-SV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365104"/>
            <a:ext cx="6400800" cy="1752600"/>
          </a:xfrm>
        </p:spPr>
        <p:txBody>
          <a:bodyPr/>
          <a:lstStyle/>
          <a:p>
            <a:r>
              <a:rPr lang="en-US" dirty="0" smtClean="0"/>
              <a:t>El Salvador</a:t>
            </a:r>
          </a:p>
          <a:p>
            <a:r>
              <a:rPr lang="en-US" dirty="0" smtClean="0"/>
              <a:t>TM: Mario Diaz</a:t>
            </a:r>
            <a:endParaRPr lang="en-US" dirty="0"/>
          </a:p>
          <a:p>
            <a:r>
              <a:rPr lang="en-US"/>
              <a:t>Investments and Action Plans</a:t>
            </a:r>
            <a:endParaRPr lang="es-SV" dirty="0"/>
          </a:p>
        </p:txBody>
      </p:sp>
      <p:pic>
        <p:nvPicPr>
          <p:cNvPr id="66562" name="Picture 2" descr="http://upload.wikimedia.org/wikipedia/en/thumb/c/c9/Puma_Energy_Logo.jpg/798px-Puma_Energy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31" y="2060848"/>
            <a:ext cx="7488832" cy="136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4016" y="22048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4799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z="3200" b="1" dirty="0" err="1" smtClean="0"/>
              <a:t>Bcg</a:t>
            </a:r>
            <a:r>
              <a:rPr lang="es-BO" sz="3200" b="1" dirty="0" smtClean="0"/>
              <a:t> Id 26 – puma la </a:t>
            </a:r>
            <a:r>
              <a:rPr lang="es-BO" sz="3200" b="1" dirty="0" err="1" smtClean="0"/>
              <a:t>union</a:t>
            </a:r>
            <a:r>
              <a:rPr lang="es-BO" sz="3200" b="1" dirty="0" smtClean="0"/>
              <a:t> (</a:t>
            </a:r>
            <a:r>
              <a:rPr lang="es-BO" sz="3200" b="1" dirty="0" err="1" smtClean="0"/>
              <a:t>emtu</a:t>
            </a:r>
            <a:r>
              <a:rPr lang="es-BO" sz="3200" dirty="0" smtClean="0"/>
              <a:t>)</a:t>
            </a:r>
            <a:endParaRPr lang="es-BO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464496" y="5013176"/>
            <a:ext cx="4572000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r>
              <a:rPr lang="en-US" sz="1600" dirty="0" smtClean="0"/>
              <a:t>Service consistency </a:t>
            </a:r>
          </a:p>
          <a:p>
            <a:r>
              <a:rPr lang="en-US" sz="1600" dirty="0" smtClean="0"/>
              <a:t>Get discount accounts in local area </a:t>
            </a:r>
          </a:p>
          <a:p>
            <a:r>
              <a:rPr lang="en-US" sz="1600" dirty="0" smtClean="0"/>
              <a:t>Pipeline  of new clients</a:t>
            </a:r>
            <a:endParaRPr lang="en-US" sz="1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47852"/>
            <a:ext cx="3960812" cy="240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9"/>
          <a:stretch/>
        </p:blipFill>
        <p:spPr bwMode="auto">
          <a:xfrm>
            <a:off x="251520" y="1124744"/>
            <a:ext cx="3960440" cy="263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45494"/>
              </p:ext>
            </p:extLst>
          </p:nvPr>
        </p:nvGraphicFramePr>
        <p:xfrm>
          <a:off x="4716016" y="3789040"/>
          <a:ext cx="4127500" cy="465098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2879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39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54,658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68,100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427984" y="435639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Performing at 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xpected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Performing at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excellent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163687"/>
      </p:ext>
    </p:extLst>
  </p:cSld>
  <p:clrMapOvr>
    <a:masterClrMapping/>
  </p:clrMapOvr>
  <p:transition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z="3400" b="1" dirty="0" smtClean="0"/>
              <a:t>BCG Id 115 – puma agua caliente</a:t>
            </a:r>
            <a:endParaRPr lang="es-BO" sz="34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788024" y="5013176"/>
            <a:ext cx="3888432" cy="12241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 smtClean="0"/>
              <a:t>Action Plan:</a:t>
            </a:r>
          </a:p>
          <a:p>
            <a:r>
              <a:rPr lang="en-US" sz="1800" dirty="0" smtClean="0"/>
              <a:t>Make transition to CODO </a:t>
            </a:r>
          </a:p>
          <a:p>
            <a:r>
              <a:rPr lang="en-US" sz="1800" dirty="0"/>
              <a:t>Achieve commitment to the operator's service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6"/>
          <a:stretch/>
        </p:blipFill>
        <p:spPr bwMode="auto">
          <a:xfrm>
            <a:off x="251520" y="1156966"/>
            <a:ext cx="3960000" cy="248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357514"/>
            <a:ext cx="3960812" cy="198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615623"/>
              </p:ext>
            </p:extLst>
          </p:nvPr>
        </p:nvGraphicFramePr>
        <p:xfrm>
          <a:off x="4788024" y="3645024"/>
          <a:ext cx="4127500" cy="465957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288792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2302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64,405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427984" y="435639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20KG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0KG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759753"/>
      </p:ext>
    </p:extLst>
  </p:cSld>
  <p:clrMapOvr>
    <a:masterClrMapping/>
  </p:clrMapOvr>
  <p:transition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BCG Id 15 – puma la </a:t>
            </a:r>
            <a:r>
              <a:rPr lang="es-BO" b="1" dirty="0" err="1" smtClean="0"/>
              <a:t>union</a:t>
            </a:r>
            <a:endParaRPr lang="es-BO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499992" y="5229200"/>
            <a:ext cx="4392488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r>
              <a:rPr lang="en-US" sz="1600" dirty="0" smtClean="0"/>
              <a:t>Add regular dispenser</a:t>
            </a:r>
          </a:p>
          <a:p>
            <a:r>
              <a:rPr lang="en-US" sz="1600" dirty="0" smtClean="0"/>
              <a:t>Facelift of bathrooms</a:t>
            </a:r>
            <a:endParaRPr lang="en-US" sz="16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856" y="1067594"/>
            <a:ext cx="35337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03" y="3898076"/>
            <a:ext cx="3822349" cy="239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823200" cy="274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374424"/>
              </p:ext>
            </p:extLst>
          </p:nvPr>
        </p:nvGraphicFramePr>
        <p:xfrm>
          <a:off x="4716016" y="3861048"/>
          <a:ext cx="4127500" cy="465098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2879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39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67,479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68,017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427984" y="450912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Performing at  excellent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Performing at excellent level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643717"/>
      </p:ext>
    </p:extLst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492896"/>
            <a:ext cx="6984776" cy="1752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Low Potential – High Performance</a:t>
            </a: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121319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err="1" smtClean="0"/>
              <a:t>Bcg</a:t>
            </a:r>
            <a:r>
              <a:rPr lang="es-BO" b="1" dirty="0" smtClean="0"/>
              <a:t> Id 118 – puma rubio</a:t>
            </a:r>
            <a:endParaRPr lang="es-BO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499992" y="5301208"/>
            <a:ext cx="3888432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r>
              <a:rPr lang="en-US" sz="1600" dirty="0" smtClean="0"/>
              <a:t>None</a:t>
            </a:r>
          </a:p>
          <a:p>
            <a:endParaRPr lang="es-BO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963093" cy="25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920" y="1052513"/>
            <a:ext cx="327964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240674"/>
              </p:ext>
            </p:extLst>
          </p:nvPr>
        </p:nvGraphicFramePr>
        <p:xfrm>
          <a:off x="4572000" y="3861048"/>
          <a:ext cx="4127500" cy="465098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2879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39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52,123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79,550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4413324" y="450912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Performing at expect  level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Performing at excellent level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43120"/>
      </p:ext>
    </p:extLst>
  </p:cSld>
  <p:clrMapOvr>
    <a:masterClrMapping/>
  </p:clrMapOvr>
  <p:transition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z="2800" b="1" dirty="0" smtClean="0"/>
              <a:t>BCG Id 368 - PUMA </a:t>
            </a:r>
            <a:r>
              <a:rPr lang="es-BO" sz="2800" b="1" dirty="0" err="1" smtClean="0"/>
              <a:t>sensutepeque</a:t>
            </a:r>
            <a:endParaRPr lang="es-BO" sz="2800" b="1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6"/>
          </p:nvPr>
        </p:nvSpPr>
        <p:spPr>
          <a:xfrm>
            <a:off x="4572000" y="5229200"/>
            <a:ext cx="3816424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Reinsurance of supply contract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2736"/>
            <a:ext cx="2998192" cy="262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5"/>
          <a:stretch/>
        </p:blipFill>
        <p:spPr bwMode="auto">
          <a:xfrm>
            <a:off x="251520" y="1052735"/>
            <a:ext cx="3960000" cy="274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184907"/>
              </p:ext>
            </p:extLst>
          </p:nvPr>
        </p:nvGraphicFramePr>
        <p:xfrm>
          <a:off x="4644008" y="4005064"/>
          <a:ext cx="4127500" cy="38100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58,810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110,526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413324" y="450912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Excellent operations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Excellent operations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57624"/>
      </p:ext>
    </p:extLst>
  </p:cSld>
  <p:clrMapOvr>
    <a:masterClrMapping/>
  </p:clrMapOvr>
  <p:transition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z="3400" b="1" dirty="0" smtClean="0"/>
              <a:t>BCG Id 102 – puma agua salada</a:t>
            </a:r>
            <a:endParaRPr lang="es-BO" sz="34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422700" y="5013176"/>
            <a:ext cx="4562624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Hire new employee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Get discount accounts in local area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89040"/>
            <a:ext cx="4052517" cy="253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05335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960812" cy="192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76643"/>
              </p:ext>
            </p:extLst>
          </p:nvPr>
        </p:nvGraphicFramePr>
        <p:xfrm>
          <a:off x="4788024" y="3501008"/>
          <a:ext cx="4127500" cy="513103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3359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7969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35,769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119,480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4413324" y="41490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Performing at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expect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level </a:t>
            </a: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Excellent operations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973253"/>
      </p:ext>
    </p:extLst>
  </p:cSld>
  <p:clrMapOvr>
    <a:masterClrMapping/>
  </p:clrMapOvr>
  <p:transition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492896"/>
            <a:ext cx="6984776" cy="1752600"/>
          </a:xfrm>
        </p:spPr>
        <p:txBody>
          <a:bodyPr>
            <a:normAutofit fontScale="70000" lnSpcReduction="20000"/>
          </a:bodyPr>
          <a:lstStyle/>
          <a:p>
            <a:r>
              <a:rPr lang="en-US" sz="4800" dirty="0" err="1" smtClean="0"/>
              <a:t>Estaciones</a:t>
            </a:r>
            <a:r>
              <a:rPr lang="en-US" sz="4800" dirty="0" smtClean="0"/>
              <a:t> </a:t>
            </a:r>
          </a:p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High Potential – Low Performance</a:t>
            </a: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299215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z="2800" b="1" dirty="0" smtClean="0"/>
              <a:t>BCG Id 197 - </a:t>
            </a:r>
            <a:r>
              <a:rPr lang="en-US" sz="3200" b="1" dirty="0" smtClean="0"/>
              <a:t>Puma </a:t>
            </a:r>
            <a:r>
              <a:rPr lang="es-SV" sz="3200" b="1" dirty="0" err="1" smtClean="0"/>
              <a:t>morazan</a:t>
            </a:r>
            <a:r>
              <a:rPr lang="es-SV" sz="3200" b="1" dirty="0" smtClean="0"/>
              <a:t> gotera</a:t>
            </a:r>
            <a:endParaRPr lang="es-BO" sz="3200" b="1" dirty="0"/>
          </a:p>
        </p:txBody>
      </p:sp>
      <p:sp>
        <p:nvSpPr>
          <p:cNvPr id="2" name="1 Marcador de contenido"/>
          <p:cNvSpPr>
            <a:spLocks noGrp="1"/>
          </p:cNvSpPr>
          <p:nvPr>
            <p:ph sz="quarter" idx="16"/>
          </p:nvPr>
        </p:nvSpPr>
        <p:spPr>
          <a:xfrm>
            <a:off x="4499992" y="5301208"/>
            <a:ext cx="4644008" cy="1008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pPr marL="285750" indent="-285750"/>
            <a:r>
              <a:rPr lang="en-US" sz="1600" dirty="0" smtClean="0"/>
              <a:t>Align dealer to working with PUMA initiatives (fleet card, service Paso a Paso) 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477" y="1052513"/>
            <a:ext cx="2844534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960440" cy="273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186127"/>
              </p:ext>
            </p:extLst>
          </p:nvPr>
        </p:nvGraphicFramePr>
        <p:xfrm>
          <a:off x="4644008" y="3789040"/>
          <a:ext cx="4127500" cy="513103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3359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7969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75,847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33,550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413324" y="444146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Gasoline: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16KG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14KG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1649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BCG Id 24 </a:t>
            </a:r>
            <a:r>
              <a:rPr lang="es-BO" b="1" dirty="0"/>
              <a:t>- </a:t>
            </a:r>
            <a:r>
              <a:rPr lang="es-BO" b="1" dirty="0" smtClean="0"/>
              <a:t>PUMA litoral</a:t>
            </a:r>
            <a:endParaRPr lang="es-BO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644008" y="5157192"/>
            <a:ext cx="4320480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Action Plan:</a:t>
            </a:r>
          </a:p>
          <a:p>
            <a:pPr marL="285750" indent="-285750"/>
            <a:r>
              <a:rPr lang="en-US" sz="1600" dirty="0" smtClean="0"/>
              <a:t>Pipeline of new clients</a:t>
            </a:r>
          </a:p>
          <a:p>
            <a:pPr marL="285750" indent="-285750"/>
            <a:r>
              <a:rPr lang="en-US" sz="1600" dirty="0" smtClean="0"/>
              <a:t>Hire a new employee</a:t>
            </a:r>
            <a:endParaRPr lang="en-US" sz="40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218"/>
            <a:ext cx="3961135" cy="24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960440" cy="267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29686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922091"/>
              </p:ext>
            </p:extLst>
          </p:nvPr>
        </p:nvGraphicFramePr>
        <p:xfrm>
          <a:off x="4716016" y="3573016"/>
          <a:ext cx="4127500" cy="57150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381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88,429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61,322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413324" y="444146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Gasoline: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opportunities of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17KG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50785"/>
      </p:ext>
    </p:extLst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TM: Mario </a:t>
            </a:r>
            <a:r>
              <a:rPr lang="en-US" b="1" dirty="0" err="1" smtClean="0"/>
              <a:t>DiaZ</a:t>
            </a:r>
            <a:endParaRPr lang="en-US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7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3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z="3600" b="1" dirty="0" smtClean="0"/>
              <a:t>BCG Id 52 – puma panamericana</a:t>
            </a:r>
            <a:endParaRPr lang="es-BO" sz="36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325528" y="4509120"/>
            <a:ext cx="4680520" cy="180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b="1" dirty="0" smtClean="0"/>
              <a:t>Action Plan:</a:t>
            </a:r>
          </a:p>
          <a:p>
            <a:r>
              <a:rPr lang="en-US" sz="1300" dirty="0" smtClean="0"/>
              <a:t>Achieve service consistency </a:t>
            </a:r>
          </a:p>
          <a:p>
            <a:r>
              <a:rPr lang="en-US" sz="1300" dirty="0" smtClean="0"/>
              <a:t>Hire a new employee</a:t>
            </a:r>
          </a:p>
          <a:p>
            <a:r>
              <a:rPr lang="en-US" sz="1300" dirty="0" smtClean="0"/>
              <a:t>Assess opening 24 hours </a:t>
            </a:r>
          </a:p>
          <a:p>
            <a:r>
              <a:rPr lang="en-US" sz="1300" dirty="0" smtClean="0"/>
              <a:t>Installation of MID Digital</a:t>
            </a:r>
          </a:p>
          <a:p>
            <a:r>
              <a:rPr lang="en-US" sz="1300" dirty="0" smtClean="0"/>
              <a:t>Pipeline of new clients</a:t>
            </a:r>
          </a:p>
          <a:p>
            <a:r>
              <a:rPr lang="en-US" sz="1300" dirty="0" smtClean="0"/>
              <a:t>Get discount accounts in local area</a:t>
            </a:r>
          </a:p>
          <a:p>
            <a:r>
              <a:rPr lang="en-US" sz="1300" dirty="0" smtClean="0"/>
              <a:t>Facelift</a:t>
            </a:r>
            <a:endParaRPr lang="en-US" sz="13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23" y="1052513"/>
            <a:ext cx="2679841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4" y="1105694"/>
            <a:ext cx="39147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994963"/>
              </p:ext>
            </p:extLst>
          </p:nvPr>
        </p:nvGraphicFramePr>
        <p:xfrm>
          <a:off x="4716016" y="3645024"/>
          <a:ext cx="4127500" cy="414149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236984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</a:t>
                      </a:r>
                      <a:r>
                        <a:rPr lang="es-B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BO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Vol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8492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93,034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61,834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283968" y="4077072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Gasoline: 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Operational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opportunities of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15KG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10KG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648115"/>
      </p:ext>
    </p:extLst>
  </p:cSld>
  <p:clrMapOvr>
    <a:masterClrMapping/>
  </p:clrMapOvr>
  <p:transition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BCG Id 76 - PUMA san miguel</a:t>
            </a:r>
            <a:endParaRPr lang="es-BO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427984" y="4941168"/>
            <a:ext cx="4608512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r>
              <a:rPr lang="en-US" sz="1600" dirty="0" smtClean="0"/>
              <a:t>Change to a price digital sign</a:t>
            </a:r>
          </a:p>
          <a:p>
            <a:r>
              <a:rPr lang="en-US" sz="1600" dirty="0" smtClean="0"/>
              <a:t>Promote the lube center</a:t>
            </a:r>
          </a:p>
          <a:p>
            <a:r>
              <a:rPr lang="en-US" sz="1600" dirty="0" smtClean="0"/>
              <a:t>Push dealer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Get discount accounts in local area</a:t>
            </a:r>
          </a:p>
          <a:p>
            <a:endParaRPr lang="es-BO" sz="1600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960440" cy="256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3724166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188509"/>
              </p:ext>
            </p:extLst>
          </p:nvPr>
        </p:nvGraphicFramePr>
        <p:xfrm>
          <a:off x="4644008" y="3717032"/>
          <a:ext cx="4127500" cy="57150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381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101,527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44,962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379788" y="436176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Gasoline: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33KG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16KG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453940"/>
      </p:ext>
    </p:extLst>
  </p:cSld>
  <p:clrMapOvr>
    <a:masterClrMapping/>
  </p:clrMapOvr>
  <p:transition>
    <p:blinds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z="3200" b="1" dirty="0" smtClean="0"/>
              <a:t>BCG Id 40 - PUMA </a:t>
            </a:r>
            <a:r>
              <a:rPr lang="es-BO" sz="3200" b="1" dirty="0" err="1" smtClean="0"/>
              <a:t>chaparrastique</a:t>
            </a:r>
            <a:endParaRPr lang="es-BO" sz="32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716016" y="5013176"/>
            <a:ext cx="4176464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r>
              <a:rPr lang="en-US" sz="1600" dirty="0" smtClean="0"/>
              <a:t>Facelift </a:t>
            </a:r>
          </a:p>
          <a:p>
            <a:r>
              <a:rPr lang="en-US" sz="1600" dirty="0" smtClean="0"/>
              <a:t>Service consistency 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Get discount accounts in local area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960440" cy="260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" b="-1"/>
          <a:stretch/>
        </p:blipFill>
        <p:spPr bwMode="auto">
          <a:xfrm>
            <a:off x="5701793" y="1117600"/>
            <a:ext cx="2275901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852045"/>
              </p:ext>
            </p:extLst>
          </p:nvPr>
        </p:nvGraphicFramePr>
        <p:xfrm>
          <a:off x="4644008" y="3717032"/>
          <a:ext cx="4127500" cy="465098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2879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39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72,717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31,812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4379788" y="436176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Gasoline: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12KG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24KG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78274"/>
      </p:ext>
    </p:extLst>
  </p:cSld>
  <p:clrMapOvr>
    <a:masterClrMapping/>
  </p:clrMapOvr>
  <p:transition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492896"/>
            <a:ext cx="7776864" cy="1752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High Potential – High Performance</a:t>
            </a: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59312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BCG Id 74 – puma oriental</a:t>
            </a:r>
            <a:endParaRPr lang="es-BO" b="1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6"/>
          </p:nvPr>
        </p:nvSpPr>
        <p:spPr>
          <a:xfrm>
            <a:off x="4427984" y="4869160"/>
            <a:ext cx="4752528" cy="158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pPr>
              <a:lnSpc>
                <a:spcPct val="110000"/>
              </a:lnSpc>
            </a:pPr>
            <a:r>
              <a:rPr lang="en-US" sz="1600" dirty="0" smtClean="0"/>
              <a:t>Facelift of bathrooms</a:t>
            </a:r>
          </a:p>
          <a:p>
            <a:pPr>
              <a:lnSpc>
                <a:spcPct val="110000"/>
              </a:lnSpc>
            </a:pPr>
            <a:r>
              <a:rPr lang="en-US" sz="1600" dirty="0" smtClean="0"/>
              <a:t>Pipeline of new clients</a:t>
            </a:r>
          </a:p>
          <a:p>
            <a:pPr>
              <a:lnSpc>
                <a:spcPct val="110000"/>
              </a:lnSpc>
            </a:pPr>
            <a:r>
              <a:rPr lang="en-US" sz="1600" dirty="0" smtClean="0"/>
              <a:t>Accomplish service consistency 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Get discount accounts in local area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60" y="3878857"/>
            <a:ext cx="38844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884013" cy="274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3910390" cy="280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153042"/>
              </p:ext>
            </p:extLst>
          </p:nvPr>
        </p:nvGraphicFramePr>
        <p:xfrm>
          <a:off x="4716016" y="3861048"/>
          <a:ext cx="4127500" cy="465098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2879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39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85,540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84,218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379788" y="436176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Gasoline: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10KG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Performing at excellent level</a:t>
            </a:r>
          </a:p>
        </p:txBody>
      </p:sp>
    </p:spTree>
    <p:extLst>
      <p:ext uri="{BB962C8B-B14F-4D97-AF65-F5344CB8AC3E}">
        <p14:creationId xmlns:p14="http://schemas.microsoft.com/office/powerpoint/2010/main" val="3738281528"/>
      </p:ext>
    </p:extLst>
  </p:cSld>
  <p:clrMapOvr>
    <a:masterClrMapping/>
  </p:clrMapOvr>
  <p:transition>
    <p:blinds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z="3600" dirty="0"/>
              <a:t>Id </a:t>
            </a:r>
            <a:r>
              <a:rPr lang="es-BO" sz="3600" dirty="0" smtClean="0"/>
              <a:t>10 </a:t>
            </a:r>
            <a:r>
              <a:rPr lang="es-BO" sz="3600" dirty="0"/>
              <a:t>– puma </a:t>
            </a:r>
            <a:r>
              <a:rPr lang="es-BO" sz="3600" dirty="0" smtClean="0"/>
              <a:t>el delirio</a:t>
            </a:r>
            <a:endParaRPr lang="es-BO" sz="3600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499992" y="5157192"/>
            <a:ext cx="4644008" cy="1224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pPr>
              <a:lnSpc>
                <a:spcPct val="110000"/>
              </a:lnSpc>
            </a:pPr>
            <a:r>
              <a:rPr lang="en-US" sz="1600" dirty="0" smtClean="0"/>
              <a:t>Facelift of bathrooms</a:t>
            </a:r>
          </a:p>
          <a:p>
            <a:pPr>
              <a:lnSpc>
                <a:spcPct val="110000"/>
              </a:lnSpc>
            </a:pPr>
            <a:r>
              <a:rPr lang="en-US" sz="1600" dirty="0" smtClean="0"/>
              <a:t>Pipeline of new clients</a:t>
            </a:r>
          </a:p>
          <a:p>
            <a:r>
              <a:rPr lang="en-US" sz="1600" dirty="0" smtClean="0"/>
              <a:t>Hire a new employee</a:t>
            </a:r>
          </a:p>
          <a:p>
            <a:endParaRPr lang="es-BO" sz="1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105" y="1052513"/>
            <a:ext cx="181527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960000" cy="246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89040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986346"/>
              </p:ext>
            </p:extLst>
          </p:nvPr>
        </p:nvGraphicFramePr>
        <p:xfrm>
          <a:off x="4644008" y="3861048"/>
          <a:ext cx="4127500" cy="465098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2879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39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74,280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95,483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4379788" y="450040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Gasoline: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Excellent operations</a:t>
            </a:r>
            <a:endParaRPr lang="en-US" sz="1600" dirty="0"/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226782"/>
      </p:ext>
    </p:extLst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MARIO DIAZ</a:t>
            </a:r>
            <a:endParaRPr lang="en-US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"/>
          <a:stretch/>
        </p:blipFill>
        <p:spPr bwMode="auto">
          <a:xfrm>
            <a:off x="127000" y="1376172"/>
            <a:ext cx="8890000" cy="457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79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492896"/>
            <a:ext cx="6984776" cy="1752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Low Potential – Low Performance</a:t>
            </a: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325731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BCG id 345 - PUMA </a:t>
            </a:r>
            <a:r>
              <a:rPr lang="es-BO" b="1" dirty="0"/>
              <a:t>OSICALA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499992" y="5085184"/>
            <a:ext cx="3816424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Reinsurance of supply contract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Facelift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584" y="1052513"/>
            <a:ext cx="345832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2"/>
          <a:stretch/>
        </p:blipFill>
        <p:spPr bwMode="auto">
          <a:xfrm>
            <a:off x="395536" y="1067164"/>
            <a:ext cx="3816424" cy="272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11" y="3917683"/>
            <a:ext cx="3822349" cy="239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461332"/>
              </p:ext>
            </p:extLst>
          </p:nvPr>
        </p:nvGraphicFramePr>
        <p:xfrm>
          <a:off x="4644008" y="3933056"/>
          <a:ext cx="4127500" cy="417092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239927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9964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63,862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36,692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4499992" y="44371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 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20KG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31957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BCG id 359 </a:t>
            </a:r>
            <a:r>
              <a:rPr lang="es-BO" b="1" dirty="0"/>
              <a:t>- PUMA </a:t>
            </a:r>
            <a:r>
              <a:rPr lang="es-BO" b="1" dirty="0" smtClean="0"/>
              <a:t>ILOBASCO</a:t>
            </a:r>
            <a:endParaRPr lang="es-BO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499992" y="5013176"/>
            <a:ext cx="4499992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Reinsurance of supply contract</a:t>
            </a:r>
          </a:p>
          <a:p>
            <a:r>
              <a:rPr lang="en-US" sz="1600" dirty="0" smtClean="0"/>
              <a:t>Pipeline of new clients</a:t>
            </a:r>
          </a:p>
          <a:p>
            <a:r>
              <a:rPr lang="en-US" sz="1600" dirty="0"/>
              <a:t>Get discount accounts in local area.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957432" cy="269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979" y="1052513"/>
            <a:ext cx="3207529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437380"/>
              </p:ext>
            </p:extLst>
          </p:nvPr>
        </p:nvGraphicFramePr>
        <p:xfrm>
          <a:off x="4499992" y="3717032"/>
          <a:ext cx="4133850" cy="50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Hoja de cálculo" r:id="rId7" imgW="4133906" imgH="581162" progId="Excel.Sheet.12">
                  <p:embed/>
                </p:oleObj>
              </mc:Choice>
              <mc:Fallback>
                <p:oleObj name="Hoja de cálculo" r:id="rId7" imgW="4133906" imgH="5811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99992" y="3717032"/>
                        <a:ext cx="4133850" cy="506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Rectángulo"/>
          <p:cNvSpPr/>
          <p:nvPr/>
        </p:nvSpPr>
        <p:spPr>
          <a:xfrm>
            <a:off x="4464496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8KG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 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16KG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84087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BCG Id 127-  puma </a:t>
            </a:r>
            <a:r>
              <a:rPr lang="es-BO" b="1" dirty="0" err="1" smtClean="0"/>
              <a:t>amapulapa</a:t>
            </a:r>
            <a:endParaRPr lang="es-BO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572000" y="5085184"/>
            <a:ext cx="3816424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r>
              <a:rPr lang="en-US" sz="1600" dirty="0" smtClean="0"/>
              <a:t>None</a:t>
            </a:r>
          </a:p>
          <a:p>
            <a:endParaRPr lang="es-BO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550" y="1052513"/>
            <a:ext cx="34383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004362" cy="26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162218"/>
              </p:ext>
            </p:extLst>
          </p:nvPr>
        </p:nvGraphicFramePr>
        <p:xfrm>
          <a:off x="4716016" y="3789040"/>
          <a:ext cx="4127500" cy="465098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2879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39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62,954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56,666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464496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16KG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Performing at expected level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13890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BCG Id 45 – puma el </a:t>
            </a:r>
            <a:r>
              <a:rPr lang="es-BO" b="1" dirty="0" err="1" smtClean="0"/>
              <a:t>playon</a:t>
            </a:r>
            <a:endParaRPr lang="es-BO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464496" y="4949878"/>
            <a:ext cx="4464496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r>
              <a:rPr lang="en-US" sz="1600" dirty="0" smtClean="0"/>
              <a:t>Search of new clients </a:t>
            </a:r>
          </a:p>
          <a:p>
            <a:r>
              <a:rPr lang="en-US" sz="1600" dirty="0" smtClean="0"/>
              <a:t>Fleet card</a:t>
            </a:r>
          </a:p>
          <a:p>
            <a:r>
              <a:rPr lang="en-US" sz="1600" dirty="0" smtClean="0"/>
              <a:t>Installation of MID Digital</a:t>
            </a:r>
          </a:p>
          <a:p>
            <a:r>
              <a:rPr lang="en-US" sz="1600" dirty="0" smtClean="0"/>
              <a:t>Get discount accounts in local area</a:t>
            </a:r>
            <a:endParaRPr lang="en-US" sz="1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759271"/>
            <a:ext cx="3960440" cy="247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90593"/>
            <a:ext cx="3960812" cy="231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3"/>
            <a:ext cx="3960000" cy="244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46171"/>
              </p:ext>
            </p:extLst>
          </p:nvPr>
        </p:nvGraphicFramePr>
        <p:xfrm>
          <a:off x="4788024" y="3717032"/>
          <a:ext cx="4127500" cy="465098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2879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39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63,814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72,367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4464496" y="436510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Performing at expected level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17972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BCG Id 122 – puma santa rosa</a:t>
            </a:r>
            <a:endParaRPr lang="es-BO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427984" y="4869160"/>
            <a:ext cx="4536504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Action Plan:</a:t>
            </a:r>
          </a:p>
          <a:p>
            <a:r>
              <a:rPr lang="en-US" sz="1600" dirty="0" smtClean="0"/>
              <a:t>Service consistency </a:t>
            </a:r>
          </a:p>
          <a:p>
            <a:r>
              <a:rPr lang="en-US" sz="1600" dirty="0" smtClean="0"/>
              <a:t>Get discount accounts in local area </a:t>
            </a:r>
          </a:p>
          <a:p>
            <a:r>
              <a:rPr lang="en-US" sz="1600" dirty="0" smtClean="0"/>
              <a:t>Pipeline of new clients</a:t>
            </a:r>
            <a:endParaRPr lang="en-US" sz="1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960440" cy="254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404" y="1052513"/>
            <a:ext cx="3834679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793859"/>
              </p:ext>
            </p:extLst>
          </p:nvPr>
        </p:nvGraphicFramePr>
        <p:xfrm>
          <a:off x="4788024" y="3789040"/>
          <a:ext cx="4127500" cy="465098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2879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39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53,740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40,884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4464496" y="429309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6KG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Performing at expected level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70654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heme/theme1.xml><?xml version="1.0" encoding="utf-8"?>
<a:theme xmlns:a="http://schemas.openxmlformats.org/drawingml/2006/main" name="BCG 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d496ab6f-82d7-47fa-ba56-55fc2c510ab4">
  <element uid="88991f24-ef62-4f1e-a9ef-6d6a74d11ca9" value=""/>
</sisl>
</file>

<file path=customXml/itemProps1.xml><?xml version="1.0" encoding="utf-8"?>
<ds:datastoreItem xmlns:ds="http://schemas.openxmlformats.org/officeDocument/2006/customXml" ds:itemID="{5DB81E8B-0E54-417E-BEB4-6D30B68A00C1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BCG Octubre 2013</Template>
  <TotalTime>5405</TotalTime>
  <Words>909</Words>
  <Application>Microsoft Office PowerPoint</Application>
  <PresentationFormat>Presentación en pantalla (4:3)</PresentationFormat>
  <Paragraphs>313</Paragraphs>
  <Slides>25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7" baseType="lpstr">
      <vt:lpstr>BCG STANDARD</vt:lpstr>
      <vt:lpstr>Hoja de cálculo</vt:lpstr>
      <vt:lpstr>Puma Energy - Network Plan</vt:lpstr>
      <vt:lpstr>TM: Mario DiaZ</vt:lpstr>
      <vt:lpstr>MARIO DIAZ</vt:lpstr>
      <vt:lpstr>Presentación de PowerPoint</vt:lpstr>
      <vt:lpstr>BCG id 345 - PUMA OSICALA</vt:lpstr>
      <vt:lpstr>BCG id 359 - PUMA ILOBASCO</vt:lpstr>
      <vt:lpstr>BCG Id 127-  puma amapulapa</vt:lpstr>
      <vt:lpstr>BCG Id 45 – puma el playon</vt:lpstr>
      <vt:lpstr>BCG Id 122 – puma santa rosa</vt:lpstr>
      <vt:lpstr>Bcg Id 26 – puma la union (emtu)</vt:lpstr>
      <vt:lpstr>BCG Id 115 – puma agua caliente</vt:lpstr>
      <vt:lpstr>BCG Id 15 – puma la union</vt:lpstr>
      <vt:lpstr>Presentación de PowerPoint</vt:lpstr>
      <vt:lpstr>Bcg Id 118 – puma rubio</vt:lpstr>
      <vt:lpstr>BCG Id 368 - PUMA sensutepeque</vt:lpstr>
      <vt:lpstr>BCG Id 102 – puma agua salada</vt:lpstr>
      <vt:lpstr>Presentación de PowerPoint</vt:lpstr>
      <vt:lpstr>BCG Id 197 - Puma morazan gotera</vt:lpstr>
      <vt:lpstr>BCG Id 24 - PUMA litoral</vt:lpstr>
      <vt:lpstr>BCG Id 52 – puma panamericana</vt:lpstr>
      <vt:lpstr>BCG Id 76 - PUMA san miguel</vt:lpstr>
      <vt:lpstr>BCG Id 40 - PUMA chaparrastique</vt:lpstr>
      <vt:lpstr>Presentación de PowerPoint</vt:lpstr>
      <vt:lpstr>BCG Id 74 – puma oriental</vt:lpstr>
      <vt:lpstr>Id 10 – puma el delirio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Puma Energy- Network Plan Outlet Review</dc:title>
  <dc:creator>Puma</dc:creator>
  <cp:keywords>PRIVATE AND CONFIDENTIAL</cp:keywords>
  <cp:lastModifiedBy>Usuario</cp:lastModifiedBy>
  <cp:revision>181</cp:revision>
  <cp:lastPrinted>2015-06-12T17:27:43Z</cp:lastPrinted>
  <dcterms:created xsi:type="dcterms:W3CDTF">2015-06-10T16:23:27Z</dcterms:created>
  <dcterms:modified xsi:type="dcterms:W3CDTF">2018-05-15T15:30:12Z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943f943c-b62e-4d5f-96aa-1044e8f9b898</vt:lpwstr>
  </property>
  <property fmtid="{D5CDD505-2E9C-101B-9397-08002B2CF9AE}" pid="3" name="bjSaver">
    <vt:lpwstr>chnzsKEALXasNaWjClfKIizUM1cK/utV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policy="d496ab6f-82d7-47fa-ba56-55fc2c510ab4" xmlns="http://www.boldonjames.com/2008/01/sie/i</vt:lpwstr>
  </property>
  <property fmtid="{D5CDD505-2E9C-101B-9397-08002B2CF9AE}" pid="5" name="bjDocumentLabelXML-0">
    <vt:lpwstr>nternal/label"&gt;&lt;element uid="88991f24-ef62-4f1e-a9ef-6d6a74d11ca9" value="" /&gt;&lt;/sisl&gt;</vt:lpwstr>
  </property>
  <property fmtid="{D5CDD505-2E9C-101B-9397-08002B2CF9AE}" pid="6" name="bjDocumentSecurityLabel">
    <vt:lpwstr>PRIVATE &amp; CONFIDENTIAL</vt:lpwstr>
  </property>
</Properties>
</file>