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2"/>
  </p:sldMasterIdLst>
  <p:notesMasterIdLst>
    <p:notesMasterId r:id="rId24"/>
  </p:notesMasterIdLst>
  <p:handoutMasterIdLst>
    <p:handoutMasterId r:id="rId25"/>
  </p:handoutMasterIdLst>
  <p:sldIdLst>
    <p:sldId id="257" r:id="rId3"/>
    <p:sldId id="290" r:id="rId4"/>
    <p:sldId id="291" r:id="rId5"/>
    <p:sldId id="307" r:id="rId6"/>
    <p:sldId id="309" r:id="rId7"/>
    <p:sldId id="310" r:id="rId8"/>
    <p:sldId id="323" r:id="rId9"/>
    <p:sldId id="326" r:id="rId10"/>
    <p:sldId id="329" r:id="rId11"/>
    <p:sldId id="330" r:id="rId12"/>
    <p:sldId id="331" r:id="rId13"/>
    <p:sldId id="332" r:id="rId14"/>
    <p:sldId id="333" r:id="rId15"/>
    <p:sldId id="337" r:id="rId16"/>
    <p:sldId id="339" r:id="rId17"/>
    <p:sldId id="340" r:id="rId18"/>
    <p:sldId id="355" r:id="rId19"/>
    <p:sldId id="357" r:id="rId20"/>
    <p:sldId id="359" r:id="rId21"/>
    <p:sldId id="361" r:id="rId22"/>
    <p:sldId id="363" r:id="rId23"/>
  </p:sldIdLst>
  <p:sldSz cx="9144000" cy="6858000" type="screen4x3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 autoAdjust="0"/>
    <p:restoredTop sz="92607" autoAdjust="0"/>
  </p:normalViewPr>
  <p:slideViewPr>
    <p:cSldViewPr>
      <p:cViewPr>
        <p:scale>
          <a:sx n="75" d="100"/>
          <a:sy n="75" d="100"/>
        </p:scale>
        <p:origin x="-87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90" y="-96"/>
      </p:cViewPr>
      <p:guideLst>
        <p:guide orient="horz" pos="2905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701040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r>
              <a:rPr lang="es-SV" sz="1000" b="1" smtClean="0">
                <a:solidFill>
                  <a:srgbClr val="A5A5A5"/>
                </a:solidFill>
                <a:latin typeface="Calibri"/>
              </a:rPr>
              <a:t>Classified as: </a:t>
            </a:r>
            <a:r>
              <a:rPr lang="es-SV" sz="1000" b="1" smtClean="0">
                <a:solidFill>
                  <a:srgbClr val="FF8000"/>
                </a:solidFill>
                <a:latin typeface="Calibri"/>
              </a:rPr>
              <a:t>PRIVATE AND CONFIDENTIAL</a:t>
            </a:r>
            <a:endParaRPr lang="es-SV" sz="1000" b="1">
              <a:solidFill>
                <a:srgbClr val="FF8000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11BD63CC-8EE0-421F-899D-8D88BC9EC598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0B40CE7-0FBC-40D3-A236-926A9694237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073345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701040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lang="es-SV" sz="1000" b="1" i="0" u="none">
                <a:solidFill>
                  <a:srgbClr val="A5A5A5"/>
                </a:solidFill>
                <a:latin typeface="Calibri"/>
              </a:defRPr>
            </a:lvl1pPr>
          </a:lstStyle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97008C8B-AC5A-4768-962A-5C2B875E40C0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7D417EEF-45D6-4ABD-BC62-73662963133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77594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351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8 Marcador de contenido"/>
          <p:cNvSpPr>
            <a:spLocks noGrp="1"/>
          </p:cNvSpPr>
          <p:nvPr>
            <p:ph sz="quarter" idx="14"/>
          </p:nvPr>
        </p:nvSpPr>
        <p:spPr>
          <a:xfrm>
            <a:off x="251520" y="3789040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4" name="8 Marcador de contenido"/>
          <p:cNvSpPr>
            <a:spLocks noGrp="1"/>
          </p:cNvSpPr>
          <p:nvPr>
            <p:ph sz="quarter" idx="15"/>
          </p:nvPr>
        </p:nvSpPr>
        <p:spPr>
          <a:xfrm>
            <a:off x="4860032" y="1052736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5" name="8 Marcador de contenido"/>
          <p:cNvSpPr>
            <a:spLocks noGrp="1"/>
          </p:cNvSpPr>
          <p:nvPr>
            <p:ph sz="quarter" idx="16"/>
          </p:nvPr>
        </p:nvSpPr>
        <p:spPr>
          <a:xfrm>
            <a:off x="4860032" y="3789040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112633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65" y="-11875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60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D95622-4F80-4687-90D4-20C698E63516}" type="datetimeFigureOut">
              <a:rPr lang="es-SV" smtClean="0"/>
              <a:pPr/>
              <a:t>15/5/2018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089695" y="6492875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9A7D68E-C033-4355-B72B-F0FF7568D5BF}" type="slidenum">
              <a:rPr lang="es-SV" smtClean="0"/>
              <a:pPr/>
              <a:t>‹Nº›</a:t>
            </a:fld>
            <a:endParaRPr lang="es-SV" dirty="0"/>
          </a:p>
        </p:txBody>
      </p:sp>
      <p:grpSp>
        <p:nvGrpSpPr>
          <p:cNvPr id="8" name="Group 16"/>
          <p:cNvGrpSpPr/>
          <p:nvPr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BCGBravoConsultingG.jpg"/>
          <p:cNvPicPr/>
          <p:nvPr/>
        </p:nvPicPr>
        <p:blipFill>
          <a:blip r:embed="rId15" cstate="screen"/>
          <a:stretch>
            <a:fillRect/>
          </a:stretch>
        </p:blipFill>
        <p:spPr>
          <a:xfrm>
            <a:off x="103536" y="54584"/>
            <a:ext cx="724048" cy="75837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Picture 2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92472"/>
            <a:ext cx="1674810" cy="3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928992" cy="936103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Puma Energy - Network Plan</a:t>
            </a:r>
            <a:endParaRPr lang="es-SV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568" y="4365104"/>
            <a:ext cx="6400800" cy="1752600"/>
          </a:xfrm>
        </p:spPr>
        <p:txBody>
          <a:bodyPr/>
          <a:lstStyle/>
          <a:p>
            <a:r>
              <a:rPr lang="en-US" dirty="0" smtClean="0"/>
              <a:t>El Salvador</a:t>
            </a:r>
          </a:p>
          <a:p>
            <a:r>
              <a:rPr lang="en-US" dirty="0" smtClean="0"/>
              <a:t>TM: Hugo Ventura</a:t>
            </a:r>
            <a:endParaRPr lang="en-US" dirty="0"/>
          </a:p>
          <a:p>
            <a:r>
              <a:rPr lang="en-US" dirty="0"/>
              <a:t>Investments and Action Plans</a:t>
            </a:r>
            <a:endParaRPr lang="es-SV" dirty="0"/>
          </a:p>
        </p:txBody>
      </p:sp>
      <p:pic>
        <p:nvPicPr>
          <p:cNvPr id="66562" name="Picture 2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27" y="2060848"/>
            <a:ext cx="7488832" cy="13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4016" y="22048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479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57 – puma </a:t>
            </a:r>
            <a:r>
              <a:rPr lang="es-BO" sz="3600" b="1" dirty="0" err="1" smtClean="0"/>
              <a:t>miraflores</a:t>
            </a:r>
            <a:endParaRPr lang="es-BO" b="1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6"/>
          </p:nvPr>
        </p:nvSpPr>
        <p:spPr>
          <a:xfrm>
            <a:off x="4499992" y="4941168"/>
            <a:ext cx="4493468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pPr marL="285750" indent="-285750"/>
            <a:r>
              <a:rPr lang="en-US" sz="1600" dirty="0"/>
              <a:t>Contract renewal </a:t>
            </a:r>
            <a:r>
              <a:rPr lang="en-US" sz="1600" dirty="0" smtClean="0"/>
              <a:t>station DODO – February  2019.  </a:t>
            </a:r>
          </a:p>
          <a:p>
            <a:pPr marL="285750" indent="-285750"/>
            <a:r>
              <a:rPr lang="en-US" sz="1600" dirty="0" smtClean="0"/>
              <a:t>Facelift</a:t>
            </a:r>
          </a:p>
          <a:p>
            <a:pPr marL="285750" indent="-285750"/>
            <a:r>
              <a:rPr lang="en-US" sz="1600" dirty="0" smtClean="0"/>
              <a:t>New rebate table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40648"/>
            <a:ext cx="3960812" cy="221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4744"/>
            <a:ext cx="3960813" cy="24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25169"/>
              </p:ext>
            </p:extLst>
          </p:nvPr>
        </p:nvGraphicFramePr>
        <p:xfrm>
          <a:off x="4788024" y="3717032"/>
          <a:ext cx="4127500" cy="51310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3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9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78,533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10"/>
          <p:cNvSpPr txBox="1"/>
          <p:nvPr/>
        </p:nvSpPr>
        <p:spPr>
          <a:xfrm>
            <a:off x="4499992" y="436510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15KG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expect level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64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192 </a:t>
            </a:r>
            <a:r>
              <a:rPr lang="es-BO" sz="4000" b="1" dirty="0"/>
              <a:t>- </a:t>
            </a:r>
            <a:r>
              <a:rPr lang="es-BO" b="1" dirty="0" smtClean="0"/>
              <a:t>PUMA </a:t>
            </a:r>
            <a:r>
              <a:rPr lang="es-BO" b="1" dirty="0" err="1" smtClean="0"/>
              <a:t>guadalupe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572000" y="4941168"/>
            <a:ext cx="4176464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pPr marL="285750" indent="-285750"/>
            <a:r>
              <a:rPr lang="en-US" sz="1600" dirty="0" smtClean="0"/>
              <a:t>Change of operator, </a:t>
            </a:r>
          </a:p>
          <a:p>
            <a:pPr marL="285750" indent="-285750"/>
            <a:r>
              <a:rPr lang="en-US" sz="1600" dirty="0" smtClean="0"/>
              <a:t>Incorporate Ion Diesel</a:t>
            </a:r>
          </a:p>
          <a:p>
            <a:r>
              <a:rPr lang="en-US" sz="1600" dirty="0"/>
              <a:t>Get discount accounts in local area</a:t>
            </a:r>
          </a:p>
          <a:p>
            <a:pPr algn="just"/>
            <a:r>
              <a:rPr lang="en-US" sz="1600" dirty="0"/>
              <a:t>Exceptional service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1046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06" y="1052513"/>
            <a:ext cx="2384476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60440" cy="258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13455"/>
              </p:ext>
            </p:extLst>
          </p:nvPr>
        </p:nvGraphicFramePr>
        <p:xfrm>
          <a:off x="4644008" y="3789040"/>
          <a:ext cx="4104457" cy="465197"/>
        </p:xfrm>
        <a:graphic>
          <a:graphicData uri="http://schemas.openxmlformats.org/drawingml/2006/table">
            <a:tbl>
              <a:tblPr/>
              <a:tblGrid>
                <a:gridCol w="757746"/>
                <a:gridCol w="757746"/>
                <a:gridCol w="757746"/>
                <a:gridCol w="1073473"/>
                <a:gridCol w="757746"/>
              </a:tblGrid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105,815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9992" y="436510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28KG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16KG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50785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2800" b="1" dirty="0" smtClean="0"/>
              <a:t>BCG Id 242 – puma centro de gobierno</a:t>
            </a:r>
            <a:endParaRPr lang="es-BO" sz="28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572000" y="5085184"/>
            <a:ext cx="432048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Action Plan:</a:t>
            </a:r>
          </a:p>
          <a:p>
            <a:r>
              <a:rPr lang="en-US" sz="1600" dirty="0" smtClean="0"/>
              <a:t>Repair track potholes</a:t>
            </a:r>
          </a:p>
          <a:p>
            <a:r>
              <a:rPr lang="en-US" sz="1600" dirty="0" smtClean="0"/>
              <a:t>Increase bus route </a:t>
            </a:r>
          </a:p>
          <a:p>
            <a:r>
              <a:rPr lang="en-US" sz="1600" dirty="0"/>
              <a:t>Get discount accounts in local area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03486"/>
            <a:ext cx="3960813" cy="249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50" y="1052513"/>
            <a:ext cx="3468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72057"/>
              </p:ext>
            </p:extLst>
          </p:nvPr>
        </p:nvGraphicFramePr>
        <p:xfrm>
          <a:off x="4716016" y="3861048"/>
          <a:ext cx="4127500" cy="51310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3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9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74,872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10"/>
          <p:cNvSpPr txBox="1"/>
          <p:nvPr/>
        </p:nvSpPr>
        <p:spPr>
          <a:xfrm>
            <a:off x="4499992" y="4500409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26KG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Performing at expect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48115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6038"/>
            <a:ext cx="8168208" cy="715962"/>
          </a:xfrm>
        </p:spPr>
        <p:txBody>
          <a:bodyPr/>
          <a:lstStyle/>
          <a:p>
            <a:r>
              <a:rPr lang="es-BO" b="1" dirty="0" smtClean="0"/>
              <a:t>BCG Id 227 - PUMA </a:t>
            </a:r>
            <a:r>
              <a:rPr lang="es-BO" b="1" dirty="0" err="1" smtClean="0"/>
              <a:t>concepcion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572000" y="4653136"/>
            <a:ext cx="4248472" cy="1872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 smtClean="0"/>
              <a:t>Action Plan:</a:t>
            </a:r>
          </a:p>
          <a:p>
            <a:r>
              <a:rPr lang="en-US" sz="1600" dirty="0" smtClean="0"/>
              <a:t>Reinsurance of lease contract. </a:t>
            </a:r>
          </a:p>
          <a:p>
            <a:r>
              <a:rPr lang="en-US" sz="1600" dirty="0"/>
              <a:t>Get discount accounts in local area</a:t>
            </a:r>
          </a:p>
          <a:p>
            <a:r>
              <a:rPr lang="en-US" sz="1600" dirty="0" smtClean="0"/>
              <a:t>Transfer of handing volume to another site</a:t>
            </a:r>
          </a:p>
          <a:p>
            <a:r>
              <a:rPr lang="en-US" sz="1600" dirty="0" smtClean="0"/>
              <a:t>Improvements in labeling of station. </a:t>
            </a:r>
          </a:p>
          <a:p>
            <a:pPr algn="just"/>
            <a:r>
              <a:rPr lang="en-US" sz="1600" dirty="0"/>
              <a:t>Exceptional service</a:t>
            </a:r>
          </a:p>
          <a:p>
            <a:r>
              <a:rPr lang="en-US" sz="1600" dirty="0" smtClean="0"/>
              <a:t> MID Digital</a:t>
            </a:r>
            <a:endParaRPr lang="en-US" sz="1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36" y="1052513"/>
            <a:ext cx="304201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91369"/>
            <a:ext cx="3960813" cy="25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90095"/>
              </p:ext>
            </p:extLst>
          </p:nvPr>
        </p:nvGraphicFramePr>
        <p:xfrm>
          <a:off x="4692972" y="3717032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65,880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44516" y="420192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40KG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iesel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53940"/>
      </p:ext>
    </p:extLst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7776864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High Potential – High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5931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275 – puma </a:t>
            </a:r>
            <a:r>
              <a:rPr lang="es-BO" b="1" dirty="0" err="1" smtClean="0"/>
              <a:t>atlacatl</a:t>
            </a:r>
            <a:endParaRPr lang="es-BO" b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6"/>
          </p:nvPr>
        </p:nvSpPr>
        <p:spPr>
          <a:xfrm>
            <a:off x="4788024" y="5229200"/>
            <a:ext cx="3744416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None</a:t>
            </a:r>
            <a:endParaRPr lang="en-US" sz="1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8773"/>
            <a:ext cx="3960000" cy="261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"/>
          <a:stretch/>
        </p:blipFill>
        <p:spPr bwMode="auto">
          <a:xfrm>
            <a:off x="5292080" y="1124744"/>
            <a:ext cx="3096344" cy="260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80180"/>
              </p:ext>
            </p:extLst>
          </p:nvPr>
        </p:nvGraphicFramePr>
        <p:xfrm>
          <a:off x="4716016" y="3861048"/>
          <a:ext cx="4151983" cy="465957"/>
        </p:xfrm>
        <a:graphic>
          <a:graphicData uri="http://schemas.openxmlformats.org/drawingml/2006/table">
            <a:tbl>
              <a:tblPr/>
              <a:tblGrid>
                <a:gridCol w="766520"/>
                <a:gridCol w="766520"/>
                <a:gridCol w="766520"/>
                <a:gridCol w="1085903"/>
                <a:gridCol w="766520"/>
              </a:tblGrid>
              <a:tr h="288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302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123,501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102,316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680520" y="45091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40KG 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</p:txBody>
      </p:sp>
    </p:spTree>
    <p:extLst>
      <p:ext uri="{BB962C8B-B14F-4D97-AF65-F5344CB8AC3E}">
        <p14:creationId xmlns:p14="http://schemas.microsoft.com/office/powerpoint/2010/main" val="3738281528"/>
      </p:ext>
    </p:extLst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168 </a:t>
            </a:r>
            <a:r>
              <a:rPr lang="es-BO" sz="3600" b="1" dirty="0"/>
              <a:t>– puma </a:t>
            </a:r>
            <a:r>
              <a:rPr lang="es-BO" sz="3600" b="1" dirty="0" err="1" smtClean="0"/>
              <a:t>chiltiupan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44008" y="4725144"/>
            <a:ext cx="4032448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Pump change of three products in Self Service.</a:t>
            </a:r>
          </a:p>
          <a:p>
            <a:r>
              <a:rPr lang="en-US" sz="1600" dirty="0" smtClean="0"/>
              <a:t>Get discount accounts in local area</a:t>
            </a:r>
          </a:p>
          <a:p>
            <a:pPr algn="just"/>
            <a:r>
              <a:rPr lang="en-US" sz="1600" dirty="0" smtClean="0"/>
              <a:t>Exceptional service </a:t>
            </a:r>
          </a:p>
          <a:p>
            <a:r>
              <a:rPr lang="en-US" sz="1600" dirty="0" smtClean="0"/>
              <a:t>Repair track potholes</a:t>
            </a:r>
            <a:endParaRPr lang="en-US" sz="1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930158" cy="25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14874" cy="267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5222"/>
              </p:ext>
            </p:extLst>
          </p:nvPr>
        </p:nvGraphicFramePr>
        <p:xfrm>
          <a:off x="4692972" y="3789040"/>
          <a:ext cx="4127500" cy="427484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36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152,231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644008" y="42210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</p:txBody>
      </p:sp>
    </p:spTree>
    <p:extLst>
      <p:ext uri="{BB962C8B-B14F-4D97-AF65-F5344CB8AC3E}">
        <p14:creationId xmlns:p14="http://schemas.microsoft.com/office/powerpoint/2010/main" val="2225226782"/>
      </p:ext>
    </p:extLst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161 </a:t>
            </a:r>
            <a:r>
              <a:rPr lang="es-BO" sz="3600" b="1" dirty="0"/>
              <a:t>– puma </a:t>
            </a:r>
            <a:r>
              <a:rPr lang="es-BO" sz="3600" b="1" dirty="0" smtClean="0"/>
              <a:t>el pedregal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716016" y="4941168"/>
            <a:ext cx="396044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Higher staff on track</a:t>
            </a:r>
          </a:p>
          <a:p>
            <a:r>
              <a:rPr lang="en-US" sz="1600" dirty="0" smtClean="0"/>
              <a:t>Open </a:t>
            </a:r>
            <a:r>
              <a:rPr lang="en-US" sz="1600" dirty="0"/>
              <a:t>track 24 hours</a:t>
            </a:r>
          </a:p>
          <a:p>
            <a:r>
              <a:rPr lang="en-US" sz="1600" dirty="0"/>
              <a:t>Get discount accounts in local area</a:t>
            </a:r>
          </a:p>
          <a:p>
            <a:pPr algn="just"/>
            <a:r>
              <a:rPr lang="en-US" sz="1600" dirty="0"/>
              <a:t>Exceptional service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03054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5"/>
            <a:ext cx="3960000" cy="279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78" y="1052513"/>
            <a:ext cx="2183331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04304"/>
              </p:ext>
            </p:extLst>
          </p:nvPr>
        </p:nvGraphicFramePr>
        <p:xfrm>
          <a:off x="4644008" y="3861048"/>
          <a:ext cx="4127500" cy="51310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3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9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97,954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110,744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680520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20KG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52249"/>
      </p:ext>
    </p:extLst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311 </a:t>
            </a:r>
            <a:r>
              <a:rPr lang="es-BO" sz="3600" b="1" dirty="0"/>
              <a:t>– </a:t>
            </a:r>
            <a:r>
              <a:rPr lang="es-BO" sz="3600" b="1" dirty="0" smtClean="0"/>
              <a:t>puma la gloria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716016" y="5157192"/>
            <a:ext cx="396044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Parking extension</a:t>
            </a:r>
          </a:p>
          <a:p>
            <a:r>
              <a:rPr lang="en-US" sz="1600" dirty="0" smtClean="0"/>
              <a:t>Get discount accounts in local area</a:t>
            </a:r>
            <a:endParaRPr lang="en-US" sz="1600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93" y="1052513"/>
            <a:ext cx="370430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85416"/>
            <a:ext cx="3960813" cy="252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55707"/>
              </p:ext>
            </p:extLst>
          </p:nvPr>
        </p:nvGraphicFramePr>
        <p:xfrm>
          <a:off x="4716016" y="3861048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120,747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156,174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644008" y="442840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Performing at expect level</a:t>
            </a:r>
          </a:p>
        </p:txBody>
      </p:sp>
    </p:spTree>
    <p:extLst>
      <p:ext uri="{BB962C8B-B14F-4D97-AF65-F5344CB8AC3E}">
        <p14:creationId xmlns:p14="http://schemas.microsoft.com/office/powerpoint/2010/main" val="3924367704"/>
      </p:ext>
    </p:extLst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310 </a:t>
            </a:r>
            <a:r>
              <a:rPr lang="es-BO" sz="3600" b="1" dirty="0"/>
              <a:t>– </a:t>
            </a:r>
            <a:r>
              <a:rPr lang="es-BO" sz="3600" b="1" dirty="0" smtClean="0"/>
              <a:t>puma </a:t>
            </a:r>
            <a:r>
              <a:rPr lang="es-BO" sz="3600" b="1" dirty="0" err="1" smtClean="0"/>
              <a:t>zacamil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44008" y="5013176"/>
            <a:ext cx="4427984" cy="1224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b="1" dirty="0" smtClean="0"/>
              <a:t>Action Plan:</a:t>
            </a:r>
          </a:p>
          <a:p>
            <a:r>
              <a:rPr lang="en-US" sz="1700" dirty="0" smtClean="0"/>
              <a:t>Order route 44 and route 1.</a:t>
            </a:r>
          </a:p>
          <a:p>
            <a:r>
              <a:rPr lang="en-US" sz="1700" dirty="0" smtClean="0"/>
              <a:t>Delimit pumps and buses to leave space in gasoline. </a:t>
            </a:r>
          </a:p>
          <a:p>
            <a:r>
              <a:rPr lang="en-US" sz="1700" dirty="0" smtClean="0"/>
              <a:t>Service consistency </a:t>
            </a:r>
          </a:p>
          <a:p>
            <a:endParaRPr lang="es-BO" sz="1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0809"/>
            <a:ext cx="3960813" cy="257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93" y="1052513"/>
            <a:ext cx="3131701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31868"/>
              </p:ext>
            </p:extLst>
          </p:nvPr>
        </p:nvGraphicFramePr>
        <p:xfrm>
          <a:off x="4644008" y="3789040"/>
          <a:ext cx="4127500" cy="571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81,434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644008" y="442840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28KG Diesel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</p:txBody>
      </p:sp>
    </p:spTree>
    <p:extLst>
      <p:ext uri="{BB962C8B-B14F-4D97-AF65-F5344CB8AC3E}">
        <p14:creationId xmlns:p14="http://schemas.microsoft.com/office/powerpoint/2010/main" val="3927998419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TM: Hugo Ventura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7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260 </a:t>
            </a:r>
            <a:r>
              <a:rPr lang="es-BO" sz="3600" b="1" dirty="0"/>
              <a:t>– </a:t>
            </a:r>
            <a:r>
              <a:rPr lang="es-BO" sz="3600" b="1" dirty="0" smtClean="0"/>
              <a:t>puma la </a:t>
            </a:r>
            <a:r>
              <a:rPr lang="es-BO" sz="3600" b="1" dirty="0" err="1" smtClean="0"/>
              <a:t>rabida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716016" y="4941168"/>
            <a:ext cx="3960440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Additional employees on track</a:t>
            </a:r>
          </a:p>
          <a:p>
            <a:r>
              <a:rPr lang="en-US" sz="1600" dirty="0" smtClean="0"/>
              <a:t>Improve service</a:t>
            </a:r>
          </a:p>
          <a:p>
            <a:r>
              <a:rPr lang="en-US" sz="1600" dirty="0" smtClean="0"/>
              <a:t>Get discount accounts in local area</a:t>
            </a:r>
          </a:p>
          <a:p>
            <a:r>
              <a:rPr lang="en-US" sz="1600" dirty="0" smtClean="0"/>
              <a:t>Change to a price digital sign</a:t>
            </a:r>
            <a:endParaRPr lang="en-US" sz="1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38" y="1052513"/>
            <a:ext cx="3042372" cy="26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87027"/>
            <a:ext cx="3960813" cy="25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71171"/>
              </p:ext>
            </p:extLst>
          </p:nvPr>
        </p:nvGraphicFramePr>
        <p:xfrm>
          <a:off x="4692972" y="3789040"/>
          <a:ext cx="4127500" cy="513103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35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79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100,942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75,650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644008" y="43651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14KG Diesel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10KG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78716"/>
      </p:ext>
    </p:extLst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smtClean="0"/>
              <a:t>BCG Id 343 </a:t>
            </a:r>
            <a:r>
              <a:rPr lang="es-BO" sz="3600" b="1" dirty="0"/>
              <a:t>– </a:t>
            </a:r>
            <a:r>
              <a:rPr lang="es-BO" sz="3600" b="1" dirty="0" smtClean="0"/>
              <a:t>puma apopa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44008" y="4653136"/>
            <a:ext cx="4248472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Action Plan:</a:t>
            </a:r>
          </a:p>
          <a:p>
            <a:r>
              <a:rPr lang="en-US" sz="1400" dirty="0" smtClean="0"/>
              <a:t>Super 7 store extension ( Food ) </a:t>
            </a:r>
          </a:p>
          <a:p>
            <a:r>
              <a:rPr lang="en-US" sz="1400" dirty="0" smtClean="0"/>
              <a:t>Installation of Envoy </a:t>
            </a:r>
          </a:p>
          <a:p>
            <a:r>
              <a:rPr lang="en-US" sz="1400" dirty="0" smtClean="0"/>
              <a:t>Installation of second point of Ruby sale and invoicing</a:t>
            </a:r>
          </a:p>
          <a:p>
            <a:r>
              <a:rPr lang="en-US" sz="1400" dirty="0" smtClean="0"/>
              <a:t>Chang high flow pump. </a:t>
            </a:r>
          </a:p>
          <a:p>
            <a:r>
              <a:rPr lang="en-US" sz="1400" dirty="0" smtClean="0"/>
              <a:t>Construction of lube center.</a:t>
            </a:r>
            <a:endParaRPr lang="en-US" sz="1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2744638" cy="259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960000" cy="236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89499"/>
              </p:ext>
            </p:extLst>
          </p:nvPr>
        </p:nvGraphicFramePr>
        <p:xfrm>
          <a:off x="4620964" y="3861048"/>
          <a:ext cx="4127500" cy="420519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433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73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116,465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4572000" y="42210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</p:txBody>
      </p:sp>
    </p:spTree>
    <p:extLst>
      <p:ext uri="{BB962C8B-B14F-4D97-AF65-F5344CB8AC3E}">
        <p14:creationId xmlns:p14="http://schemas.microsoft.com/office/powerpoint/2010/main" val="547401756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HUGO VENTURA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" b="-1"/>
          <a:stretch/>
        </p:blipFill>
        <p:spPr bwMode="auto">
          <a:xfrm>
            <a:off x="127000" y="1566672"/>
            <a:ext cx="8890000" cy="376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7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Low Potential – Low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2573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</a:t>
            </a:r>
            <a:r>
              <a:rPr lang="es-BO" b="1" dirty="0"/>
              <a:t>8</a:t>
            </a:r>
            <a:r>
              <a:rPr lang="es-BO" b="1" dirty="0" smtClean="0"/>
              <a:t>3 - PUMA COMALAPA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572000" y="4797152"/>
            <a:ext cx="4320480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 smtClean="0"/>
              <a:t>Action Plan: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Repair of pump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High flow pump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Evaluate access modification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Service consistency 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Get discount accounts in local area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4572"/>
            <a:ext cx="3960000" cy="273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72" y="1052513"/>
            <a:ext cx="319574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133927"/>
              </p:ext>
            </p:extLst>
          </p:nvPr>
        </p:nvGraphicFramePr>
        <p:xfrm>
          <a:off x="4644008" y="3789040"/>
          <a:ext cx="4127500" cy="5715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65,991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70,803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555232" y="43651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Excellent operations</a:t>
            </a:r>
          </a:p>
          <a:p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Performing at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expect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92319577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87 - </a:t>
            </a:r>
            <a:r>
              <a:rPr lang="es-BO" b="1" dirty="0"/>
              <a:t>PUMA </a:t>
            </a:r>
            <a:r>
              <a:rPr lang="es-BO" b="1" dirty="0" smtClean="0"/>
              <a:t>ICHANMICHEN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27984" y="5085184"/>
            <a:ext cx="4788024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Action Plan:</a:t>
            </a:r>
          </a:p>
          <a:p>
            <a:r>
              <a:rPr lang="en-US" sz="1400" dirty="0" smtClean="0"/>
              <a:t>Pending remodeling </a:t>
            </a:r>
          </a:p>
          <a:p>
            <a:r>
              <a:rPr lang="en-US" sz="1400" dirty="0" smtClean="0"/>
              <a:t>Resolution of situation with  </a:t>
            </a:r>
            <a:r>
              <a:rPr lang="en-US" sz="1400" dirty="0" err="1" smtClean="0"/>
              <a:t>Alcaldia</a:t>
            </a:r>
            <a:r>
              <a:rPr lang="en-US" sz="1400" dirty="0" smtClean="0"/>
              <a:t> of </a:t>
            </a:r>
            <a:r>
              <a:rPr lang="en-US" sz="1400" dirty="0" err="1" smtClean="0"/>
              <a:t>Zacatecoluca</a:t>
            </a:r>
            <a:r>
              <a:rPr lang="en-US" sz="1400" dirty="0" smtClean="0"/>
              <a:t> .</a:t>
            </a:r>
          </a:p>
          <a:p>
            <a:r>
              <a:rPr lang="en-US" sz="1400" dirty="0" smtClean="0"/>
              <a:t>Avoid Run Out </a:t>
            </a:r>
          </a:p>
          <a:p>
            <a:r>
              <a:rPr lang="en-US" sz="1400" dirty="0" smtClean="0"/>
              <a:t> Inject capital into station</a:t>
            </a:r>
            <a:endParaRPr lang="en-US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0"/>
          <a:stretch/>
        </p:blipFill>
        <p:spPr bwMode="auto">
          <a:xfrm>
            <a:off x="5436096" y="1108167"/>
            <a:ext cx="3042573" cy="260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0" y="1108392"/>
            <a:ext cx="3960000" cy="260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27746"/>
              </p:ext>
            </p:extLst>
          </p:nvPr>
        </p:nvGraphicFramePr>
        <p:xfrm>
          <a:off x="4860032" y="3861048"/>
          <a:ext cx="3960439" cy="417192"/>
        </p:xfrm>
        <a:graphic>
          <a:graphicData uri="http://schemas.openxmlformats.org/drawingml/2006/table">
            <a:tbl>
              <a:tblPr/>
              <a:tblGrid>
                <a:gridCol w="731158"/>
                <a:gridCol w="731158"/>
                <a:gridCol w="731158"/>
                <a:gridCol w="1035807"/>
                <a:gridCol w="731158"/>
              </a:tblGrid>
              <a:tr h="2400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001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41,378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4427984" y="4221088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Small facilities and Brand contribution limit outlet potential.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opportunity: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Performing at expected level</a:t>
            </a:r>
          </a:p>
        </p:txBody>
      </p:sp>
    </p:spTree>
    <p:extLst>
      <p:ext uri="{BB962C8B-B14F-4D97-AF65-F5344CB8AC3E}">
        <p14:creationId xmlns:p14="http://schemas.microsoft.com/office/powerpoint/2010/main" val="1299840875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Low Potential – High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2131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173 – puma PALERMO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99992" y="4581128"/>
            <a:ext cx="4464496" cy="16561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dirty="0" smtClean="0"/>
              <a:t>Action Plan:</a:t>
            </a:r>
          </a:p>
          <a:p>
            <a:pPr algn="just"/>
            <a:r>
              <a:rPr lang="en-US" sz="1400" dirty="0" smtClean="0"/>
              <a:t>Contract renewal Borja </a:t>
            </a:r>
            <a:r>
              <a:rPr lang="en-US" sz="1400" dirty="0" err="1" smtClean="0"/>
              <a:t>Letona</a:t>
            </a:r>
            <a:r>
              <a:rPr lang="en-US" sz="1400" dirty="0" smtClean="0"/>
              <a:t>. </a:t>
            </a:r>
          </a:p>
          <a:p>
            <a:pPr algn="just"/>
            <a:r>
              <a:rPr lang="en-US" sz="1400" dirty="0" smtClean="0"/>
              <a:t>Change of pumps</a:t>
            </a:r>
          </a:p>
          <a:p>
            <a:pPr algn="just"/>
            <a:r>
              <a:rPr lang="en-US" sz="1400" dirty="0" smtClean="0"/>
              <a:t>Pave the track</a:t>
            </a:r>
          </a:p>
          <a:p>
            <a:pPr algn="just"/>
            <a:r>
              <a:rPr lang="en-US" sz="1400" dirty="0" smtClean="0"/>
              <a:t> Price strategy</a:t>
            </a:r>
          </a:p>
          <a:p>
            <a:r>
              <a:rPr lang="en-US" sz="1400" dirty="0" smtClean="0"/>
              <a:t>Get discount accounts in local area</a:t>
            </a:r>
          </a:p>
          <a:p>
            <a:pPr algn="just"/>
            <a:r>
              <a:rPr lang="en-US" sz="1400" dirty="0" smtClean="0"/>
              <a:t>Exceptional service</a:t>
            </a:r>
            <a:endParaRPr lang="en-US" sz="1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60000" cy="260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49" y="1052513"/>
            <a:ext cx="308199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58020"/>
              </p:ext>
            </p:extLst>
          </p:nvPr>
        </p:nvGraphicFramePr>
        <p:xfrm>
          <a:off x="4764980" y="3717032"/>
          <a:ext cx="4127500" cy="417092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39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</a:t>
                      </a:r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9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9992" y="4077072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Performing at expect level</a:t>
            </a:r>
          </a:p>
          <a:p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 Excellent operations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43120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High Potential – Low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9921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d496ab6f-82d7-47fa-ba56-55fc2c510ab4">
  <element uid="88991f24-ef62-4f1e-a9ef-6d6a74d11ca9" value=""/>
</sisl>
</file>

<file path=customXml/itemProps1.xml><?xml version="1.0" encoding="utf-8"?>
<ds:datastoreItem xmlns:ds="http://schemas.openxmlformats.org/officeDocument/2006/customXml" ds:itemID="{5DB81E8B-0E54-417E-BEB4-6D30B68A00C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BCG Octubre 2013</Template>
  <TotalTime>5510</TotalTime>
  <Words>810</Words>
  <Application>Microsoft Office PowerPoint</Application>
  <PresentationFormat>Presentación en pantalla (4:3)</PresentationFormat>
  <Paragraphs>269</Paragraphs>
  <Slides>21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BCG STANDARD</vt:lpstr>
      <vt:lpstr>Puma Energy - Network Plan</vt:lpstr>
      <vt:lpstr>TM: Hugo Ventura</vt:lpstr>
      <vt:lpstr>HUGO VENTURA</vt:lpstr>
      <vt:lpstr>Presentación de PowerPoint</vt:lpstr>
      <vt:lpstr>BCG id 83 - PUMA COMALAPA</vt:lpstr>
      <vt:lpstr>BCG id 87 - PUMA ICHANMICHEN</vt:lpstr>
      <vt:lpstr>Presentación de PowerPoint</vt:lpstr>
      <vt:lpstr>BCG Id 173 – puma PALERMO</vt:lpstr>
      <vt:lpstr>Presentación de PowerPoint</vt:lpstr>
      <vt:lpstr>BCG Id 57 – puma miraflores</vt:lpstr>
      <vt:lpstr>BCG Id 192 - PUMA guadalupe</vt:lpstr>
      <vt:lpstr>BCG Id 242 – puma centro de gobierno</vt:lpstr>
      <vt:lpstr>BCG Id 227 - PUMA concepcion</vt:lpstr>
      <vt:lpstr>Presentación de PowerPoint</vt:lpstr>
      <vt:lpstr>BCG Id 275 – puma atlacatl</vt:lpstr>
      <vt:lpstr>BCG Id 168 – puma chiltiupan</vt:lpstr>
      <vt:lpstr>BCG Id 161 – puma el pedregal</vt:lpstr>
      <vt:lpstr>BCG Id 311 – puma la gloria</vt:lpstr>
      <vt:lpstr>BCG Id 310 – puma zacamil</vt:lpstr>
      <vt:lpstr>BCG Id 260 – puma la rabida</vt:lpstr>
      <vt:lpstr>BCG Id 343 – puma apopa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Puma Energy- Network Plan Outlet Review</dc:title>
  <dc:creator>Puma</dc:creator>
  <cp:keywords>PRIVATE AND CONFIDENTIAL</cp:keywords>
  <cp:lastModifiedBy>Usuario</cp:lastModifiedBy>
  <cp:revision>196</cp:revision>
  <cp:lastPrinted>2015-06-12T17:27:43Z</cp:lastPrinted>
  <dcterms:created xsi:type="dcterms:W3CDTF">2015-06-10T16:23:27Z</dcterms:created>
  <dcterms:modified xsi:type="dcterms:W3CDTF">2018-05-15T15:29:42Z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943f943c-b62e-4d5f-96aa-1044e8f9b898</vt:lpwstr>
  </property>
  <property fmtid="{D5CDD505-2E9C-101B-9397-08002B2CF9AE}" pid="3" name="bjSaver">
    <vt:lpwstr>chnzsKEALXasNaWjClfKIizUM1cK/utV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policy="d496ab6f-82d7-47fa-ba56-55fc2c510ab4" xmlns="http://www.boldonjames.com/2008/01/sie/i</vt:lpwstr>
  </property>
  <property fmtid="{D5CDD505-2E9C-101B-9397-08002B2CF9AE}" pid="5" name="bjDocumentLabelXML-0">
    <vt:lpwstr>nternal/label"&gt;&lt;element uid="88991f24-ef62-4f1e-a9ef-6d6a74d11ca9" value="" /&gt;&lt;/sisl&gt;</vt:lpwstr>
  </property>
  <property fmtid="{D5CDD505-2E9C-101B-9397-08002B2CF9AE}" pid="6" name="bjDocumentSecurityLabel">
    <vt:lpwstr>PRIVATE &amp; CONFIDENTIAL</vt:lpwstr>
  </property>
</Properties>
</file>