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2"/>
  </p:sldMasterIdLst>
  <p:notesMasterIdLst>
    <p:notesMasterId r:id="rId28"/>
  </p:notesMasterIdLst>
  <p:handoutMasterIdLst>
    <p:handoutMasterId r:id="rId29"/>
  </p:handoutMasterIdLst>
  <p:sldIdLst>
    <p:sldId id="257" r:id="rId3"/>
    <p:sldId id="290" r:id="rId4"/>
    <p:sldId id="291" r:id="rId5"/>
    <p:sldId id="307" r:id="rId6"/>
    <p:sldId id="309" r:id="rId7"/>
    <p:sldId id="310" r:id="rId8"/>
    <p:sldId id="323" r:id="rId9"/>
    <p:sldId id="326" r:id="rId10"/>
    <p:sldId id="324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7" r:id="rId19"/>
    <p:sldId id="339" r:id="rId20"/>
    <p:sldId id="340" r:id="rId21"/>
    <p:sldId id="341" r:id="rId22"/>
    <p:sldId id="342" r:id="rId23"/>
    <p:sldId id="343" r:id="rId24"/>
    <p:sldId id="344" r:id="rId25"/>
    <p:sldId id="338" r:id="rId26"/>
    <p:sldId id="345" r:id="rId27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2607" autoAdjust="0"/>
  </p:normalViewPr>
  <p:slideViewPr>
    <p:cSldViewPr>
      <p:cViewPr>
        <p:scale>
          <a:sx n="75" d="100"/>
          <a:sy n="75" d="100"/>
        </p:scale>
        <p:origin x="-87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90" y="-96"/>
      </p:cViewPr>
      <p:guideLst>
        <p:guide orient="horz" pos="2905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r>
              <a:rPr lang="es-SV" sz="1000" b="1" smtClean="0">
                <a:solidFill>
                  <a:srgbClr val="A5A5A5"/>
                </a:solidFill>
                <a:latin typeface="Calibri"/>
              </a:rPr>
              <a:t>Classified as: </a:t>
            </a:r>
            <a:r>
              <a:rPr lang="es-SV" sz="1000" b="1" smtClean="0">
                <a:solidFill>
                  <a:srgbClr val="FF8000"/>
                </a:solidFill>
                <a:latin typeface="Calibri"/>
              </a:rPr>
              <a:t>PRIVATE AND CONFIDENTIAL</a:t>
            </a:r>
            <a:endParaRPr lang="es-SV" sz="1000" b="1">
              <a:solidFill>
                <a:srgbClr val="FF8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11BD63CC-8EE0-421F-899D-8D88BC9EC598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0B40CE7-0FBC-40D3-A236-926A9694237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733450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701040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lang="es-SV" sz="1000" b="1" i="0" u="none">
                <a:solidFill>
                  <a:srgbClr val="A5A5A5"/>
                </a:solidFill>
                <a:latin typeface="Calibri"/>
              </a:defRPr>
            </a:lvl1pPr>
          </a:lstStyle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97008C8B-AC5A-4768-962A-5C2B875E40C0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7D417EEF-45D6-4ABD-BC62-73662963133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77594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1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87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>
          <a:xfrm>
            <a:off x="0" y="0"/>
            <a:ext cx="7010400" cy="461169"/>
          </a:xfrm>
        </p:spPr>
        <p:txBody>
          <a:bodyPr/>
          <a:lstStyle/>
          <a:p>
            <a:r>
              <a:rPr lang="en-US" smtClean="0"/>
              <a:t>Classified as: </a:t>
            </a:r>
            <a:r>
              <a:rPr lang="en-US" smtClean="0">
                <a:solidFill>
                  <a:srgbClr val="FF8000"/>
                </a:solidFill>
              </a:rPr>
              <a:t>PRIVATE AND CONFIDENTIAL</a:t>
            </a:r>
            <a:endParaRPr lang="en-US">
              <a:solidFill>
                <a:srgbClr val="FF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7EEF-45D6-4ABD-BC62-736629631338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3708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3" name="8 Marcador de contenido"/>
          <p:cNvSpPr>
            <a:spLocks noGrp="1"/>
          </p:cNvSpPr>
          <p:nvPr>
            <p:ph sz="quarter" idx="14"/>
          </p:nvPr>
        </p:nvSpPr>
        <p:spPr>
          <a:xfrm>
            <a:off x="251520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4" name="8 Marcador de contenido"/>
          <p:cNvSpPr>
            <a:spLocks noGrp="1"/>
          </p:cNvSpPr>
          <p:nvPr>
            <p:ph sz="quarter" idx="15"/>
          </p:nvPr>
        </p:nvSpPr>
        <p:spPr>
          <a:xfrm>
            <a:off x="4860032" y="1052736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5" name="8 Marcador de contenido"/>
          <p:cNvSpPr>
            <a:spLocks noGrp="1"/>
          </p:cNvSpPr>
          <p:nvPr>
            <p:ph sz="quarter" idx="16"/>
          </p:nvPr>
        </p:nvSpPr>
        <p:spPr>
          <a:xfrm>
            <a:off x="4860032" y="3789040"/>
            <a:ext cx="3960440" cy="2592288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112633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5622-4F80-4687-90D4-20C698E63516}" type="datetimeFigureOut">
              <a:rPr lang="es-SV" smtClean="0"/>
              <a:t>15/5/2018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7D68E-C033-4355-B72B-F0FF7568D5BF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65" y="-11875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400" y="46038"/>
            <a:ext cx="815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D95622-4F80-4687-90D4-20C698E63516}" type="datetimeFigureOut">
              <a:rPr lang="es-SV" smtClean="0"/>
              <a:pPr/>
              <a:t>15/5/2018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089695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A7D68E-C033-4355-B72B-F0FF7568D5BF}" type="slidenum">
              <a:rPr lang="es-SV" smtClean="0"/>
              <a:pPr/>
              <a:t>‹Nº›</a:t>
            </a:fld>
            <a:endParaRPr lang="es-SV" dirty="0"/>
          </a:p>
        </p:txBody>
      </p:sp>
      <p:grpSp>
        <p:nvGrpSpPr>
          <p:cNvPr id="8" name="Group 16"/>
          <p:cNvGrpSpPr/>
          <p:nvPr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BCGBravoConsultingG.jpg"/>
          <p:cNvPicPr/>
          <p:nvPr/>
        </p:nvPicPr>
        <p:blipFill>
          <a:blip r:embed="rId15" cstate="screen"/>
          <a:stretch>
            <a:fillRect/>
          </a:stretch>
        </p:blipFill>
        <p:spPr>
          <a:xfrm>
            <a:off x="103536" y="54584"/>
            <a:ext cx="724048" cy="75837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92472"/>
            <a:ext cx="1674810" cy="3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kern="1200" cap="all" baseline="0">
          <a:solidFill>
            <a:schemeClr val="tx2">
              <a:lumMod val="50000"/>
            </a:schemeClr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928992" cy="936103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Puma Energy - Network Plan</a:t>
            </a:r>
            <a:endParaRPr lang="es-SV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/>
          <a:lstStyle/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TM: Carlos Castillo</a:t>
            </a:r>
            <a:endParaRPr lang="en-US" dirty="0"/>
          </a:p>
          <a:p>
            <a:r>
              <a:rPr lang="en-US"/>
              <a:t>Investments and Action Plans</a:t>
            </a:r>
            <a:endParaRPr lang="es-SV" dirty="0"/>
          </a:p>
        </p:txBody>
      </p:sp>
      <p:pic>
        <p:nvPicPr>
          <p:cNvPr id="66562" name="Picture 2" descr="http://upload.wikimedia.org/wikipedia/en/thumb/c/c9/Puma_Energy_Logo.jpg/798px-Puma_Energy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1" y="2060848"/>
            <a:ext cx="7488832" cy="13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4016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8479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992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err="1" smtClean="0"/>
              <a:t>Bcg</a:t>
            </a:r>
            <a:r>
              <a:rPr lang="es-BO" sz="3600" b="1" dirty="0" smtClean="0"/>
              <a:t> Id 250 </a:t>
            </a:r>
            <a:r>
              <a:rPr lang="es-BO" sz="3600" b="1" dirty="0"/>
              <a:t>- </a:t>
            </a:r>
            <a:r>
              <a:rPr lang="en-US" b="1" dirty="0" smtClean="0"/>
              <a:t>Puma </a:t>
            </a:r>
            <a:r>
              <a:rPr lang="es-SV" b="1" dirty="0" smtClean="0"/>
              <a:t>ESCALONIA</a:t>
            </a:r>
            <a:endParaRPr lang="es-BO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8432" cy="276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05748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sz="quarter" idx="16"/>
          </p:nvPr>
        </p:nvSpPr>
        <p:spPr>
          <a:xfrm>
            <a:off x="4424784" y="4437112"/>
            <a:ext cx="4608512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Increase in MOGAS: </a:t>
            </a:r>
          </a:p>
          <a:p>
            <a:pPr marL="685800" lvl="1"/>
            <a:r>
              <a:rPr lang="en-US" sz="1600" dirty="0" smtClean="0">
                <a:solidFill>
                  <a:schemeClr val="tx2"/>
                </a:solidFill>
              </a:rPr>
              <a:t>Increase of employees during peak hours</a:t>
            </a:r>
          </a:p>
          <a:p>
            <a:pPr marL="685800" lvl="1"/>
            <a:r>
              <a:rPr lang="en-US" sz="1600" dirty="0" smtClean="0">
                <a:solidFill>
                  <a:schemeClr val="tx2"/>
                </a:solidFill>
              </a:rPr>
              <a:t>Focus on service and image consistency</a:t>
            </a:r>
          </a:p>
          <a:p>
            <a:pPr marL="285750" indent="-285750"/>
            <a:r>
              <a:rPr lang="en-US" sz="1600" dirty="0" smtClean="0"/>
              <a:t>DIESEL: </a:t>
            </a:r>
          </a:p>
          <a:p>
            <a:pPr marL="685800" lvl="1"/>
            <a:r>
              <a:rPr lang="en-US" sz="1600" dirty="0" smtClean="0">
                <a:solidFill>
                  <a:schemeClr val="tx2"/>
                </a:solidFill>
              </a:rPr>
              <a:t>Get discount accounts in </a:t>
            </a:r>
            <a:r>
              <a:rPr lang="en-US" sz="1600" dirty="0">
                <a:solidFill>
                  <a:schemeClr val="tx2"/>
                </a:solidFill>
              </a:rPr>
              <a:t>local area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87039"/>
              </p:ext>
            </p:extLst>
          </p:nvPr>
        </p:nvGraphicFramePr>
        <p:xfrm>
          <a:off x="4716016" y="3429000"/>
          <a:ext cx="4127500" cy="36766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1461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103,396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63,936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427984" y="3861048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22KG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21KG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64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257 </a:t>
            </a:r>
            <a:r>
              <a:rPr lang="es-BO" b="1" dirty="0"/>
              <a:t>- </a:t>
            </a:r>
            <a:r>
              <a:rPr lang="es-BO" b="1" dirty="0" smtClean="0"/>
              <a:t>PUMA LA GARITA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58196" y="4581127"/>
            <a:ext cx="4464496" cy="17990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pPr marL="285750" indent="-285750"/>
            <a:r>
              <a:rPr lang="en-US" sz="1600" dirty="0" smtClean="0"/>
              <a:t>Increase in MOGAS: </a:t>
            </a:r>
          </a:p>
          <a:p>
            <a:pPr marL="685800" lvl="1"/>
            <a:r>
              <a:rPr lang="en-US" sz="1600" dirty="0" smtClean="0">
                <a:solidFill>
                  <a:schemeClr val="tx2"/>
                </a:solidFill>
              </a:rPr>
              <a:t>Focus on service and image consistency</a:t>
            </a:r>
          </a:p>
          <a:p>
            <a:pPr marL="285750" indent="-285750"/>
            <a:r>
              <a:rPr lang="en-US" sz="1600" dirty="0" smtClean="0"/>
              <a:t>DIESEL: </a:t>
            </a:r>
          </a:p>
          <a:p>
            <a:pPr marL="685800" lvl="1"/>
            <a:r>
              <a:rPr lang="en-US" sz="1600" dirty="0" smtClean="0">
                <a:solidFill>
                  <a:schemeClr val="tx2"/>
                </a:solidFill>
              </a:rPr>
              <a:t>Get discount accounts in local area.</a:t>
            </a:r>
          </a:p>
          <a:p>
            <a:pPr marL="685800" lvl="1"/>
            <a:r>
              <a:rPr lang="en-US" sz="1600" dirty="0" smtClean="0">
                <a:solidFill>
                  <a:schemeClr val="tx2"/>
                </a:solidFill>
              </a:rPr>
              <a:t>Open 24 hours</a:t>
            </a:r>
          </a:p>
          <a:p>
            <a:endParaRPr lang="es-BO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5936"/>
            <a:ext cx="3960813" cy="250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6004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032448" cy="252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95261"/>
              </p:ext>
            </p:extLst>
          </p:nvPr>
        </p:nvGraphicFramePr>
        <p:xfrm>
          <a:off x="4788024" y="3717032"/>
          <a:ext cx="41275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427984" y="4077072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17KG 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5078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203 - Puma el rosal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78412" y="5157192"/>
            <a:ext cx="4283968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Get discount accounts in local area</a:t>
            </a:r>
          </a:p>
          <a:p>
            <a:r>
              <a:rPr lang="en-US" sz="1600" dirty="0" smtClean="0"/>
              <a:t>Participation in tenders</a:t>
            </a:r>
          </a:p>
          <a:p>
            <a:r>
              <a:rPr lang="en-US" sz="1600" dirty="0" err="1" smtClean="0"/>
              <a:t>Versatec</a:t>
            </a:r>
            <a:r>
              <a:rPr lang="en-US" sz="1600" dirty="0" smtClean="0"/>
              <a:t>: service consistency</a:t>
            </a:r>
            <a:endParaRPr lang="en-US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320481" cy="24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26921"/>
            <a:ext cx="4320480" cy="27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2376264" cy="253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747210"/>
              </p:ext>
            </p:extLst>
          </p:nvPr>
        </p:nvGraphicFramePr>
        <p:xfrm>
          <a:off x="4860032" y="3645024"/>
          <a:ext cx="4127500" cy="381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63356" y="4148602"/>
            <a:ext cx="458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Small facilities and Brand contribution limit outlet potential.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opportunity: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11KG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576481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err="1" smtClean="0"/>
              <a:t>Bcg</a:t>
            </a:r>
            <a:r>
              <a:rPr lang="es-BO" sz="3600" b="1" dirty="0" smtClean="0"/>
              <a:t> Id 201 - PUMA FLOR BLANCA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50060" y="4869160"/>
            <a:ext cx="4716016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Change to a price digital sign</a:t>
            </a:r>
          </a:p>
          <a:p>
            <a:r>
              <a:rPr lang="en-US" sz="1600" dirty="0" smtClean="0"/>
              <a:t>Promote the lube center</a:t>
            </a:r>
          </a:p>
          <a:p>
            <a:r>
              <a:rPr lang="en-US" sz="1600" dirty="0" smtClean="0"/>
              <a:t>Push dealer</a:t>
            </a:r>
          </a:p>
          <a:p>
            <a:r>
              <a:rPr lang="en-US" sz="1600" dirty="0" smtClean="0"/>
              <a:t>Get discount accounts in local area</a:t>
            </a:r>
            <a:endParaRPr lang="en-US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744416" cy="278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44" y="1052513"/>
            <a:ext cx="2676399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821159" cy="239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73451"/>
              </p:ext>
            </p:extLst>
          </p:nvPr>
        </p:nvGraphicFramePr>
        <p:xfrm>
          <a:off x="4644008" y="3789040"/>
          <a:ext cx="4127500" cy="427484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69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106,718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7984" y="4365104"/>
            <a:ext cx="458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opportunity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114539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187 - PUMA VENEZUELA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5229200"/>
            <a:ext cx="453650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Maintain a good station image</a:t>
            </a:r>
          </a:p>
          <a:p>
            <a:r>
              <a:rPr lang="en-US" sz="1600" dirty="0" smtClean="0"/>
              <a:t>Get discount accounts in local area</a:t>
            </a:r>
          </a:p>
          <a:p>
            <a:r>
              <a:rPr lang="en-US" sz="1600" dirty="0" smtClean="0"/>
              <a:t>Competitive prices</a:t>
            </a:r>
            <a:endParaRPr lang="en-US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"/>
          <a:stretch/>
        </p:blipFill>
        <p:spPr bwMode="auto">
          <a:xfrm>
            <a:off x="467544" y="980728"/>
            <a:ext cx="3527548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1047"/>
            <a:ext cx="3937433" cy="246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15" y="1052513"/>
            <a:ext cx="284105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94058"/>
              </p:ext>
            </p:extLst>
          </p:nvPr>
        </p:nvGraphicFramePr>
        <p:xfrm>
          <a:off x="4644008" y="3789040"/>
          <a:ext cx="4176466" cy="504056"/>
        </p:xfrm>
        <a:graphic>
          <a:graphicData uri="http://schemas.openxmlformats.org/drawingml/2006/table">
            <a:tbl>
              <a:tblPr/>
              <a:tblGrid>
                <a:gridCol w="771040"/>
                <a:gridCol w="771040"/>
                <a:gridCol w="771040"/>
                <a:gridCol w="1092306"/>
                <a:gridCol w="771040"/>
              </a:tblGrid>
              <a:tr h="279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462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428604" y="4293096"/>
            <a:ext cx="46078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 facilities and Brand contribution limit outlet potential.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opportunity: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827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277 - PUMA UNIVERSIDAD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4008" y="5110476"/>
            <a:ext cx="4499992" cy="1152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700" b="1" dirty="0" smtClean="0"/>
              <a:t>Action Plan:</a:t>
            </a:r>
          </a:p>
          <a:p>
            <a:pPr>
              <a:lnSpc>
                <a:spcPct val="110000"/>
              </a:lnSpc>
            </a:pPr>
            <a:r>
              <a:rPr lang="en-US" sz="1700" dirty="0" smtClean="0"/>
              <a:t>D&amp;R of canopy                                 </a:t>
            </a:r>
            <a:r>
              <a:rPr lang="en-US" sz="1700" dirty="0" smtClean="0">
                <a:solidFill>
                  <a:srgbClr val="00B050"/>
                </a:solidFill>
              </a:rPr>
              <a:t>$100k</a:t>
            </a:r>
          </a:p>
          <a:p>
            <a:pPr>
              <a:lnSpc>
                <a:spcPct val="110000"/>
              </a:lnSpc>
            </a:pPr>
            <a:r>
              <a:rPr lang="en-US" sz="1700" dirty="0" smtClean="0"/>
              <a:t>Replacement of tanks and pipes       </a:t>
            </a:r>
            <a:r>
              <a:rPr lang="en-US" sz="1700" dirty="0" smtClean="0">
                <a:solidFill>
                  <a:srgbClr val="00B050"/>
                </a:solidFill>
              </a:rPr>
              <a:t>$100k</a:t>
            </a:r>
            <a:endParaRPr lang="en-US" sz="1700"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7291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02" y="1052513"/>
            <a:ext cx="181188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7032"/>
            <a:ext cx="4167601" cy="260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3442"/>
              </p:ext>
            </p:extLst>
          </p:nvPr>
        </p:nvGraphicFramePr>
        <p:xfrm>
          <a:off x="4788024" y="3717032"/>
          <a:ext cx="4127500" cy="43189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1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644008" y="4335064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Operational opportunity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13KG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3KG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89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776864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5931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217 – puma boulevard</a:t>
            </a:r>
            <a:endParaRPr lang="es-BO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6"/>
          </p:nvPr>
        </p:nvSpPr>
        <p:spPr>
          <a:xfrm>
            <a:off x="4355976" y="4815736"/>
            <a:ext cx="4764336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Action Plan: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High Flow diesel pump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Invest </a:t>
            </a:r>
            <a:r>
              <a:rPr lang="en-US" sz="1400" dirty="0"/>
              <a:t>i</a:t>
            </a:r>
            <a:r>
              <a:rPr lang="en-US" sz="1400" dirty="0" smtClean="0"/>
              <a:t>n Ruby system set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Work on diesel price competiveness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Win back transportation companies via discounts</a:t>
            </a:r>
          </a:p>
          <a:p>
            <a:pPr>
              <a:lnSpc>
                <a:spcPct val="110000"/>
              </a:lnSpc>
            </a:pPr>
            <a:r>
              <a:rPr lang="en-US" sz="1400" dirty="0" smtClean="0"/>
              <a:t>Service and image consistency </a:t>
            </a:r>
            <a:endParaRPr lang="en-US" sz="1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11379"/>
            <a:ext cx="3960812" cy="24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6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24078"/>
              </p:ext>
            </p:extLst>
          </p:nvPr>
        </p:nvGraphicFramePr>
        <p:xfrm>
          <a:off x="4788024" y="3645024"/>
          <a:ext cx="4127500" cy="42051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33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93,401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407707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Gasoline performance is hindered by diesel business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 Excellent operations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828152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000" b="1" dirty="0" err="1" smtClean="0"/>
              <a:t>Bcg</a:t>
            </a:r>
            <a:r>
              <a:rPr lang="es-BO" sz="3000" b="1" dirty="0" smtClean="0"/>
              <a:t> Id 247 </a:t>
            </a:r>
            <a:r>
              <a:rPr lang="es-BO" sz="3000" b="1" dirty="0"/>
              <a:t>– puma </a:t>
            </a:r>
            <a:r>
              <a:rPr lang="es-BO" sz="3000" b="1" dirty="0" smtClean="0"/>
              <a:t>san </a:t>
            </a:r>
            <a:r>
              <a:rPr lang="es-BO" sz="3000" b="1" dirty="0" err="1" smtClean="0"/>
              <a:t>antonio</a:t>
            </a:r>
            <a:r>
              <a:rPr lang="es-BO" sz="3000" b="1" dirty="0" smtClean="0"/>
              <a:t> abad</a:t>
            </a:r>
            <a:endParaRPr lang="es-BO" sz="30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4868891"/>
            <a:ext cx="4536504" cy="1395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Solve operational problems</a:t>
            </a:r>
          </a:p>
          <a:p>
            <a:r>
              <a:rPr lang="en-US" sz="1600" dirty="0" smtClean="0"/>
              <a:t>Have sufficient staff in peaks hours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Service and image </a:t>
            </a:r>
            <a:r>
              <a:rPr lang="en-US" sz="1600" dirty="0"/>
              <a:t>consistency </a:t>
            </a:r>
          </a:p>
          <a:p>
            <a:r>
              <a:rPr lang="en-US" sz="1600" dirty="0" smtClean="0"/>
              <a:t>Get discount accounts in local area</a:t>
            </a:r>
            <a:endParaRPr lang="en-US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08" y="1052513"/>
            <a:ext cx="255227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3" y="1052513"/>
            <a:ext cx="3893096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83008"/>
              </p:ext>
            </p:extLst>
          </p:nvPr>
        </p:nvGraphicFramePr>
        <p:xfrm>
          <a:off x="4644008" y="3789040"/>
          <a:ext cx="4127500" cy="42051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33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122,520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109,385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10"/>
          <p:cNvSpPr txBox="1"/>
          <p:nvPr/>
        </p:nvSpPr>
        <p:spPr>
          <a:xfrm>
            <a:off x="4355976" y="42493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12KG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267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TM: CARLOS CASTILLO</a:t>
            </a:r>
            <a:endParaRPr lang="en-US" b="1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172"/>
            <a:ext cx="8890000" cy="45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204 – puma </a:t>
            </a:r>
            <a:r>
              <a:rPr lang="es-BO" b="1" dirty="0" err="1" smtClean="0"/>
              <a:t>morazan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4581128"/>
            <a:ext cx="4741416" cy="1654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New access trough back of the store that leads directly to a high flow pump</a:t>
            </a:r>
          </a:p>
          <a:p>
            <a:r>
              <a:rPr lang="en-US" sz="1600" dirty="0" smtClean="0"/>
              <a:t>Release flow in canopy pumps. </a:t>
            </a:r>
          </a:p>
          <a:p>
            <a:r>
              <a:rPr lang="en-US" sz="1600" dirty="0" smtClean="0"/>
              <a:t>Get discount accounts in local area</a:t>
            </a:r>
            <a:endParaRPr lang="en-US" sz="16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1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60812" cy="19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15798"/>
              </p:ext>
            </p:extLst>
          </p:nvPr>
        </p:nvGraphicFramePr>
        <p:xfrm>
          <a:off x="4788024" y="3429000"/>
          <a:ext cx="4127500" cy="417092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399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9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395179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13KG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442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225 – puma </a:t>
            </a:r>
            <a:r>
              <a:rPr lang="es-BO" b="1" dirty="0" err="1" smtClean="0"/>
              <a:t>roosevelt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27984" y="4653136"/>
            <a:ext cx="4716016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Get discount accounts in local area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Service and </a:t>
            </a:r>
            <a:r>
              <a:rPr lang="en-US" sz="1600" dirty="0"/>
              <a:t>image consistency </a:t>
            </a:r>
          </a:p>
          <a:p>
            <a:r>
              <a:rPr lang="en-US" sz="1600" dirty="0" smtClean="0"/>
              <a:t>Add Premium Gasoline on pumps 3/4  and 7/8 an reducer ION in the same pumps</a:t>
            </a:r>
          </a:p>
          <a:p>
            <a:r>
              <a:rPr lang="en-US" sz="1600" dirty="0" smtClean="0"/>
              <a:t>Hire a person on the track after 10 pm </a:t>
            </a:r>
            <a:endParaRPr lang="en-US" sz="1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6" y="1052513"/>
            <a:ext cx="2973376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3961377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65362"/>
              </p:ext>
            </p:extLst>
          </p:nvPr>
        </p:nvGraphicFramePr>
        <p:xfrm>
          <a:off x="4526260" y="3728561"/>
          <a:ext cx="4127500" cy="42051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33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132,303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464000" y="41490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17KG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Operational opportunities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88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309 – puma san </a:t>
            </a:r>
            <a:r>
              <a:rPr lang="es-BO" b="1" dirty="0" err="1" smtClean="0"/>
              <a:t>martin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62140" y="5085148"/>
            <a:ext cx="4644008" cy="1152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Substitution of high flow diesel dispenser  was made there will be efficiency in service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Service and image consistency </a:t>
            </a:r>
            <a:endParaRPr lang="en-US" sz="16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4" y="1181894"/>
            <a:ext cx="4011229" cy="2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252" y="1052513"/>
            <a:ext cx="280898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052517" cy="253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05520"/>
              </p:ext>
            </p:extLst>
          </p:nvPr>
        </p:nvGraphicFramePr>
        <p:xfrm>
          <a:off x="4644008" y="3789040"/>
          <a:ext cx="4127500" cy="42051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43354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735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254,370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4443884" y="425415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Performing at expect level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Excellent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1283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3600" b="1" dirty="0" err="1" smtClean="0"/>
              <a:t>Bcg</a:t>
            </a:r>
            <a:r>
              <a:rPr lang="es-BO" sz="3600" b="1" dirty="0" smtClean="0"/>
              <a:t> Id 295 – puma </a:t>
            </a:r>
            <a:r>
              <a:rPr lang="es-BO" sz="3600" b="1" dirty="0" err="1" smtClean="0"/>
              <a:t>cojutepeque</a:t>
            </a:r>
            <a:endParaRPr lang="es-BO" sz="36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45732" y="4941168"/>
            <a:ext cx="482453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Contract renewal. </a:t>
            </a:r>
          </a:p>
          <a:p>
            <a:r>
              <a:rPr lang="en-US" sz="1600" dirty="0" smtClean="0"/>
              <a:t>Make an offer on CODO station before the expiration of the current contract</a:t>
            </a:r>
            <a:endParaRPr lang="en-US" sz="1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53219"/>
            <a:ext cx="3960812" cy="219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77357" cy="25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759405"/>
              </p:ext>
            </p:extLst>
          </p:nvPr>
        </p:nvGraphicFramePr>
        <p:xfrm>
          <a:off x="4716016" y="3717032"/>
          <a:ext cx="4127500" cy="465098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1079500"/>
                <a:gridCol w="762000"/>
              </a:tblGrid>
              <a:tr h="2879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9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123,564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427984" y="43563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348574111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BCG Id 191 - Puma </a:t>
            </a:r>
            <a:r>
              <a:rPr lang="en-US" b="1" dirty="0" err="1" smtClean="0"/>
              <a:t>Presidencial</a:t>
            </a:r>
            <a:endParaRPr lang="es-SV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283968" y="4605807"/>
            <a:ext cx="486003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Action Plan:</a:t>
            </a:r>
          </a:p>
          <a:p>
            <a:r>
              <a:rPr lang="en-US" sz="1400" dirty="0"/>
              <a:t>Retrain full and self service attendants</a:t>
            </a:r>
          </a:p>
          <a:p>
            <a:r>
              <a:rPr lang="en-US" sz="1400" dirty="0" smtClean="0"/>
              <a:t>MOGAS:  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Focus on track service consistency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DIESEL:  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</a:p>
          <a:p>
            <a:pPr lvl="1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Maintain an excellent image of the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station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744416" cy="272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30" y="1052513"/>
            <a:ext cx="228982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26926"/>
              </p:ext>
            </p:extLst>
          </p:nvPr>
        </p:nvGraphicFramePr>
        <p:xfrm>
          <a:off x="4499992" y="3645024"/>
          <a:ext cx="4415532" cy="489100"/>
        </p:xfrm>
        <a:graphic>
          <a:graphicData uri="http://schemas.openxmlformats.org/drawingml/2006/table">
            <a:tbl>
              <a:tblPr/>
              <a:tblGrid>
                <a:gridCol w="792088"/>
                <a:gridCol w="1019944"/>
                <a:gridCol w="762000"/>
                <a:gridCol w="1079500"/>
                <a:gridCol w="762000"/>
              </a:tblGrid>
              <a:tr h="28134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7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97,051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4283968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11KG 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Performing at expect level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7626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199 – puma </a:t>
            </a:r>
            <a:r>
              <a:rPr lang="es-BO" b="1" dirty="0" err="1" smtClean="0"/>
              <a:t>lourdes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40932" y="5085184"/>
            <a:ext cx="4499992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Maintain the level of current service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Get discount accounts in local area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282685" cy="267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"/>
          <a:stretch/>
        </p:blipFill>
        <p:spPr bwMode="auto">
          <a:xfrm>
            <a:off x="251520" y="1268760"/>
            <a:ext cx="4248472" cy="204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052513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97205"/>
              </p:ext>
            </p:extLst>
          </p:nvPr>
        </p:nvGraphicFramePr>
        <p:xfrm>
          <a:off x="4788024" y="3645024"/>
          <a:ext cx="4248471" cy="504056"/>
        </p:xfrm>
        <a:graphic>
          <a:graphicData uri="http://schemas.openxmlformats.org/drawingml/2006/table">
            <a:tbl>
              <a:tblPr/>
              <a:tblGrid>
                <a:gridCol w="784333"/>
                <a:gridCol w="784333"/>
                <a:gridCol w="784333"/>
                <a:gridCol w="1111139"/>
                <a:gridCol w="784333"/>
              </a:tblGrid>
              <a:tr h="2916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23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95,087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4644008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Gasoline: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21KG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operations</a:t>
            </a:r>
          </a:p>
        </p:txBody>
      </p:sp>
    </p:spTree>
    <p:extLst>
      <p:ext uri="{BB962C8B-B14F-4D97-AF65-F5344CB8AC3E}">
        <p14:creationId xmlns:p14="http://schemas.microsoft.com/office/powerpoint/2010/main" val="11637413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CARLOS CASTILLO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9847"/>
            <a:ext cx="8229600" cy="4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>Low </a:t>
            </a:r>
            <a:r>
              <a:rPr lang="en-US" sz="4800" dirty="0" smtClean="0"/>
              <a:t>Potential – Low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2573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68 - PUMA MAR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11960" y="5379234"/>
            <a:ext cx="439248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Increase credit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Win back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Alcaldía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Pto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libertad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/>
        </p:blipFill>
        <p:spPr bwMode="auto">
          <a:xfrm>
            <a:off x="4427984" y="1052736"/>
            <a:ext cx="4176464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82"/>
          <a:stretch/>
        </p:blipFill>
        <p:spPr bwMode="auto">
          <a:xfrm>
            <a:off x="107504" y="1052735"/>
            <a:ext cx="3816424" cy="2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3822347" cy="23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44276"/>
              </p:ext>
            </p:extLst>
          </p:nvPr>
        </p:nvGraphicFramePr>
        <p:xfrm>
          <a:off x="4572000" y="3933056"/>
          <a:ext cx="4032448" cy="504056"/>
        </p:xfrm>
        <a:graphic>
          <a:graphicData uri="http://schemas.openxmlformats.org/drawingml/2006/table">
            <a:tbl>
              <a:tblPr/>
              <a:tblGrid>
                <a:gridCol w="641722"/>
                <a:gridCol w="663403"/>
                <a:gridCol w="763130"/>
                <a:gridCol w="1131688"/>
                <a:gridCol w="832505"/>
              </a:tblGrid>
              <a:tr h="242887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169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4652270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Performing at expected level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Operational opportunities 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1957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smtClean="0"/>
              <a:t>BCG id 372 </a:t>
            </a:r>
            <a:r>
              <a:rPr lang="es-BO" b="1" dirty="0"/>
              <a:t>- PUMA </a:t>
            </a:r>
            <a:r>
              <a:rPr lang="es-BO" b="1" dirty="0" smtClean="0"/>
              <a:t>GUAZAPA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680012" y="5157192"/>
            <a:ext cx="4212468" cy="1309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Facelift for image consistency. </a:t>
            </a:r>
          </a:p>
          <a:p>
            <a:r>
              <a:rPr lang="en-US" sz="1600" dirty="0" smtClean="0"/>
              <a:t>Service consistency via </a:t>
            </a:r>
            <a:r>
              <a:rPr lang="en-US" sz="1600" u="sng" dirty="0" smtClean="0"/>
              <a:t>Puma Program</a:t>
            </a:r>
          </a:p>
          <a:p>
            <a:r>
              <a:rPr lang="en-US" sz="1600" dirty="0" smtClean="0"/>
              <a:t>Get discount accounts in local area.</a:t>
            </a:r>
            <a:endParaRPr lang="en-US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168352" cy="2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76706"/>
              </p:ext>
            </p:extLst>
          </p:nvPr>
        </p:nvGraphicFramePr>
        <p:xfrm>
          <a:off x="4860032" y="3861048"/>
          <a:ext cx="3672408" cy="504056"/>
        </p:xfrm>
        <a:graphic>
          <a:graphicData uri="http://schemas.openxmlformats.org/drawingml/2006/table">
            <a:tbl>
              <a:tblPr/>
              <a:tblGrid>
                <a:gridCol w="576064"/>
                <a:gridCol w="612532"/>
                <a:gridCol w="694993"/>
                <a:gridCol w="1030644"/>
                <a:gridCol w="758175"/>
              </a:tblGrid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69,149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46,176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7984" y="4437112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Operational opportunities: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13KG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Operational opportunities: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16KG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087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984776" cy="1752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Low Potential – High Performance</a:t>
            </a: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213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 err="1" smtClean="0"/>
              <a:t>Bcg</a:t>
            </a:r>
            <a:r>
              <a:rPr lang="es-BO" b="1" dirty="0" smtClean="0"/>
              <a:t> Id 440 - PUMA EL COYOLITO</a:t>
            </a:r>
            <a:endParaRPr lang="es-BO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6"/>
          </p:nvPr>
        </p:nvSpPr>
        <p:spPr>
          <a:xfrm>
            <a:off x="4499992" y="4862482"/>
            <a:ext cx="432048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Add a used pump of 3 products to make the service more efficient</a:t>
            </a:r>
          </a:p>
          <a:p>
            <a:r>
              <a:rPr lang="en-US" sz="1600" dirty="0" smtClean="0"/>
              <a:t>Continue improving service consistency with Paso</a:t>
            </a:r>
          </a:p>
          <a:p>
            <a:endParaRPr lang="es-BO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8432" cy="273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7"/>
            <a:ext cx="3384376" cy="27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889127" cy="243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1274"/>
              </p:ext>
            </p:extLst>
          </p:nvPr>
        </p:nvGraphicFramePr>
        <p:xfrm>
          <a:off x="4860032" y="3861048"/>
          <a:ext cx="3672407" cy="432048"/>
        </p:xfrm>
        <a:graphic>
          <a:graphicData uri="http://schemas.openxmlformats.org/drawingml/2006/table">
            <a:tbl>
              <a:tblPr/>
              <a:tblGrid>
                <a:gridCol w="611501"/>
                <a:gridCol w="601310"/>
                <a:gridCol w="665857"/>
                <a:gridCol w="1005581"/>
                <a:gridCol w="78815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69,208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87,368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425776" y="4293096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Performing at excellent level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Performing 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31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z="2600" b="1" dirty="0" err="1" smtClean="0"/>
              <a:t>Bcg</a:t>
            </a:r>
            <a:r>
              <a:rPr lang="es-BO" sz="2600" b="1" dirty="0" smtClean="0"/>
              <a:t> Id 473 - PUMA LAS PAVAS COJUTEPEQUE</a:t>
            </a:r>
            <a:endParaRPr lang="es-BO" sz="26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6"/>
          </p:nvPr>
        </p:nvSpPr>
        <p:spPr>
          <a:xfrm>
            <a:off x="4499992" y="4869160"/>
            <a:ext cx="4427984" cy="1440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 smtClean="0"/>
              <a:t>Action Plan:</a:t>
            </a:r>
          </a:p>
          <a:p>
            <a:r>
              <a:rPr lang="en-US" sz="1600" dirty="0" smtClean="0"/>
              <a:t>Add used pump of 3 products to make the service more efficient </a:t>
            </a:r>
          </a:p>
          <a:p>
            <a:r>
              <a:rPr lang="en-US" sz="1600" dirty="0" smtClean="0"/>
              <a:t>Continue improving service consistency with Paso</a:t>
            </a:r>
          </a:p>
          <a:p>
            <a:r>
              <a:rPr lang="en-US" sz="1600" dirty="0" smtClean="0"/>
              <a:t>Image consistency </a:t>
            </a:r>
            <a:endParaRPr lang="en-US" sz="16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46419"/>
            <a:ext cx="3960813" cy="247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60440" cy="27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052736"/>
            <a:ext cx="41547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34311"/>
              </p:ext>
            </p:extLst>
          </p:nvPr>
        </p:nvGraphicFramePr>
        <p:xfrm>
          <a:off x="4716016" y="3861048"/>
          <a:ext cx="3960440" cy="432048"/>
        </p:xfrm>
        <a:graphic>
          <a:graphicData uri="http://schemas.openxmlformats.org/drawingml/2006/table">
            <a:tbl>
              <a:tblPr/>
              <a:tblGrid>
                <a:gridCol w="659462"/>
                <a:gridCol w="648472"/>
                <a:gridCol w="718081"/>
                <a:gridCol w="1084450"/>
                <a:gridCol w="849975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BCG ID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Loc</a:t>
                      </a:r>
                      <a:r>
                        <a:rPr lang="es-B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B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</a:t>
                      </a:r>
                      <a:endParaRPr lang="es-B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Real Vol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Potential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34,201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79,527</a:t>
                      </a:r>
                      <a:endParaRPr lang="es-B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 PERF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 POT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4"/>
          <p:cNvSpPr txBox="1"/>
          <p:nvPr/>
        </p:nvSpPr>
        <p:spPr>
          <a:xfrm>
            <a:off x="4427984" y="429309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Performing at excellent level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Performing at excellent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576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</p:tagLst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d496ab6f-82d7-47fa-ba56-55fc2c510ab4">
  <element uid="88991f24-ef62-4f1e-a9ef-6d6a74d11ca9" value=""/>
</sisl>
</file>

<file path=customXml/itemProps1.xml><?xml version="1.0" encoding="utf-8"?>
<ds:datastoreItem xmlns:ds="http://schemas.openxmlformats.org/officeDocument/2006/customXml" ds:itemID="{5DB81E8B-0E54-417E-BEB4-6D30B68A00C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BCG Octubre 2013</Template>
  <TotalTime>5241</TotalTime>
  <Words>1088</Words>
  <Application>Microsoft Office PowerPoint</Application>
  <PresentationFormat>Presentación en pantalla (4:3)</PresentationFormat>
  <Paragraphs>332</Paragraphs>
  <Slides>25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BCG STANDARD</vt:lpstr>
      <vt:lpstr>Puma Energy - Network Plan</vt:lpstr>
      <vt:lpstr>TM: CARLOS CASTILLO</vt:lpstr>
      <vt:lpstr>CARLOS CASTILLO</vt:lpstr>
      <vt:lpstr>Presentación de PowerPoint</vt:lpstr>
      <vt:lpstr>BCG ID 68 - PUMA MAR</vt:lpstr>
      <vt:lpstr>BCG id 372 - PUMA GUAZAPA</vt:lpstr>
      <vt:lpstr>Presentación de PowerPoint</vt:lpstr>
      <vt:lpstr>Bcg Id 440 - PUMA EL COYOLITO</vt:lpstr>
      <vt:lpstr>Bcg Id 473 - PUMA LAS PAVAS COJUTEPEQUE</vt:lpstr>
      <vt:lpstr>Presentación de PowerPoint</vt:lpstr>
      <vt:lpstr>Bcg Id 250 - Puma ESCALONIA</vt:lpstr>
      <vt:lpstr>Bcg Id 257 - PUMA LA GARITA</vt:lpstr>
      <vt:lpstr>Bcg Id 203 - Puma el rosal</vt:lpstr>
      <vt:lpstr>Bcg Id 201 - PUMA FLOR BLANCA</vt:lpstr>
      <vt:lpstr>Bcg Id 187 - PUMA VENEZUELA</vt:lpstr>
      <vt:lpstr>Bcg Id 277 - PUMA UNIVERSIDAD</vt:lpstr>
      <vt:lpstr>Presentación de PowerPoint</vt:lpstr>
      <vt:lpstr>BCG Id 217 – puma boulevard</vt:lpstr>
      <vt:lpstr>Bcg Id 247 – puma san antonio abad</vt:lpstr>
      <vt:lpstr>Bcg Id 204 – puma morazan</vt:lpstr>
      <vt:lpstr>Bcg Id 225 – puma roosevelt</vt:lpstr>
      <vt:lpstr>Bcg Id 309 – puma san martin</vt:lpstr>
      <vt:lpstr>Bcg Id 295 – puma cojutepeque</vt:lpstr>
      <vt:lpstr>BCG Id 191 - Puma Presidencial</vt:lpstr>
      <vt:lpstr>BCG Id 199 – puma lourdes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Puma Energy- Network Plan Outlet Review</dc:title>
  <dc:creator>Puma</dc:creator>
  <cp:keywords>PRIVATE AND CONFIDENTIAL</cp:keywords>
  <cp:lastModifiedBy>Usuario</cp:lastModifiedBy>
  <cp:revision>180</cp:revision>
  <cp:lastPrinted>2015-06-12T17:27:43Z</cp:lastPrinted>
  <dcterms:created xsi:type="dcterms:W3CDTF">2015-06-10T16:23:27Z</dcterms:created>
  <dcterms:modified xsi:type="dcterms:W3CDTF">2018-05-15T15:29:53Z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943f943c-b62e-4d5f-96aa-1044e8f9b898</vt:lpwstr>
  </property>
  <property fmtid="{D5CDD505-2E9C-101B-9397-08002B2CF9AE}" pid="3" name="bjSaver">
    <vt:lpwstr>chnzsKEALXasNaWjClfKIizUM1cK/utV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policy="d496ab6f-82d7-47fa-ba56-55fc2c510ab4" xmlns="http://www.boldonjames.com/2008/01/sie/i</vt:lpwstr>
  </property>
  <property fmtid="{D5CDD505-2E9C-101B-9397-08002B2CF9AE}" pid="5" name="bjDocumentLabelXML-0">
    <vt:lpwstr>nternal/label"&gt;&lt;element uid="88991f24-ef62-4f1e-a9ef-6d6a74d11ca9" value="" /&gt;&lt;/sisl&gt;</vt:lpwstr>
  </property>
  <property fmtid="{D5CDD505-2E9C-101B-9397-08002B2CF9AE}" pid="6" name="bjDocumentSecurityLabel">
    <vt:lpwstr>PRIVATE &amp; CONFIDENTIAL</vt:lpwstr>
  </property>
</Properties>
</file>