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3" r:id="rId3"/>
    <p:sldId id="272" r:id="rId4"/>
    <p:sldId id="273" r:id="rId5"/>
    <p:sldId id="284" r:id="rId6"/>
    <p:sldId id="285" r:id="rId7"/>
    <p:sldId id="282" r:id="rId8"/>
    <p:sldId id="294" r:id="rId9"/>
    <p:sldId id="286" r:id="rId10"/>
    <p:sldId id="275" r:id="rId11"/>
    <p:sldId id="289" r:id="rId12"/>
    <p:sldId id="290" r:id="rId13"/>
    <p:sldId id="291" r:id="rId14"/>
    <p:sldId id="277" r:id="rId15"/>
    <p:sldId id="287" r:id="rId16"/>
    <p:sldId id="288" r:id="rId17"/>
    <p:sldId id="295" r:id="rId18"/>
    <p:sldId id="283" r:id="rId19"/>
    <p:sldId id="279" r:id="rId20"/>
    <p:sldId id="298" r:id="rId21"/>
    <p:sldId id="299" r:id="rId22"/>
    <p:sldId id="300" r:id="rId23"/>
    <p:sldId id="303" r:id="rId24"/>
    <p:sldId id="296" r:id="rId25"/>
    <p:sldId id="301" r:id="rId26"/>
    <p:sldId id="297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9" autoAdjust="0"/>
    <p:restoredTop sz="94660"/>
  </p:normalViewPr>
  <p:slideViewPr>
    <p:cSldViewPr snapToGrid="0">
      <p:cViewPr>
        <p:scale>
          <a:sx n="70" d="100"/>
          <a:sy n="70" d="100"/>
        </p:scale>
        <p:origin x="-153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strategies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Study / Objectives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E17AFDEC-2381-44C6-A072-1C943F66692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Monitoring/ Audits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F795764-C33D-4BB3-948D-D168C890C97C}" type="parTrans" cxnId="{163A7B95-0647-4E94-AA2D-5536729472F5}">
      <dgm:prSet/>
      <dgm:spPr/>
      <dgm:t>
        <a:bodyPr/>
        <a:lstStyle/>
        <a:p>
          <a:endParaRPr lang="en-US"/>
        </a:p>
      </dgm:t>
    </dgm:pt>
    <dgm:pt modelId="{906C7E28-4C92-4F58-A918-A4AE7975159C}" type="sibTrans" cxnId="{163A7B95-0647-4E94-AA2D-5536729472F5}">
      <dgm:prSet/>
      <dgm:spPr/>
      <dgm:t>
        <a:bodyPr/>
        <a:lstStyle/>
        <a:p>
          <a:endParaRPr lang="en-US"/>
        </a:p>
      </dgm:t>
    </dgm:pt>
    <dgm:pt modelId="{81A272B9-512C-4CA0-91CB-B39A4C85CBB4}" type="pres">
      <dgm:prSet presAssocID="{51058F9B-11FE-4575-8261-87B192CDC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B842D-D39D-45B7-B26A-254DDABE3CB5}" type="pres">
      <dgm:prSet presAssocID="{51058F9B-11FE-4575-8261-87B192CDC50C}" presName="cycle" presStyleCnt="0"/>
      <dgm:spPr/>
      <dgm:t>
        <a:bodyPr/>
        <a:lstStyle/>
        <a:p>
          <a:endParaRPr lang="en-US"/>
        </a:p>
      </dgm:t>
    </dgm:pt>
    <dgm:pt modelId="{DBA00F94-316B-4FAE-83A4-7DDC3F24C226}" type="pres">
      <dgm:prSet presAssocID="{A67E5F1C-8D42-43DE-9486-ADCDB66854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B504-1ADC-4EB5-BACE-AF9D3763F93B}" type="pres">
      <dgm:prSet presAssocID="{4582DD4A-462D-4450-8299-83599BA3B90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6F3FF5-247A-4847-8315-7945E1E1CFFC}" type="pres">
      <dgm:prSet presAssocID="{94D2FDDA-BDF8-4511-B467-51A2C1E057E3}" presName="nodeFollowingNodes" presStyleLbl="node1" presStyleIdx="1" presStyleCnt="6" custRadScaleRad="110482" custRadScaleInc="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4FC8-F0C9-4F02-8F0C-6F251F6AFB88}" type="pres">
      <dgm:prSet presAssocID="{31335919-3A0B-4D4D-979D-C828592B1B5F}" presName="nodeFollowingNodes" presStyleLbl="node1" presStyleIdx="2" presStyleCnt="6" custRadScaleRad="112012" custRadScaleInc="-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3652E-85A5-4442-8817-6BFC7B2FD531}" type="pres">
      <dgm:prSet presAssocID="{E4EFCCEA-98D6-436E-997D-50472AA0B8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2FF0-9032-41FA-A71F-066D6EB6E8FA}" type="pres">
      <dgm:prSet presAssocID="{4398D3B3-C022-4B0D-87E5-ED0929919392}" presName="nodeFollowingNodes" presStyleLbl="node1" presStyleIdx="4" presStyleCnt="6" custRadScaleRad="121364" custRadScaleInc="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8947-7072-4041-84D1-D7DC0426EECE}" type="pres">
      <dgm:prSet presAssocID="{E17AFDEC-2381-44C6-A072-1C943F666929}" presName="nodeFollowingNodes" presStyleLbl="node1" presStyleIdx="5" presStyleCnt="6" custRadScaleRad="117663" custRadScaleInc="-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77D2-CFCD-4DC8-8143-051ADF1F944F}" type="presOf" srcId="{E4EFCCEA-98D6-436E-997D-50472AA0B871}" destId="{1073652E-85A5-4442-8817-6BFC7B2FD531}" srcOrd="0" destOrd="0" presId="urn:microsoft.com/office/officeart/2005/8/layout/cycle3"/>
    <dgm:cxn modelId="{163A7B95-0647-4E94-AA2D-5536729472F5}" srcId="{51058F9B-11FE-4575-8261-87B192CDC50C}" destId="{E17AFDEC-2381-44C6-A072-1C943F666929}" srcOrd="5" destOrd="0" parTransId="{9F795764-C33D-4BB3-948D-D168C890C97C}" sibTransId="{906C7E28-4C92-4F58-A918-A4AE7975159C}"/>
    <dgm:cxn modelId="{8FB04876-9C8C-4EED-AB8A-7D880554E66D}" type="presOf" srcId="{51058F9B-11FE-4575-8261-87B192CDC50C}" destId="{81A272B9-512C-4CA0-91CB-B39A4C85CBB4}" srcOrd="0" destOrd="0" presId="urn:microsoft.com/office/officeart/2005/8/layout/cycle3"/>
    <dgm:cxn modelId="{F06F291B-81EC-4EE7-BBBA-7CD7008E1201}" type="presOf" srcId="{94D2FDDA-BDF8-4511-B467-51A2C1E057E3}" destId="{586F3FF5-247A-4847-8315-7945E1E1CFFC}" srcOrd="0" destOrd="0" presId="urn:microsoft.com/office/officeart/2005/8/layout/cycle3"/>
    <dgm:cxn modelId="{61C565D0-ABD7-49A6-A422-6F8D25208E4A}" type="presOf" srcId="{A67E5F1C-8D42-43DE-9486-ADCDB66854A8}" destId="{DBA00F94-316B-4FAE-83A4-7DDC3F24C226}" srcOrd="0" destOrd="0" presId="urn:microsoft.com/office/officeart/2005/8/layout/cycle3"/>
    <dgm:cxn modelId="{E826195F-7B42-4E26-8DDC-CE7E760DF995}" type="presOf" srcId="{4582DD4A-462D-4450-8299-83599BA3B90A}" destId="{8B9CB504-1ADC-4EB5-BACE-AF9D3763F93B}" srcOrd="0" destOrd="0" presId="urn:microsoft.com/office/officeart/2005/8/layout/cycle3"/>
    <dgm:cxn modelId="{32BBC618-D401-4666-8842-F7CFAD238B65}" type="presOf" srcId="{31335919-3A0B-4D4D-979D-C828592B1B5F}" destId="{DE894FC8-F0C9-4F02-8F0C-6F251F6AFB88}" srcOrd="0" destOrd="0" presId="urn:microsoft.com/office/officeart/2005/8/layout/cycle3"/>
    <dgm:cxn modelId="{9C2C6381-E85A-4966-ADF4-A21FC714CC12}" srcId="{51058F9B-11FE-4575-8261-87B192CDC50C}" destId="{E4EFCCEA-98D6-436E-997D-50472AA0B871}" srcOrd="3" destOrd="0" parTransId="{D428A0B4-15F3-43E9-B419-DF4A0A320083}" sibTransId="{06BA1C9D-7B72-44E1-9312-564D574C723C}"/>
    <dgm:cxn modelId="{E778D7E8-36C0-4550-B2ED-3C9F4C351C4E}" srcId="{51058F9B-11FE-4575-8261-87B192CDC50C}" destId="{94D2FDDA-BDF8-4511-B467-51A2C1E057E3}" srcOrd="1" destOrd="0" parTransId="{E9EE0E88-BC94-4E1A-B648-B637BF3A7A67}" sibTransId="{623C77FD-8D82-4279-B95C-3C8B346BBA54}"/>
    <dgm:cxn modelId="{07B81EE1-C746-489F-B9C5-4E58A7DA718E}" type="presOf" srcId="{E17AFDEC-2381-44C6-A072-1C943F666929}" destId="{05908947-7072-4041-84D1-D7DC0426EECE}" srcOrd="0" destOrd="0" presId="urn:microsoft.com/office/officeart/2005/8/layout/cycle3"/>
    <dgm:cxn modelId="{E6159698-E83D-41B4-A117-FCA882C09CFA}" srcId="{51058F9B-11FE-4575-8261-87B192CDC50C}" destId="{4398D3B3-C022-4B0D-87E5-ED0929919392}" srcOrd="4" destOrd="0" parTransId="{AA8AB9FF-BBB7-4EBF-AF5E-B52CA67876F9}" sibTransId="{8AF4EB87-BAFD-4FAA-B86D-D95347C25FDA}"/>
    <dgm:cxn modelId="{2403CC1B-3B90-4CE5-911A-CAB74493E69F}" srcId="{51058F9B-11FE-4575-8261-87B192CDC50C}" destId="{31335919-3A0B-4D4D-979D-C828592B1B5F}" srcOrd="2" destOrd="0" parTransId="{D09AFAEE-6E79-48D9-AAD5-91BDAF49574F}" sibTransId="{8F1080CC-E224-40D7-8D97-5FA25212F91D}"/>
    <dgm:cxn modelId="{11CEF305-D914-4669-B8A9-FC85888DB8F7}" type="presOf" srcId="{4398D3B3-C022-4B0D-87E5-ED0929919392}" destId="{6E512FF0-9032-41FA-A71F-066D6EB6E8FA}" srcOrd="0" destOrd="0" presId="urn:microsoft.com/office/officeart/2005/8/layout/cycle3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3D6F1771-AC10-4E6E-95D0-72201228CBB9}" type="presParOf" srcId="{81A272B9-512C-4CA0-91CB-B39A4C85CBB4}" destId="{250B842D-D39D-45B7-B26A-254DDABE3CB5}" srcOrd="0" destOrd="0" presId="urn:microsoft.com/office/officeart/2005/8/layout/cycle3"/>
    <dgm:cxn modelId="{973F5B32-4DE3-44B1-AF5B-0A8F46AE96DE}" type="presParOf" srcId="{250B842D-D39D-45B7-B26A-254DDABE3CB5}" destId="{DBA00F94-316B-4FAE-83A4-7DDC3F24C226}" srcOrd="0" destOrd="0" presId="urn:microsoft.com/office/officeart/2005/8/layout/cycle3"/>
    <dgm:cxn modelId="{BF240849-FF4F-497D-B60F-1224699CDEC9}" type="presParOf" srcId="{250B842D-D39D-45B7-B26A-254DDABE3CB5}" destId="{8B9CB504-1ADC-4EB5-BACE-AF9D3763F93B}" srcOrd="1" destOrd="0" presId="urn:microsoft.com/office/officeart/2005/8/layout/cycle3"/>
    <dgm:cxn modelId="{56FB3417-B25D-4F15-9339-BFE9A8ADB665}" type="presParOf" srcId="{250B842D-D39D-45B7-B26A-254DDABE3CB5}" destId="{586F3FF5-247A-4847-8315-7945E1E1CFFC}" srcOrd="2" destOrd="0" presId="urn:microsoft.com/office/officeart/2005/8/layout/cycle3"/>
    <dgm:cxn modelId="{38E089C5-9DB3-4E1C-9974-5E417D21C278}" type="presParOf" srcId="{250B842D-D39D-45B7-B26A-254DDABE3CB5}" destId="{DE894FC8-F0C9-4F02-8F0C-6F251F6AFB88}" srcOrd="3" destOrd="0" presId="urn:microsoft.com/office/officeart/2005/8/layout/cycle3"/>
    <dgm:cxn modelId="{7C538B8E-3FF9-42A2-84A3-487C36E94412}" type="presParOf" srcId="{250B842D-D39D-45B7-B26A-254DDABE3CB5}" destId="{1073652E-85A5-4442-8817-6BFC7B2FD531}" srcOrd="4" destOrd="0" presId="urn:microsoft.com/office/officeart/2005/8/layout/cycle3"/>
    <dgm:cxn modelId="{958D33E0-E97D-400A-9366-55CAC9EC7EAB}" type="presParOf" srcId="{250B842D-D39D-45B7-B26A-254DDABE3CB5}" destId="{6E512FF0-9032-41FA-A71F-066D6EB6E8FA}" srcOrd="5" destOrd="0" presId="urn:microsoft.com/office/officeart/2005/8/layout/cycle3"/>
    <dgm:cxn modelId="{1C5ED389-93B7-4BA5-A6A0-E4A6C71854E2}" type="presParOf" srcId="{250B842D-D39D-45B7-B26A-254DDABE3CB5}" destId="{05908947-7072-4041-84D1-D7DC0426EEC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B504-1ADC-4EB5-BACE-AF9D3763F93B}">
      <dsp:nvSpPr>
        <dsp:cNvPr id="0" name=""/>
        <dsp:cNvSpPr/>
      </dsp:nvSpPr>
      <dsp:spPr>
        <a:xfrm>
          <a:off x="2346296" y="-4252"/>
          <a:ext cx="5293844" cy="5293844"/>
        </a:xfrm>
        <a:prstGeom prst="circularArrow">
          <a:avLst>
            <a:gd name="adj1" fmla="val 5274"/>
            <a:gd name="adj2" fmla="val 312630"/>
            <a:gd name="adj3" fmla="val 14209966"/>
            <a:gd name="adj4" fmla="val 1713765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0F94-316B-4FAE-83A4-7DDC3F24C226}">
      <dsp:nvSpPr>
        <dsp:cNvPr id="0" name=""/>
        <dsp:cNvSpPr/>
      </dsp:nvSpPr>
      <dsp:spPr>
        <a:xfrm>
          <a:off x="3976533" y="1929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Study / Objectives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4026163" y="51559"/>
        <a:ext cx="1934111" cy="917425"/>
      </dsp:txXfrm>
    </dsp:sp>
    <dsp:sp modelId="{586F3FF5-247A-4847-8315-7945E1E1CFFC}">
      <dsp:nvSpPr>
        <dsp:cNvPr id="0" name=""/>
        <dsp:cNvSpPr/>
      </dsp:nvSpPr>
      <dsp:spPr>
        <a:xfrm>
          <a:off x="6076258" y="1044574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strategies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6125888" y="1094204"/>
        <a:ext cx="1934111" cy="917425"/>
      </dsp:txXfrm>
    </dsp:sp>
    <dsp:sp modelId="{DE894FC8-F0C9-4F02-8F0C-6F251F6AFB88}">
      <dsp:nvSpPr>
        <dsp:cNvPr id="0" name=""/>
        <dsp:cNvSpPr/>
      </dsp:nvSpPr>
      <dsp:spPr>
        <a:xfrm>
          <a:off x="6117229" y="3246896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6166859" y="3296526"/>
        <a:ext cx="1934111" cy="917425"/>
      </dsp:txXfrm>
    </dsp:sp>
    <dsp:sp modelId="{1073652E-85A5-4442-8817-6BFC7B2FD531}">
      <dsp:nvSpPr>
        <dsp:cNvPr id="0" name=""/>
        <dsp:cNvSpPr/>
      </dsp:nvSpPr>
      <dsp:spPr>
        <a:xfrm>
          <a:off x="3976533" y="4297137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4026163" y="4346767"/>
        <a:ext cx="1934111" cy="917425"/>
      </dsp:txXfrm>
    </dsp:sp>
    <dsp:sp modelId="{6E512FF0-9032-41FA-A71F-066D6EB6E8FA}">
      <dsp:nvSpPr>
        <dsp:cNvPr id="0" name=""/>
        <dsp:cNvSpPr/>
      </dsp:nvSpPr>
      <dsp:spPr>
        <a:xfrm>
          <a:off x="1694049" y="3407979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743679" y="3457609"/>
        <a:ext cx="1934111" cy="917425"/>
      </dsp:txXfrm>
    </dsp:sp>
    <dsp:sp modelId="{05908947-7072-4041-84D1-D7DC0426EECE}">
      <dsp:nvSpPr>
        <dsp:cNvPr id="0" name=""/>
        <dsp:cNvSpPr/>
      </dsp:nvSpPr>
      <dsp:spPr>
        <a:xfrm>
          <a:off x="1705495" y="1041476"/>
          <a:ext cx="2033371" cy="10166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Monitoring/ Audits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755125" y="1091106"/>
        <a:ext cx="1934111" cy="91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5221-0542-45BC-974B-4CDF2C49A7B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EF4-03DE-493B-A862-69B2B39A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82400" y="6467937"/>
            <a:ext cx="565264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014"/>
            <a:ext cx="114808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5433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12954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320" y="46038"/>
            <a:ext cx="10579333" cy="715962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65290" y="6489259"/>
            <a:ext cx="1535064" cy="304800"/>
          </a:xfrm>
        </p:spPr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17488" y="6492876"/>
            <a:ext cx="2849526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El Salvador </a:t>
            </a:r>
            <a:r>
              <a:rPr lang="en-US" dirty="0" err="1" smtClean="0"/>
              <a:t>Networ</a:t>
            </a:r>
            <a:r>
              <a:rPr lang="en-US" dirty="0" smtClean="0"/>
              <a:t> Plan 2015</a:t>
            </a:r>
            <a:endParaRPr lang="en-US" dirty="0"/>
          </a:p>
        </p:txBody>
      </p:sp>
      <p:pic>
        <p:nvPicPr>
          <p:cNvPr id="7" name="Picture 6" descr="http://upload.wikimedia.org/wikipedia/en/thumb/c/c9/Puma_Energy_Logo.jpg/798px-Puma_Energy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433" y="6455194"/>
            <a:ext cx="2110378" cy="38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9972" y="6473159"/>
            <a:ext cx="576348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3200" y="6492876"/>
            <a:ext cx="554200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12192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00" y="46038"/>
            <a:ext cx="10871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09216" y="6453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89A1D6B7-0B61-429D-B726-A01B9060C99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448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19593" y="6492876"/>
            <a:ext cx="5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101600" y="838200"/>
            <a:ext cx="119888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101600" y="75570"/>
            <a:ext cx="772160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79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679028"/>
            <a:ext cx="10363200" cy="202014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a proactive process to identify the opportunities that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will bring the highest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return to puma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940" y="3446585"/>
            <a:ext cx="8534400" cy="173501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Bravo Consulting Group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6320" y="46038"/>
            <a:ext cx="1057933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Network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plan El Salvador 2015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91" y="5114465"/>
            <a:ext cx="3877297" cy="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2017 </a:t>
            </a:r>
            <a:r>
              <a:rPr lang="en-US" dirty="0"/>
              <a:t>Market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659" y="1462373"/>
            <a:ext cx="6813395" cy="3570873"/>
          </a:xfrm>
        </p:spPr>
        <p:txBody>
          <a:bodyPr>
            <a:noAutofit/>
          </a:bodyPr>
          <a:lstStyle/>
          <a:p>
            <a:pPr lvl="1"/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Identify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and improve operational issues</a:t>
            </a:r>
          </a:p>
          <a:p>
            <a:pPr lvl="2"/>
            <a:r>
              <a:rPr lang="en-US" altLang="en-US" sz="1600" dirty="0"/>
              <a:t>Individual dealer actions</a:t>
            </a:r>
          </a:p>
          <a:p>
            <a:pPr lvl="1"/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Improve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Brand Value</a:t>
            </a:r>
          </a:p>
          <a:p>
            <a:pPr lvl="2"/>
            <a:r>
              <a:rPr lang="en-US" altLang="en-US" sz="1600" dirty="0" smtClean="0"/>
              <a:t>Consistency of operations in the Network</a:t>
            </a:r>
          </a:p>
          <a:p>
            <a:pPr lvl="2"/>
            <a:r>
              <a:rPr lang="en-US" altLang="en-US" sz="1600" dirty="0" smtClean="0"/>
              <a:t>Continue Brand Awareness program </a:t>
            </a:r>
            <a:endParaRPr lang="en-US" altLang="en-US" sz="1600" dirty="0"/>
          </a:p>
          <a:p>
            <a:pPr lvl="1"/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Improve market effectiveness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at least to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1.10</a:t>
            </a:r>
          </a:p>
          <a:p>
            <a:pPr lvl="1"/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Maintain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Network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Facilities</a:t>
            </a:r>
          </a:p>
          <a:p>
            <a:pPr lvl="2"/>
            <a:r>
              <a:rPr lang="en-US" altLang="en-US" sz="1600" dirty="0" smtClean="0">
                <a:solidFill>
                  <a:schemeClr val="bg2">
                    <a:lumMod val="50000"/>
                  </a:schemeClr>
                </a:solidFill>
              </a:rPr>
              <a:t>Minor improvements</a:t>
            </a:r>
          </a:p>
          <a:p>
            <a:pPr lvl="2"/>
            <a:r>
              <a:rPr lang="en-US" altLang="en-US" sz="1600" dirty="0" smtClean="0">
                <a:solidFill>
                  <a:schemeClr val="bg2">
                    <a:lumMod val="50000"/>
                  </a:schemeClr>
                </a:solidFill>
              </a:rPr>
              <a:t>Implement Service Station wash/maintenance program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Build 5 New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Sites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Salvador - new site search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17" y="1103972"/>
            <a:ext cx="11204653" cy="52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</a:t>
            </a:r>
            <a:r>
              <a:rPr lang="en-US" dirty="0" err="1" smtClean="0"/>
              <a:t>ana</a:t>
            </a:r>
            <a:r>
              <a:rPr lang="en-US" dirty="0" smtClean="0"/>
              <a:t>  NSS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73" y="1110295"/>
            <a:ext cx="11213455" cy="51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Miguel NSS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92" y="1131570"/>
            <a:ext cx="11655862" cy="51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1" y="46038"/>
            <a:ext cx="11062197" cy="715962"/>
          </a:xfrm>
        </p:spPr>
        <p:txBody>
          <a:bodyPr/>
          <a:lstStyle/>
          <a:p>
            <a:r>
              <a:rPr lang="en-US" dirty="0" smtClean="0"/>
              <a:t>NTI’s individual tactics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71" y="1074420"/>
            <a:ext cx="9889089" cy="52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Flag Switches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231934"/>
              </p:ext>
            </p:extLst>
          </p:nvPr>
        </p:nvGraphicFramePr>
        <p:xfrm>
          <a:off x="293295" y="1354345"/>
          <a:ext cx="11637036" cy="4787657"/>
        </p:xfrm>
        <a:graphic>
          <a:graphicData uri="http://schemas.openxmlformats.org/drawingml/2006/table">
            <a:tbl>
              <a:tblPr/>
              <a:tblGrid>
                <a:gridCol w="248248"/>
                <a:gridCol w="588441"/>
                <a:gridCol w="3800349"/>
                <a:gridCol w="588441"/>
                <a:gridCol w="542469"/>
                <a:gridCol w="468914"/>
                <a:gridCol w="533274"/>
                <a:gridCol w="643608"/>
                <a:gridCol w="661997"/>
                <a:gridCol w="588441"/>
                <a:gridCol w="735551"/>
                <a:gridCol w="588441"/>
                <a:gridCol w="894921"/>
                <a:gridCol w="753941"/>
              </a:tblGrid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Strategy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Tactic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Nothing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 LAS BRISAS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19,340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12,665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13,261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22,973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22,295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22,295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2,015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 LAS BRISAS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35,136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29,923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34,144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48,739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46,596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46,596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 NUESTRA SENORA DE LOURDES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15,179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16,324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28,631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25,134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24,565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 NUESTRA SENORA DE LOURDES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17,930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51,550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45,013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44,166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177 SERVICENTRO SAN JACINTO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42,388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48,845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43,790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44,924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40,244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36,539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177 SERVICENTRO SAN JACINTO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24,354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28,798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30,163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45,649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89,391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80,062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18 TORO SANTA ELENA (AUTOGAS- AVILES)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19,210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19,930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31,891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36,232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34,920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18 TORO SANTA ELENA (AUTOGAS- AVILES)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24,844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23,739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30,342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24,967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24,369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183 SANTA ANITA (EX SHELL)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52,668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29,910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26,199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23,535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29,010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26,387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183 SANTA ANITA (EX SHELL)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31,786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26,931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27,850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13,419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12,373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266 (CARR ORO) - 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54,001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48,643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56,673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55,641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54,766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266 (CARR ORO) - 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38,458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37,330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41,493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96,082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94,046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286 HORSE POWER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59,661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45,513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40,791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64,939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104,636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93,605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286 HORSE POWER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30,747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27,305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28,567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29,799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27,136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328 SERVIESTACIÓN CACAHUATIQUE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22,724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16,128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18,736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31,835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328 SERVIESTACIÓN CACAHUATIQUE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17,988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17,165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338 SANTA ELENA (AHUACHAPÁN)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14,089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13,433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15,534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32,589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338 SANTA ELENA (AHUACHAPÁN)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17,372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16,818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20,153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12,644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351 AGUA ZARCA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18,482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16,126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17,607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30,762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28,942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351 AGUA ZARCA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18,879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17,534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20,454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55,359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55,880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49,000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470 SERVIESTACION CHAPARRASTIQUE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24,272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22,091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24,849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25,821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25,059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25,030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663" marR="8663" marT="8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3" marR="8663" marT="8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REBRAND 470 SERVIESTACION CHAPARRASTIQUE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PUMA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36,839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36,018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42,612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38,995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22,440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22,371</a:t>
                      </a:r>
                    </a:p>
                  </a:txBody>
                  <a:tcPr marL="8663" marR="8663" marT="8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Texaco Flag switches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45" y="1535502"/>
            <a:ext cx="12042099" cy="36577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0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 PETROL, DLC &amp; Alba flag  switches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53" y="1154046"/>
            <a:ext cx="10972800" cy="19146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3" y="3208363"/>
            <a:ext cx="10999699" cy="13155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3" y="4694362"/>
            <a:ext cx="10972800" cy="16343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r>
              <a:rPr lang="en-US" smtClean="0"/>
              <a:t>: Alba Acquisition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6" y="1756513"/>
            <a:ext cx="11964592" cy="16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Integrated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890" y="1289713"/>
            <a:ext cx="9949218" cy="505649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dirty="0">
                <a:latin typeface="Arial" pitchFamily="34" charset="0"/>
              </a:rPr>
              <a:t>Once all individual tactics were developed and quality controlled, two integrated strategies were generated to evaluate the net effect of </a:t>
            </a:r>
            <a:r>
              <a:rPr lang="en-US" altLang="en-US" sz="2400" dirty="0" smtClean="0">
                <a:latin typeface="Arial" pitchFamily="34" charset="0"/>
              </a:rPr>
              <a:t/>
            </a:r>
            <a:br>
              <a:rPr lang="en-US" altLang="en-US" sz="2400" dirty="0" smtClean="0">
                <a:latin typeface="Arial" pitchFamily="34" charset="0"/>
              </a:rPr>
            </a:br>
            <a:r>
              <a:rPr lang="en-US" altLang="en-US" sz="2400" dirty="0" smtClean="0">
                <a:latin typeface="Arial" pitchFamily="34" charset="0"/>
              </a:rPr>
              <a:t>Puma’s </a:t>
            </a:r>
            <a:r>
              <a:rPr lang="en-US" altLang="en-US" sz="2400" dirty="0">
                <a:latin typeface="Arial" pitchFamily="34" charset="0"/>
              </a:rPr>
              <a:t>strategy in </a:t>
            </a:r>
            <a:r>
              <a:rPr lang="en-US" altLang="en-US" sz="2400" dirty="0" smtClean="0">
                <a:latin typeface="Arial" pitchFamily="34" charset="0"/>
              </a:rPr>
              <a:t>El Salvador:</a:t>
            </a:r>
            <a:br>
              <a:rPr lang="en-US" altLang="en-US" sz="2400" dirty="0" smtClean="0">
                <a:latin typeface="Arial" pitchFamily="34" charset="0"/>
              </a:rPr>
            </a:br>
            <a:endParaRPr lang="en-US" altLang="en-US" sz="2400" dirty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Do-Nothing Case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Competition executes the anticipated actions indicated in the individual tactics summary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does not invest in new builds or major rehabs.  Investment is limited to already committed 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considers rationalization of the network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1800" dirty="0" smtClean="0">
                <a:latin typeface="Arial" pitchFamily="34" charset="0"/>
                <a:cs typeface="Arial" pitchFamily="34" charset="0"/>
              </a:rPr>
            </a:b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Investment Case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Competition executes the anticipated actions indicated in the individual tactics summary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Takes into account all actions indicated in the individual tactics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Considers five 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New Builds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Assumes 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rehabs San Bernardo, Gran Tax. </a:t>
            </a:r>
          </a:p>
        </p:txBody>
      </p:sp>
    </p:spTree>
    <p:extLst>
      <p:ext uri="{BB962C8B-B14F-4D97-AF65-F5344CB8AC3E}">
        <p14:creationId xmlns:p14="http://schemas.microsoft.com/office/powerpoint/2010/main" val="55555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117" y="46038"/>
            <a:ext cx="8153400" cy="715962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Network Planning Process</a:t>
            </a:r>
            <a:endParaRPr lang="en-US" cap="all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4835" y="1062187"/>
            <a:ext cx="10923984" cy="5315753"/>
            <a:chOff x="852857" y="1062187"/>
            <a:chExt cx="10535920" cy="531575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548675106"/>
                </p:ext>
              </p:extLst>
            </p:nvPr>
          </p:nvGraphicFramePr>
          <p:xfrm>
            <a:off x="1524000" y="1062187"/>
            <a:ext cx="9631679" cy="53157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52857" y="2902485"/>
              <a:ext cx="1053592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ct val="35000"/>
                </a:spcAft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algn="ctr">
                <a:spcAft>
                  <a:spcPct val="35000"/>
                </a:spcAft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 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Network plans help target capital toward risk-managed investments and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position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 brand’s network to withstand competitive pressures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and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fluctuations in consumer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behavior  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  <a:p>
              <a:pPr>
                <a:spcAft>
                  <a:spcPct val="35000"/>
                </a:spcAft>
                <a:buFont typeface="Wingdings" pitchFamily="2" charset="2"/>
                <a:buChar char="ü"/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62040" y="1278244"/>
            <a:ext cx="243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NTI’s, Budget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74771" y="4410213"/>
            <a:ext cx="23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Aggressive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8724" y="4548712"/>
            <a:ext cx="9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+1 </a:t>
            </a:r>
          </a:p>
          <a:p>
            <a:r>
              <a:rPr lang="en-US" dirty="0" smtClean="0"/>
              <a:t>Year 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2959" y="2053459"/>
            <a:ext cx="270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PUMA Net. Optimization</a:t>
            </a:r>
          </a:p>
          <a:p>
            <a:r>
              <a:rPr lang="en-US" dirty="0" smtClean="0"/>
              <a:t>Flag Switches</a:t>
            </a:r>
          </a:p>
          <a:p>
            <a:r>
              <a:rPr lang="en-US" dirty="0" smtClean="0"/>
              <a:t>New Site Search</a:t>
            </a:r>
          </a:p>
          <a:p>
            <a:r>
              <a:rPr lang="en-US" dirty="0" smtClean="0"/>
              <a:t>Competitive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Outlet review </a:t>
            </a:r>
            <a:r>
              <a:rPr lang="en-US" sz="2800" dirty="0" smtClean="0"/>
              <a:t>&amp; tactic summary – TM: Carlos </a:t>
            </a:r>
            <a:r>
              <a:rPr lang="en-US" sz="2800" dirty="0" err="1" smtClean="0"/>
              <a:t>menjivar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57604"/>
            <a:ext cx="10972800" cy="40111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6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Outlet review &amp; Tactic summary – Ernesto Miranda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10" y="1157662"/>
            <a:ext cx="8464262" cy="5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Outlet review &amp; Tactic summary – </a:t>
            </a:r>
            <a:r>
              <a:rPr lang="en-US" sz="2800" dirty="0" smtClean="0"/>
              <a:t>Mario serrano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682" y="1060850"/>
            <a:ext cx="7033938" cy="53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Outlet review &amp; Tactic summary – Mario </a:t>
            </a:r>
            <a:r>
              <a:rPr lang="en-US" dirty="0" err="1" smtClean="0"/>
              <a:t>diaz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288" y="1059366"/>
            <a:ext cx="9166734" cy="5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62636" cy="715962"/>
          </a:xfrm>
        </p:spPr>
        <p:txBody>
          <a:bodyPr/>
          <a:lstStyle/>
          <a:p>
            <a:r>
              <a:rPr lang="en-US" dirty="0" smtClean="0"/>
              <a:t>Integrated strategy I – update &amp; known 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54" y="4210170"/>
            <a:ext cx="10972800" cy="180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5" y="1740650"/>
            <a:ext cx="10972800" cy="149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215" y="1371318"/>
            <a:ext cx="19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vs 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2854" y="3840838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49390" y="1066659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05" y="46038"/>
            <a:ext cx="11128917" cy="715962"/>
          </a:xfrm>
        </p:spPr>
        <p:txBody>
          <a:bodyPr/>
          <a:lstStyle/>
          <a:p>
            <a:r>
              <a:rPr lang="en-US" dirty="0"/>
              <a:t>Integrated strategy I – update &amp; known actions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3" y="1897155"/>
            <a:ext cx="10846219" cy="147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3" y="4087347"/>
            <a:ext cx="10972800" cy="2132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852" y="1454870"/>
            <a:ext cx="197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vs 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411" y="3700216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9390" y="1066659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0917787" cy="715962"/>
          </a:xfrm>
        </p:spPr>
        <p:txBody>
          <a:bodyPr/>
          <a:lstStyle/>
          <a:p>
            <a:r>
              <a:rPr lang="en-US" dirty="0"/>
              <a:t>Integrated strategy </a:t>
            </a:r>
            <a:r>
              <a:rPr lang="en-US" dirty="0" smtClean="0"/>
              <a:t>I &amp; puma actions - </a:t>
            </a:r>
            <a:r>
              <a:rPr lang="en-US" dirty="0" err="1" smtClean="0"/>
              <a:t>GASoline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896" y="1337843"/>
            <a:ext cx="20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vs. 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896" y="3482387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0181" y="1015621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GASOLINE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33" y="3851719"/>
            <a:ext cx="10972800" cy="2452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6" y="1755659"/>
            <a:ext cx="11339463" cy="15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strategy I &amp; puma actions - </a:t>
            </a:r>
            <a:r>
              <a:rPr lang="en-US" dirty="0" err="1"/>
              <a:t>GASoline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95" y="1791777"/>
            <a:ext cx="11270269" cy="153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896" y="1337843"/>
            <a:ext cx="20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vs.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896" y="3482387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0181" y="1015621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DIESEL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6" y="3851719"/>
            <a:ext cx="11262267" cy="25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67" y="94165"/>
            <a:ext cx="10579333" cy="715962"/>
          </a:xfrm>
        </p:spPr>
        <p:txBody>
          <a:bodyPr/>
          <a:lstStyle/>
          <a:p>
            <a:r>
              <a:rPr lang="en-US" altLang="en-US" dirty="0" smtClean="0"/>
              <a:t>A Network plan projected to FY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dirty="0" smtClean="0"/>
              <a:t>Was developed following the </a:t>
            </a:r>
            <a:r>
              <a:rPr lang="en-US" altLang="en-US" dirty="0"/>
              <a:t>steps indicated below 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Market Analysis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Puma </a:t>
            </a:r>
            <a:r>
              <a:rPr lang="en-US" altLang="en-US" dirty="0"/>
              <a:t>objectives were identified.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Site-by-site analysis of all </a:t>
            </a:r>
            <a:r>
              <a:rPr lang="en-US" altLang="en-US" dirty="0" smtClean="0"/>
              <a:t>Puma </a:t>
            </a:r>
            <a:r>
              <a:rPr lang="en-US" altLang="en-US" dirty="0"/>
              <a:t>stations.</a:t>
            </a:r>
          </a:p>
          <a:p>
            <a:pPr marL="1752600" lvl="3" indent="-3810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A strategy was developed for each </a:t>
            </a:r>
            <a:r>
              <a:rPr lang="en-US" altLang="en-US" dirty="0" smtClean="0"/>
              <a:t>Puma </a:t>
            </a:r>
            <a:r>
              <a:rPr lang="en-US" altLang="en-US" dirty="0"/>
              <a:t>site.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Using </a:t>
            </a:r>
            <a:r>
              <a:rPr lang="en-US" altLang="en-US" dirty="0" smtClean="0"/>
              <a:t>Puma’s </a:t>
            </a:r>
            <a:r>
              <a:rPr lang="en-US" altLang="en-US" dirty="0"/>
              <a:t>local knowledge, and based on competitor trends and positioning, competitor actions and reactions were anticipated.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Integrated cases were created</a:t>
            </a:r>
          </a:p>
          <a:p>
            <a:pPr marL="1752600" lvl="3" indent="-381000">
              <a:lnSpc>
                <a:spcPct val="90000"/>
              </a:lnSpc>
              <a:buClr>
                <a:schemeClr val="tx2">
                  <a:lumMod val="75000"/>
                </a:schemeClr>
              </a:buClr>
            </a:pPr>
            <a:r>
              <a:rPr lang="en-US" altLang="en-US" sz="1600" dirty="0"/>
              <a:t>Do-nothing Case </a:t>
            </a:r>
            <a:r>
              <a:rPr lang="en-US" altLang="en-US" sz="1600" dirty="0" smtClean="0"/>
              <a:t>(Puma </a:t>
            </a:r>
            <a:r>
              <a:rPr lang="en-US" altLang="en-US" sz="1600" dirty="0"/>
              <a:t>minimum invest.)</a:t>
            </a:r>
          </a:p>
          <a:p>
            <a:pPr marL="1752600" lvl="3" indent="-381000">
              <a:lnSpc>
                <a:spcPct val="90000"/>
              </a:lnSpc>
              <a:buClr>
                <a:schemeClr val="tx2">
                  <a:lumMod val="75000"/>
                </a:schemeClr>
              </a:buClr>
            </a:pPr>
            <a:r>
              <a:rPr lang="en-US" altLang="en-US" sz="1600" dirty="0"/>
              <a:t>Investment Case</a:t>
            </a:r>
          </a:p>
        </p:txBody>
      </p:sp>
    </p:spTree>
    <p:extLst>
      <p:ext uri="{BB962C8B-B14F-4D97-AF65-F5344CB8AC3E}">
        <p14:creationId xmlns:p14="http://schemas.microsoft.com/office/powerpoint/2010/main" val="26931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</a:rPr>
              <a:t>Market </a:t>
            </a:r>
            <a:r>
              <a:rPr lang="en-US" b="1" dirty="0" smtClean="0">
                <a:latin typeface="Arial" pitchFamily="34" charset="0"/>
              </a:rPr>
              <a:t>Analysis – gasoline 2015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268" y="3683098"/>
            <a:ext cx="5484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Above average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Above average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Brand contribution slightly below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Texaco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Uno Petrol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Poor market effectiveness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Negative brand contribution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1176320"/>
            <a:ext cx="11861320" cy="22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itchFamily="34" charset="0"/>
              </a:rPr>
              <a:t>Market </a:t>
            </a:r>
            <a:r>
              <a:rPr lang="en-US" sz="3600" b="1" dirty="0" smtClean="0">
                <a:latin typeface="Arial" pitchFamily="34" charset="0"/>
              </a:rPr>
              <a:t>performance gasoline 2015</a:t>
            </a:r>
            <a:endParaRPr lang="en-US" sz="3600" b="1" dirty="0">
              <a:latin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26" y="1232210"/>
            <a:ext cx="11659956" cy="49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62" y="1326996"/>
            <a:ext cx="11516002" cy="49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pitchFamily="34" charset="0"/>
              </a:rPr>
              <a:t>Quadrant Analysis – Puma – GAS &amp; DSL</a:t>
            </a:r>
            <a:endParaRPr lang="en-US" sz="3600" b="1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9" y="1095555"/>
            <a:ext cx="10471467" cy="52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Quad analysis by brand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61" y="1061050"/>
            <a:ext cx="8456966" cy="52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Investment trend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885" y="20569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1222884" y="40381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2" y="1474238"/>
            <a:ext cx="8436865" cy="198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82" y="3745461"/>
            <a:ext cx="8460869" cy="20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 - PUMA Sept 2013</Template>
  <TotalTime>9397</TotalTime>
  <Words>731</Words>
  <Application>Microsoft Office PowerPoint</Application>
  <PresentationFormat>Custom</PresentationFormat>
  <Paragraphs>389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BCG STANDARD</vt:lpstr>
      <vt:lpstr> a proactive process to identify the opportunities that will bring the highest return to puma  </vt:lpstr>
      <vt:lpstr>Network Planning Process</vt:lpstr>
      <vt:lpstr>A Network plan projected to FY 2017</vt:lpstr>
      <vt:lpstr>Market Analysis – gasoline 2015</vt:lpstr>
      <vt:lpstr>Market performance gasoline 2015</vt:lpstr>
      <vt:lpstr>Brand contribution - gasoline 2015</vt:lpstr>
      <vt:lpstr>Quadrant Analysis – Puma – GAS &amp; DSL</vt:lpstr>
      <vt:lpstr>Quad analysis by brand</vt:lpstr>
      <vt:lpstr>Market Investment trend</vt:lpstr>
      <vt:lpstr>PUMA 2017 Market Objectives</vt:lpstr>
      <vt:lpstr>San Salvador - new site search</vt:lpstr>
      <vt:lpstr>Santa ana  NSS</vt:lpstr>
      <vt:lpstr>San Miguel NSS</vt:lpstr>
      <vt:lpstr>NTI’s individual tactics</vt:lpstr>
      <vt:lpstr>Puma Flag Switches</vt:lpstr>
      <vt:lpstr>Texaco Flag switches</vt:lpstr>
      <vt:lpstr>UNO PETROL, DLC &amp; Alba flag  switches</vt:lpstr>
      <vt:lpstr>Simulation: Alba Acquisition</vt:lpstr>
      <vt:lpstr>Integrated Strategies</vt:lpstr>
      <vt:lpstr>Outlet review &amp; tactic summary – TM: Carlos menjivar</vt:lpstr>
      <vt:lpstr>Outlet review &amp; Tactic summary – Ernesto Miranda</vt:lpstr>
      <vt:lpstr>Outlet review &amp; Tactic summary – Mario serrano</vt:lpstr>
      <vt:lpstr>Outlet review &amp; Tactic summary – Mario diaz</vt:lpstr>
      <vt:lpstr>Integrated strategy I – update &amp; known actions</vt:lpstr>
      <vt:lpstr>Integrated strategy I – update &amp; known actions</vt:lpstr>
      <vt:lpstr>Integrated strategy I &amp; puma actions - GASoline</vt:lpstr>
      <vt:lpstr>Integrated strategy I &amp; puma actions - GASoline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Network Planning Solution</dc:title>
  <dc:creator>Simon Bravo</dc:creator>
  <cp:lastModifiedBy>BCGVAIO</cp:lastModifiedBy>
  <cp:revision>177</cp:revision>
  <cp:lastPrinted>2015-06-08T22:53:20Z</cp:lastPrinted>
  <dcterms:created xsi:type="dcterms:W3CDTF">2013-12-14T16:17:04Z</dcterms:created>
  <dcterms:modified xsi:type="dcterms:W3CDTF">2017-08-10T00:04:21Z</dcterms:modified>
</cp:coreProperties>
</file>