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2"/>
  </p:sldMasterIdLst>
  <p:notesMasterIdLst>
    <p:notesMasterId r:id="rId24"/>
  </p:notesMasterIdLst>
  <p:handoutMasterIdLst>
    <p:handoutMasterId r:id="rId25"/>
  </p:handoutMasterIdLst>
  <p:sldIdLst>
    <p:sldId id="257" r:id="rId3"/>
    <p:sldId id="290" r:id="rId4"/>
    <p:sldId id="291" r:id="rId5"/>
    <p:sldId id="294" r:id="rId6"/>
    <p:sldId id="299" r:id="rId7"/>
    <p:sldId id="300" r:id="rId8"/>
    <p:sldId id="303" r:id="rId9"/>
    <p:sldId id="302" r:id="rId10"/>
    <p:sldId id="301" r:id="rId11"/>
    <p:sldId id="297" r:id="rId12"/>
    <p:sldId id="298" r:id="rId13"/>
    <p:sldId id="296" r:id="rId14"/>
    <p:sldId id="288" r:id="rId15"/>
    <p:sldId id="259" r:id="rId16"/>
    <p:sldId id="258" r:id="rId17"/>
    <p:sldId id="262" r:id="rId18"/>
    <p:sldId id="260" r:id="rId19"/>
    <p:sldId id="289" r:id="rId20"/>
    <p:sldId id="285" r:id="rId21"/>
    <p:sldId id="286" r:id="rId22"/>
    <p:sldId id="293" r:id="rId23"/>
  </p:sldIdLst>
  <p:sldSz cx="9144000" cy="6858000" type="screen4x3"/>
  <p:notesSz cx="7010400" cy="9223375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5" autoAdjust="0"/>
    <p:restoredTop sz="92607" autoAdjust="0"/>
  </p:normalViewPr>
  <p:slideViewPr>
    <p:cSldViewPr>
      <p:cViewPr>
        <p:scale>
          <a:sx n="110" d="100"/>
          <a:sy n="110" d="100"/>
        </p:scale>
        <p:origin x="462" y="13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701040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r>
              <a:rPr lang="es-SV" sz="1000" b="1" smtClean="0">
                <a:solidFill>
                  <a:srgbClr val="A5A5A5"/>
                </a:solidFill>
                <a:latin typeface="Calibri"/>
              </a:rPr>
              <a:t>Classified as: </a:t>
            </a:r>
            <a:r>
              <a:rPr lang="es-SV" sz="1000" b="1" smtClean="0">
                <a:solidFill>
                  <a:srgbClr val="FF8000"/>
                </a:solidFill>
                <a:latin typeface="Calibri"/>
              </a:rPr>
              <a:t>PRIVATE AND CONFIDENTIAL</a:t>
            </a:r>
            <a:endParaRPr lang="es-SV" sz="1000" b="1">
              <a:solidFill>
                <a:srgbClr val="FF8000"/>
              </a:solidFill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11BD63CC-8EE0-421F-899D-8D88BC9EC598}" type="datetimeFigureOut">
              <a:rPr lang="es-SV" smtClean="0"/>
              <a:t>8/2/2017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0B40CE7-0FBC-40D3-A236-926A96942370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073345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701040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lang="es-SV" sz="1000" b="1" i="0" u="none">
                <a:solidFill>
                  <a:srgbClr val="A5A5A5"/>
                </a:solidFill>
                <a:latin typeface="Calibri"/>
              </a:defRPr>
            </a:lvl1pPr>
          </a:lstStyle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97008C8B-AC5A-4768-962A-5C2B875E40C0}" type="datetimeFigureOut">
              <a:rPr lang="es-SV" smtClean="0"/>
              <a:t>8/2/2017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7D417EEF-45D6-4ABD-BC62-736629631338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77594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3513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63256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90783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D9FF-C348-4D9C-A191-CE989DD402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32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D9FF-C348-4D9C-A191-CE989DD402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D9FF-C348-4D9C-A191-CE989DD402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6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7503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D9FF-C348-4D9C-A191-CE989DD402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5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565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3708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D9FF-C348-4D9C-A191-CE989DD402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3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372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467936"/>
            <a:ext cx="423948" cy="365125"/>
          </a:xfrm>
        </p:spPr>
        <p:txBody>
          <a:bodyPr/>
          <a:lstStyle/>
          <a:p>
            <a:fld id="{C9A7D68E-C033-4355-B72B-F0FF7568D5BF}" type="slidenum">
              <a:rPr lang="es-SV" smtClean="0"/>
              <a:t>‹#›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8/2/2017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‹#›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8/2/2017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‹#›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0013"/>
            <a:ext cx="86106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5433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04800" y="12954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7902" y="6503322"/>
            <a:ext cx="1151298" cy="304800"/>
          </a:xfrm>
        </p:spPr>
        <p:txBody>
          <a:bodyPr/>
          <a:lstStyle/>
          <a:p>
            <a:fld id="{2BD95622-4F80-4687-90D4-20C698E63516}" type="datetimeFigureOut">
              <a:rPr lang="es-SV" smtClean="0"/>
              <a:t>8/2/2017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739" y="6492875"/>
            <a:ext cx="432261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9A7D68E-C033-4355-B72B-F0FF7568D5BF}" type="slidenum">
              <a:rPr lang="es-SV" smtClean="0"/>
              <a:t>‹#›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8/2/2017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‹#›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8/2/2017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‹#›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8/2/2017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‹#›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8/2/2017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‹#›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8/2/2017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‹#›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8/2/2017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415650" cy="365125"/>
          </a:xfrm>
        </p:spPr>
        <p:txBody>
          <a:bodyPr/>
          <a:lstStyle/>
          <a:p>
            <a:fld id="{C9A7D68E-C033-4355-B72B-F0FF7568D5BF}" type="slidenum">
              <a:rPr lang="es-SV" smtClean="0"/>
              <a:t>‹#›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8/2/2017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‹#›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-65" y="-11875"/>
            <a:ext cx="9144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400" y="460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912" y="6453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2BD95622-4F80-4687-90D4-20C698E63516}" type="datetimeFigureOut">
              <a:rPr lang="es-SV" smtClean="0"/>
              <a:t>8/2/2017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4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089695" y="6492875"/>
            <a:ext cx="415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C9A7D68E-C033-4355-B72B-F0FF7568D5BF}" type="slidenum">
              <a:rPr lang="es-SV" smtClean="0"/>
              <a:t>‹#›</a:t>
            </a:fld>
            <a:endParaRPr lang="es-SV"/>
          </a:p>
        </p:txBody>
      </p:sp>
      <p:grpSp>
        <p:nvGrpSpPr>
          <p:cNvPr id="8" name="Group 16"/>
          <p:cNvGrpSpPr/>
          <p:nvPr/>
        </p:nvGrpSpPr>
        <p:grpSpPr>
          <a:xfrm>
            <a:off x="76200" y="838200"/>
            <a:ext cx="89916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BCGBravoConsultingG.jpg"/>
          <p:cNvPicPr/>
          <p:nvPr/>
        </p:nvPicPr>
        <p:blipFill>
          <a:blip r:embed="rId14" cstate="screen"/>
          <a:stretch>
            <a:fillRect/>
          </a:stretch>
        </p:blipFill>
        <p:spPr>
          <a:xfrm>
            <a:off x="103536" y="54584"/>
            <a:ext cx="724048" cy="75837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4" name="Picture 2" descr="http://upload.wikimedia.org/wikipedia/en/thumb/c/c9/Puma_Energy_Logo.jpg/798px-Puma_Energy_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92472"/>
            <a:ext cx="1674810" cy="3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800" kern="1200" cap="all" baseline="0">
          <a:solidFill>
            <a:schemeClr val="tx2">
              <a:lumMod val="50000"/>
            </a:schemeClr>
          </a:solidFill>
          <a:latin typeface="DIN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86" y="0"/>
            <a:ext cx="8928992" cy="93610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Puma Energy- Network Plan</a:t>
            </a:r>
            <a:endParaRPr lang="es-SV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</p:spPr>
        <p:txBody>
          <a:bodyPr/>
          <a:lstStyle/>
          <a:p>
            <a:r>
              <a:rPr lang="en-US" dirty="0" smtClean="0"/>
              <a:t>El Salvador</a:t>
            </a:r>
          </a:p>
          <a:p>
            <a:r>
              <a:rPr lang="en-US" dirty="0" smtClean="0"/>
              <a:t>TM: Mario </a:t>
            </a:r>
            <a:r>
              <a:rPr lang="en-US" dirty="0"/>
              <a:t>Serrano</a:t>
            </a:r>
          </a:p>
          <a:p>
            <a:r>
              <a:rPr lang="en-US" dirty="0" err="1"/>
              <a:t>Inversiones</a:t>
            </a:r>
            <a:r>
              <a:rPr lang="en-US" dirty="0"/>
              <a:t> y Planes de </a:t>
            </a:r>
            <a:r>
              <a:rPr lang="en-US" dirty="0" err="1"/>
              <a:t>Acción</a:t>
            </a:r>
            <a:endParaRPr lang="es-SV" dirty="0"/>
          </a:p>
          <a:p>
            <a:endParaRPr lang="es-SV" dirty="0"/>
          </a:p>
        </p:txBody>
      </p:sp>
      <p:pic>
        <p:nvPicPr>
          <p:cNvPr id="66562" name="Picture 2" descr="http://upload.wikimedia.org/wikipedia/en/thumb/c/c9/Puma_Energy_Logo.jpg/798px-Puma_Energy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1" y="2060848"/>
            <a:ext cx="7488832" cy="13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4016" y="22048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479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44" y="34944"/>
            <a:ext cx="8229600" cy="513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Puma </a:t>
            </a:r>
            <a:r>
              <a:rPr lang="es-SV" dirty="0" smtClean="0"/>
              <a:t>Ejercito </a:t>
            </a:r>
            <a:endParaRPr lang="es-SV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0" b="9892"/>
          <a:stretch/>
        </p:blipFill>
        <p:spPr bwMode="auto">
          <a:xfrm>
            <a:off x="128339" y="1124744"/>
            <a:ext cx="410774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1854" y="414908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/>
              <a:t>Plan de </a:t>
            </a:r>
            <a:r>
              <a:rPr lang="es-SV" b="1" dirty="0" smtClean="0"/>
              <a:t>Acción: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Renovación de contrato </a:t>
            </a:r>
            <a:endParaRPr lang="es-SV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" y="3501008"/>
            <a:ext cx="4227637" cy="286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4148165" cy="269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87823" y="485964"/>
            <a:ext cx="2952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Contrato</a:t>
            </a:r>
            <a:r>
              <a:rPr lang="en-US" sz="1400" dirty="0" smtClean="0"/>
              <a:t> </a:t>
            </a:r>
            <a:r>
              <a:rPr lang="en-US" sz="1400" dirty="0" err="1" smtClean="0"/>
              <a:t>Vence:Noviembre</a:t>
            </a:r>
            <a:r>
              <a:rPr lang="en-US" sz="1400" dirty="0" smtClean="0"/>
              <a:t>/2015</a:t>
            </a:r>
            <a:endParaRPr lang="es-SV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942997"/>
              </p:ext>
            </p:extLst>
          </p:nvPr>
        </p:nvGraphicFramePr>
        <p:xfrm>
          <a:off x="4933847" y="4859466"/>
          <a:ext cx="4162433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097"/>
                <a:gridCol w="1598560"/>
                <a:gridCol w="669284"/>
                <a:gridCol w="772251"/>
                <a:gridCol w="494241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60,347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 dirty="0">
                          <a:effectLst/>
                        </a:rPr>
                        <a:t>High </a:t>
                      </a:r>
                      <a:r>
                        <a:rPr lang="es-SV" sz="1100" u="none" strike="noStrike" dirty="0" err="1">
                          <a:effectLst/>
                        </a:rPr>
                        <a:t>Potential</a:t>
                      </a:r>
                      <a:r>
                        <a:rPr lang="es-SV" sz="1100" u="none" strike="noStrike" dirty="0">
                          <a:effectLst/>
                        </a:rPr>
                        <a:t>, </a:t>
                      </a:r>
                      <a:r>
                        <a:rPr lang="es-SV" sz="1100" u="none" strike="noStrike" dirty="0" err="1">
                          <a:effectLst/>
                        </a:rPr>
                        <a:t>Low</a:t>
                      </a:r>
                      <a:r>
                        <a:rPr lang="es-SV" sz="1100" u="none" strike="noStrike" dirty="0">
                          <a:effectLst/>
                        </a:rPr>
                        <a:t> Performance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-12,037</a:t>
                      </a:r>
                      <a:endParaRPr lang="es-SV" sz="1100" b="0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55,160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-5,187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0072" y="5373216"/>
            <a:ext cx="352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</a:rPr>
              <a:t>Consolidar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negociación</a:t>
            </a:r>
            <a:r>
              <a:rPr lang="en-US" sz="1400" dirty="0" smtClean="0">
                <a:solidFill>
                  <a:schemeClr val="tx2"/>
                </a:solidFill>
              </a:rPr>
              <a:t> con </a:t>
            </a:r>
            <a:r>
              <a:rPr lang="en-US" sz="1400" dirty="0" err="1" smtClean="0">
                <a:solidFill>
                  <a:schemeClr val="tx2"/>
                </a:solidFill>
              </a:rPr>
              <a:t>Alcaldia</a:t>
            </a:r>
            <a:r>
              <a:rPr lang="en-US" sz="1400" dirty="0" smtClean="0">
                <a:solidFill>
                  <a:schemeClr val="tx2"/>
                </a:solidFill>
              </a:rPr>
              <a:t> de San Martin. (+6K G diesel)</a:t>
            </a:r>
            <a:endParaRPr lang="es-SV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44"/>
            <a:ext cx="8229600" cy="5857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Puma Universidad</a:t>
            </a:r>
            <a:endParaRPr lang="es-SV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2996952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/>
              <a:t>Plan de </a:t>
            </a:r>
            <a:r>
              <a:rPr lang="es-SV" sz="1600" b="1" dirty="0" smtClean="0"/>
              <a:t>Acción: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dirty="0" smtClean="0"/>
              <a:t>Instalación de nuevas líneas y tanques 	(</a:t>
            </a:r>
            <a:r>
              <a:rPr lang="es-SV" sz="1600" dirty="0" err="1" smtClean="0"/>
              <a:t>Act</a:t>
            </a:r>
            <a:r>
              <a:rPr lang="es-SV" sz="1600" dirty="0" smtClean="0"/>
              <a:t>. de hierro)               </a:t>
            </a:r>
            <a:r>
              <a:rPr lang="es-SV" sz="1600" dirty="0" smtClean="0">
                <a:solidFill>
                  <a:srgbClr val="00B050"/>
                </a:solidFill>
              </a:rPr>
              <a:t>$40K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dirty="0" smtClean="0"/>
              <a:t>Reconstrucción de </a:t>
            </a:r>
            <a:r>
              <a:rPr lang="es-SV" sz="1600" dirty="0" err="1"/>
              <a:t>canopy</a:t>
            </a:r>
            <a:r>
              <a:rPr lang="es-SV" sz="1600" dirty="0"/>
              <a:t>	</a:t>
            </a:r>
            <a:r>
              <a:rPr lang="es-SV" sz="1600" dirty="0" smtClean="0">
                <a:solidFill>
                  <a:srgbClr val="00B050"/>
                </a:solidFill>
              </a:rPr>
              <a:t>$</a:t>
            </a:r>
            <a:r>
              <a:rPr lang="es-SV" sz="1600" dirty="0">
                <a:solidFill>
                  <a:srgbClr val="00B050"/>
                </a:solidFill>
              </a:rPr>
              <a:t>160K </a:t>
            </a:r>
            <a:endParaRPr lang="es-SV" sz="1600" dirty="0" smtClean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SV" sz="1600" dirty="0" smtClean="0"/>
              <a:t>(actual es muy bajo)</a:t>
            </a:r>
            <a:endParaRPr lang="es-SV" sz="1600" dirty="0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0073"/>
            <a:ext cx="3716769" cy="292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 b="13819"/>
          <a:stretch/>
        </p:blipFill>
        <p:spPr bwMode="auto">
          <a:xfrm>
            <a:off x="107504" y="1002031"/>
            <a:ext cx="4248472" cy="22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39" y="987508"/>
            <a:ext cx="4360379" cy="205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27984" y="4820959"/>
            <a:ext cx="4366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/>
              <a:t>R</a:t>
            </a:r>
            <a:r>
              <a:rPr lang="es-SV" b="1" dirty="0" smtClean="0"/>
              <a:t>ecuperación de inversión: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15,000</a:t>
            </a:r>
            <a:r>
              <a:rPr lang="en-US" dirty="0" smtClean="0"/>
              <a:t> </a:t>
            </a:r>
            <a:r>
              <a:rPr lang="en-US" dirty="0" err="1" smtClean="0"/>
              <a:t>galones</a:t>
            </a:r>
            <a:r>
              <a:rPr lang="en-US" dirty="0" smtClean="0"/>
              <a:t> </a:t>
            </a:r>
            <a:r>
              <a:rPr lang="en-US" dirty="0" err="1" smtClean="0"/>
              <a:t>adicionales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 err="1" smtClean="0"/>
              <a:t>Instalación</a:t>
            </a:r>
            <a:r>
              <a:rPr lang="en-US" dirty="0" smtClean="0"/>
              <a:t> de </a:t>
            </a:r>
            <a:r>
              <a:rPr lang="en-US" dirty="0" err="1" smtClean="0"/>
              <a:t>tanques</a:t>
            </a:r>
            <a:r>
              <a:rPr lang="en-US" dirty="0" smtClean="0"/>
              <a:t>)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1.6</a:t>
            </a:r>
            <a:r>
              <a:rPr lang="en-US" dirty="0" smtClean="0"/>
              <a:t>  </a:t>
            </a:r>
            <a:r>
              <a:rPr lang="en-US" dirty="0" err="1" smtClean="0"/>
              <a:t>años</a:t>
            </a:r>
            <a:r>
              <a:rPr lang="en-US" dirty="0" smtClean="0"/>
              <a:t> de </a:t>
            </a:r>
            <a:r>
              <a:rPr lang="en-US" dirty="0" err="1" smtClean="0"/>
              <a:t>recuperación</a:t>
            </a:r>
            <a:r>
              <a:rPr lang="en-US" dirty="0" smtClean="0"/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560840"/>
              </p:ext>
            </p:extLst>
          </p:nvPr>
        </p:nvGraphicFramePr>
        <p:xfrm>
          <a:off x="4067944" y="6000328"/>
          <a:ext cx="5008451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759"/>
                <a:gridCol w="1923468"/>
                <a:gridCol w="805316"/>
                <a:gridCol w="929212"/>
                <a:gridCol w="594696"/>
              </a:tblGrid>
              <a:tr h="381000"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40,868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Low Potential, High Performance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-4,268</a:t>
                      </a:r>
                      <a:endParaRPr lang="es-SV" sz="11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                 31,600 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-9,268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6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42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Puma El </a:t>
            </a:r>
            <a:r>
              <a:rPr lang="en-US" dirty="0" err="1" smtClean="0"/>
              <a:t>Rosal</a:t>
            </a:r>
            <a:endParaRPr lang="es-SV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" y="1052736"/>
            <a:ext cx="379980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7944" y="3873822"/>
            <a:ext cx="5014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/>
              <a:t>Plan de </a:t>
            </a:r>
            <a:r>
              <a:rPr lang="es-SV" b="1" dirty="0" smtClean="0"/>
              <a:t>Acción: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Renovacion</a:t>
            </a:r>
            <a:r>
              <a:rPr lang="en-US" dirty="0" smtClean="0"/>
              <a:t>/</a:t>
            </a:r>
            <a:r>
              <a:rPr lang="en-US" dirty="0" err="1" smtClean="0"/>
              <a:t>reparación</a:t>
            </a:r>
            <a:r>
              <a:rPr lang="en-US" dirty="0" smtClean="0"/>
              <a:t> de </a:t>
            </a:r>
            <a:r>
              <a:rPr lang="en-US" dirty="0" err="1" smtClean="0"/>
              <a:t>dispensadora</a:t>
            </a:r>
            <a:r>
              <a:rPr lang="en-US" dirty="0" smtClean="0"/>
              <a:t> de Diesel de alto </a:t>
            </a:r>
            <a:r>
              <a:rPr lang="en-US" dirty="0" err="1" smtClean="0"/>
              <a:t>flujo</a:t>
            </a:r>
            <a:r>
              <a:rPr lang="en-US" dirty="0"/>
              <a:t> </a:t>
            </a:r>
            <a:r>
              <a:rPr lang="en-US" dirty="0" smtClean="0"/>
              <a:t>ó “overhauling”.       $2.5K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(+3K </a:t>
            </a:r>
            <a:r>
              <a:rPr lang="en-US" dirty="0" err="1" smtClean="0">
                <a:solidFill>
                  <a:schemeClr val="tx2"/>
                </a:solidFill>
              </a:rPr>
              <a:t>glns</a:t>
            </a:r>
            <a:r>
              <a:rPr lang="en-US" dirty="0" smtClean="0">
                <a:solidFill>
                  <a:schemeClr val="tx2"/>
                </a:solidFill>
              </a:rPr>
              <a:t> diesel)</a:t>
            </a: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84906"/>
            <a:ext cx="3851920" cy="34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7" b="11551"/>
          <a:stretch/>
        </p:blipFill>
        <p:spPr bwMode="auto">
          <a:xfrm>
            <a:off x="3946239" y="980728"/>
            <a:ext cx="5135811" cy="23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43808" y="570166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Contrato</a:t>
            </a:r>
            <a:r>
              <a:rPr lang="en-US" sz="1600" dirty="0" smtClean="0"/>
              <a:t> </a:t>
            </a:r>
            <a:r>
              <a:rPr lang="en-US" sz="1600" dirty="0" err="1" smtClean="0"/>
              <a:t>Vence</a:t>
            </a:r>
            <a:r>
              <a:rPr lang="en-US" sz="1600" dirty="0" smtClean="0"/>
              <a:t>:   Julio/2021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5097958"/>
            <a:ext cx="436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/>
              <a:t>R</a:t>
            </a:r>
            <a:r>
              <a:rPr lang="es-SV" b="1" dirty="0" smtClean="0"/>
              <a:t>ecuperación de inversión: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2,500 </a:t>
            </a:r>
            <a:r>
              <a:rPr lang="en-US" dirty="0" err="1" smtClean="0"/>
              <a:t>galones</a:t>
            </a:r>
            <a:r>
              <a:rPr lang="en-US" dirty="0" smtClean="0"/>
              <a:t> </a:t>
            </a:r>
            <a:r>
              <a:rPr lang="en-US" dirty="0" err="1" smtClean="0"/>
              <a:t>adicionales</a:t>
            </a:r>
            <a:r>
              <a:rPr lang="en-US" dirty="0" smtClean="0"/>
              <a:t> 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0.6  </a:t>
            </a:r>
            <a:r>
              <a:rPr lang="en-US" dirty="0" err="1" smtClean="0"/>
              <a:t>años</a:t>
            </a:r>
            <a:r>
              <a:rPr lang="en-US" dirty="0" smtClean="0"/>
              <a:t> de </a:t>
            </a:r>
            <a:r>
              <a:rPr lang="en-US" dirty="0" err="1" smtClean="0"/>
              <a:t>recuperación</a:t>
            </a:r>
            <a:r>
              <a:rPr lang="en-US" dirty="0" smtClean="0"/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41708"/>
              </p:ext>
            </p:extLst>
          </p:nvPr>
        </p:nvGraphicFramePr>
        <p:xfrm>
          <a:off x="4067944" y="6165304"/>
          <a:ext cx="5014105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612"/>
                <a:gridCol w="1925640"/>
                <a:gridCol w="806225"/>
                <a:gridCol w="930261"/>
                <a:gridCol w="595367"/>
              </a:tblGrid>
              <a:tr h="381000"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29,616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 dirty="0" err="1">
                          <a:effectLst/>
                        </a:rPr>
                        <a:t>Low</a:t>
                      </a:r>
                      <a:r>
                        <a:rPr lang="es-SV" sz="1100" u="none" strike="noStrike" dirty="0">
                          <a:effectLst/>
                        </a:rPr>
                        <a:t> </a:t>
                      </a:r>
                      <a:r>
                        <a:rPr lang="es-SV" sz="1100" u="none" strike="noStrike" dirty="0" err="1">
                          <a:effectLst/>
                        </a:rPr>
                        <a:t>Potential</a:t>
                      </a:r>
                      <a:r>
                        <a:rPr lang="es-SV" sz="1100" u="none" strike="noStrike" dirty="0">
                          <a:effectLst/>
                        </a:rPr>
                        <a:t>, </a:t>
                      </a:r>
                      <a:r>
                        <a:rPr lang="es-SV" sz="1100" u="none" strike="noStrike" dirty="0" err="1">
                          <a:effectLst/>
                        </a:rPr>
                        <a:t>Low</a:t>
                      </a:r>
                      <a:r>
                        <a:rPr lang="es-SV" sz="1100" u="none" strike="noStrike" dirty="0">
                          <a:effectLst/>
                        </a:rPr>
                        <a:t> Performance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-8,946</a:t>
                      </a:r>
                      <a:endParaRPr lang="es-SV" sz="1100" b="0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27,800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-1,816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7776864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 err="1" smtClean="0"/>
              <a:t>Estaciones</a:t>
            </a:r>
            <a:r>
              <a:rPr lang="en-US" sz="4800" dirty="0" smtClean="0"/>
              <a:t> </a:t>
            </a:r>
          </a:p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High Potential – High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25871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5361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Puma </a:t>
            </a:r>
            <a:r>
              <a:rPr lang="en-US" dirty="0" err="1" smtClean="0"/>
              <a:t>Presidencial</a:t>
            </a:r>
            <a:endParaRPr lang="es-SV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7" y="1034248"/>
            <a:ext cx="335908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8178" y="3789040"/>
            <a:ext cx="4423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/>
              <a:t>Plan de </a:t>
            </a:r>
            <a:r>
              <a:rPr lang="es-SV" b="1" dirty="0" smtClean="0"/>
              <a:t>Acción: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Implementar</a:t>
            </a:r>
            <a:r>
              <a:rPr lang="en-US" dirty="0" smtClean="0"/>
              <a:t> 1 Capitan y 1 </a:t>
            </a:r>
            <a:r>
              <a:rPr lang="en-US" dirty="0" err="1" smtClean="0"/>
              <a:t>agente</a:t>
            </a:r>
            <a:r>
              <a:rPr lang="en-US" dirty="0" smtClean="0"/>
              <a:t> de </a:t>
            </a:r>
            <a:r>
              <a:rPr lang="en-US" dirty="0" err="1" smtClean="0"/>
              <a:t>servicio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pista</a:t>
            </a:r>
            <a:r>
              <a:rPr lang="en-US" dirty="0" smtClean="0">
                <a:solidFill>
                  <a:schemeClr val="tx2"/>
                </a:solidFill>
              </a:rPr>
              <a:t>.(+5K </a:t>
            </a:r>
            <a:r>
              <a:rPr lang="en-US" dirty="0" err="1" smtClean="0">
                <a:solidFill>
                  <a:schemeClr val="tx2"/>
                </a:solidFill>
              </a:rPr>
              <a:t>mogas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glns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Continuar</a:t>
            </a:r>
            <a:r>
              <a:rPr lang="en-US" dirty="0" smtClean="0"/>
              <a:t> </a:t>
            </a:r>
            <a:r>
              <a:rPr lang="en-US" dirty="0" err="1" smtClean="0"/>
              <a:t>agregando</a:t>
            </a:r>
            <a:r>
              <a:rPr lang="en-US" dirty="0" smtClean="0"/>
              <a:t> </a:t>
            </a:r>
            <a:r>
              <a:rPr lang="en-US" dirty="0" err="1" smtClean="0"/>
              <a:t>clientes</a:t>
            </a:r>
            <a:r>
              <a:rPr lang="en-US" dirty="0" smtClean="0"/>
              <a:t> </a:t>
            </a:r>
            <a:r>
              <a:rPr lang="en-US" dirty="0" err="1" smtClean="0"/>
              <a:t>descuento</a:t>
            </a:r>
            <a:r>
              <a:rPr lang="en-US" dirty="0" smtClean="0"/>
              <a:t> (</a:t>
            </a:r>
            <a:r>
              <a:rPr lang="en-US" dirty="0" err="1" smtClean="0"/>
              <a:t>transporte</a:t>
            </a:r>
            <a:r>
              <a:rPr lang="en-US" dirty="0" smtClean="0"/>
              <a:t> de la </a:t>
            </a:r>
            <a:r>
              <a:rPr lang="en-US" dirty="0" err="1" smtClean="0"/>
              <a:t>tiendona</a:t>
            </a:r>
            <a:r>
              <a:rPr lang="en-US" dirty="0" smtClean="0"/>
              <a:t>);</a:t>
            </a:r>
            <a:r>
              <a:rPr lang="en-US" dirty="0" smtClean="0">
                <a:solidFill>
                  <a:schemeClr val="tx2"/>
                </a:solidFill>
              </a:rPr>
              <a:t> 2 </a:t>
            </a:r>
            <a:r>
              <a:rPr lang="en-US" dirty="0" err="1" smtClean="0">
                <a:solidFill>
                  <a:schemeClr val="tx2"/>
                </a:solidFill>
              </a:rPr>
              <a:t>clientes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credito</a:t>
            </a:r>
            <a:r>
              <a:rPr lang="en-US" dirty="0" smtClean="0">
                <a:solidFill>
                  <a:schemeClr val="tx2"/>
                </a:solidFill>
              </a:rPr>
              <a:t> y </a:t>
            </a:r>
            <a:r>
              <a:rPr lang="en-US" dirty="0" err="1" smtClean="0">
                <a:solidFill>
                  <a:schemeClr val="tx2"/>
                </a:solidFill>
              </a:rPr>
              <a:t>descuento</a:t>
            </a:r>
            <a:r>
              <a:rPr lang="en-US" dirty="0" smtClean="0">
                <a:solidFill>
                  <a:schemeClr val="tx2"/>
                </a:solidFill>
              </a:rPr>
              <a:t>. (Die 9K </a:t>
            </a:r>
            <a:r>
              <a:rPr lang="en-US" dirty="0" err="1" smtClean="0">
                <a:solidFill>
                  <a:schemeClr val="tx2"/>
                </a:solidFill>
              </a:rPr>
              <a:t>glns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s-SV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5" y="3496996"/>
            <a:ext cx="4156283" cy="281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57" y="1034248"/>
            <a:ext cx="5616623" cy="182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888302"/>
              </p:ext>
            </p:extLst>
          </p:nvPr>
        </p:nvGraphicFramePr>
        <p:xfrm>
          <a:off x="3833688" y="2924944"/>
          <a:ext cx="5130800" cy="432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221"/>
                <a:gridCol w="1970456"/>
                <a:gridCol w="824989"/>
                <a:gridCol w="951911"/>
                <a:gridCol w="609223"/>
              </a:tblGrid>
              <a:tr h="432048"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113,000</a:t>
                      </a:r>
                      <a:endParaRPr lang="es-SV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High Potential, Low Performance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-14,510</a:t>
                      </a:r>
                      <a:endParaRPr lang="es-SV" sz="11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99,244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-13,756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9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67"/>
            <a:ext cx="8229600" cy="5432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Puma </a:t>
            </a:r>
            <a:r>
              <a:rPr lang="en-US" dirty="0" err="1" smtClean="0"/>
              <a:t>Escalonia</a:t>
            </a:r>
            <a:endParaRPr lang="es-SV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4" b="13865"/>
          <a:stretch/>
        </p:blipFill>
        <p:spPr bwMode="auto">
          <a:xfrm>
            <a:off x="179512" y="982210"/>
            <a:ext cx="3888432" cy="237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992" y="3835896"/>
            <a:ext cx="43787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/>
              <a:t>Plan de </a:t>
            </a:r>
            <a:r>
              <a:rPr lang="es-SV" b="1" dirty="0" smtClean="0"/>
              <a:t>Acción: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Ser consistente en el servicio, principalmente en auto servicio (Mantener cantidad idónea de empleados) </a:t>
            </a:r>
            <a:r>
              <a:rPr lang="es-SV" dirty="0" smtClean="0">
                <a:solidFill>
                  <a:schemeClr val="tx2"/>
                </a:solidFill>
              </a:rPr>
              <a:t>(+6K </a:t>
            </a:r>
            <a:r>
              <a:rPr lang="es-SV" dirty="0" err="1" smtClean="0">
                <a:solidFill>
                  <a:schemeClr val="tx2"/>
                </a:solidFill>
              </a:rPr>
              <a:t>glns</a:t>
            </a:r>
            <a:r>
              <a:rPr lang="es-SV" dirty="0" smtClean="0">
                <a:solidFill>
                  <a:schemeClr val="tx2"/>
                </a:solidFill>
              </a:rPr>
              <a:t> mogas)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Finalizar</a:t>
            </a:r>
            <a:r>
              <a:rPr lang="en-US" dirty="0" smtClean="0"/>
              <a:t> </a:t>
            </a:r>
            <a:r>
              <a:rPr lang="en-US" dirty="0" err="1" smtClean="0"/>
              <a:t>negociaciones</a:t>
            </a:r>
            <a:r>
              <a:rPr lang="en-US" dirty="0" smtClean="0"/>
              <a:t> con </a:t>
            </a:r>
            <a:r>
              <a:rPr lang="en-US" dirty="0" err="1" smtClean="0"/>
              <a:t>clientes</a:t>
            </a:r>
            <a:r>
              <a:rPr lang="en-US" dirty="0" smtClean="0"/>
              <a:t> de </a:t>
            </a:r>
            <a:r>
              <a:rPr lang="en-US" dirty="0" err="1" smtClean="0"/>
              <a:t>descuento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volumen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tx2"/>
                </a:solidFill>
              </a:rPr>
              <a:t>3.5K </a:t>
            </a:r>
            <a:r>
              <a:rPr lang="en-US" dirty="0" err="1" smtClean="0">
                <a:solidFill>
                  <a:schemeClr val="tx2"/>
                </a:solidFill>
              </a:rPr>
              <a:t>glns</a:t>
            </a:r>
            <a:r>
              <a:rPr lang="en-US" dirty="0" smtClean="0">
                <a:solidFill>
                  <a:schemeClr val="tx2"/>
                </a:solidFill>
              </a:rPr>
              <a:t> die</a:t>
            </a:r>
            <a:r>
              <a:rPr lang="en-US" dirty="0" smtClean="0"/>
              <a:t>)</a:t>
            </a:r>
            <a:endParaRPr lang="es-SV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4" y="3387518"/>
            <a:ext cx="3865880" cy="301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3" t="6184"/>
          <a:stretch/>
        </p:blipFill>
        <p:spPr bwMode="auto">
          <a:xfrm>
            <a:off x="4806761" y="1085108"/>
            <a:ext cx="4079601" cy="275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3113"/>
              </p:ext>
            </p:extLst>
          </p:nvPr>
        </p:nvGraphicFramePr>
        <p:xfrm>
          <a:off x="4385111" y="6021288"/>
          <a:ext cx="4608512" cy="406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409"/>
                <a:gridCol w="1769874"/>
                <a:gridCol w="741010"/>
                <a:gridCol w="855012"/>
                <a:gridCol w="547207"/>
              </a:tblGrid>
              <a:tr h="406375"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79,264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High Potential, Low Performance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-12,169</a:t>
                      </a:r>
                      <a:endParaRPr lang="es-SV" sz="1100" b="0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69,863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-9,401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0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29" y="51619"/>
            <a:ext cx="8229600" cy="4250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Puma Roosevelt</a:t>
            </a:r>
            <a:endParaRPr lang="es-SV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3" b="6561"/>
          <a:stretch/>
        </p:blipFill>
        <p:spPr bwMode="auto">
          <a:xfrm>
            <a:off x="229491" y="863285"/>
            <a:ext cx="4130830" cy="278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91599" y="4543960"/>
            <a:ext cx="3656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/>
              <a:t>Plan de </a:t>
            </a:r>
            <a:r>
              <a:rPr lang="es-SV" b="1" dirty="0" smtClean="0"/>
              <a:t>Acción: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Reparacion</a:t>
            </a:r>
            <a:r>
              <a:rPr lang="en-US" dirty="0" smtClean="0"/>
              <a:t> </a:t>
            </a:r>
            <a:r>
              <a:rPr lang="en-US" dirty="0" err="1" smtClean="0"/>
              <a:t>Pista</a:t>
            </a:r>
            <a:r>
              <a:rPr lang="en-US" dirty="0" smtClean="0"/>
              <a:t> (</a:t>
            </a:r>
            <a:r>
              <a:rPr lang="en-US" dirty="0" err="1" smtClean="0"/>
              <a:t>Asfalto</a:t>
            </a:r>
            <a:r>
              <a:rPr lang="en-US" dirty="0" smtClean="0"/>
              <a:t>)	$60K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Enfoque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agregar</a:t>
            </a:r>
            <a:r>
              <a:rPr lang="en-US" dirty="0" smtClean="0"/>
              <a:t> </a:t>
            </a:r>
            <a:r>
              <a:rPr lang="en-US" dirty="0" err="1" smtClean="0"/>
              <a:t>clientes</a:t>
            </a:r>
            <a:r>
              <a:rPr lang="en-US" dirty="0" smtClean="0"/>
              <a:t> de </a:t>
            </a:r>
            <a:r>
              <a:rPr lang="en-US" dirty="0" err="1" smtClean="0"/>
              <a:t>crédito</a:t>
            </a:r>
            <a:r>
              <a:rPr lang="en-US" dirty="0" smtClean="0"/>
              <a:t> y </a:t>
            </a:r>
            <a:r>
              <a:rPr lang="en-US" dirty="0" err="1" smtClean="0"/>
              <a:t>descuento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 (+7K </a:t>
            </a:r>
            <a:r>
              <a:rPr lang="en-US" dirty="0" err="1" smtClean="0">
                <a:solidFill>
                  <a:schemeClr val="tx2"/>
                </a:solidFill>
              </a:rPr>
              <a:t>glns</a:t>
            </a:r>
            <a:r>
              <a:rPr lang="en-US" dirty="0" smtClean="0">
                <a:solidFill>
                  <a:schemeClr val="tx2"/>
                </a:solidFill>
              </a:rPr>
              <a:t> die)</a:t>
            </a:r>
            <a:endParaRPr lang="es-SV" dirty="0">
              <a:solidFill>
                <a:schemeClr val="tx2"/>
              </a:solidFill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91" y="3647369"/>
            <a:ext cx="4139952" cy="280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2313" r="1725"/>
          <a:stretch/>
        </p:blipFill>
        <p:spPr bwMode="auto">
          <a:xfrm>
            <a:off x="4788024" y="1027584"/>
            <a:ext cx="4032448" cy="34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812349"/>
              </p:ext>
            </p:extLst>
          </p:nvPr>
        </p:nvGraphicFramePr>
        <p:xfrm>
          <a:off x="4572000" y="5877272"/>
          <a:ext cx="4267693" cy="427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3981"/>
                <a:gridCol w="1638984"/>
                <a:gridCol w="686209"/>
                <a:gridCol w="791780"/>
                <a:gridCol w="506739"/>
              </a:tblGrid>
              <a:tr h="427484"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69,090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High Potential, Low Performance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-10,520</a:t>
                      </a:r>
                      <a:endParaRPr lang="es-SV" sz="1100" b="0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61,128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-7,962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7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29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Puma </a:t>
            </a:r>
            <a:r>
              <a:rPr lang="en-US" dirty="0" err="1" smtClean="0"/>
              <a:t>Ilopango</a:t>
            </a:r>
            <a:r>
              <a:rPr lang="en-US" dirty="0" smtClean="0"/>
              <a:t> - 207</a:t>
            </a:r>
            <a:endParaRPr lang="es-SV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3661"/>
            <a:ext cx="3559002" cy="215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01516" y="3629342"/>
            <a:ext cx="54303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/>
              <a:t>Plan de </a:t>
            </a:r>
            <a:r>
              <a:rPr lang="es-SV" sz="1600" b="1" dirty="0" smtClean="0"/>
              <a:t>Acción: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dirty="0" smtClean="0"/>
              <a:t>Implementar nuevo punto de cobro en pista(Ruby); actualmente se paga en tienda, instalar sistema de facturación 	$7K </a:t>
            </a:r>
            <a:r>
              <a:rPr lang="es-SV" sz="1600" dirty="0" smtClean="0">
                <a:solidFill>
                  <a:schemeClr val="tx2"/>
                </a:solidFill>
              </a:rPr>
              <a:t>(+6K </a:t>
            </a:r>
            <a:r>
              <a:rPr lang="es-SV" sz="1600" dirty="0" err="1" smtClean="0">
                <a:solidFill>
                  <a:schemeClr val="tx2"/>
                </a:solidFill>
              </a:rPr>
              <a:t>glns</a:t>
            </a:r>
            <a:r>
              <a:rPr lang="es-SV" sz="1600" dirty="0" smtClean="0">
                <a:solidFill>
                  <a:schemeClr val="tx2"/>
                </a:solidFill>
              </a:rPr>
              <a:t>. mogas)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dirty="0" smtClean="0"/>
              <a:t>Ser consistente en el Servicio en pista (horas pico)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2"/>
                </a:solidFill>
              </a:rPr>
              <a:t>Clientes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descuento</a:t>
            </a:r>
            <a:r>
              <a:rPr lang="en-US" sz="1600" dirty="0" smtClean="0">
                <a:solidFill>
                  <a:schemeClr val="tx2"/>
                </a:solidFill>
              </a:rPr>
              <a:t> y </a:t>
            </a:r>
            <a:r>
              <a:rPr lang="en-US" sz="1600" dirty="0" err="1" smtClean="0">
                <a:solidFill>
                  <a:schemeClr val="tx2"/>
                </a:solidFill>
              </a:rPr>
              <a:t>credito</a:t>
            </a:r>
            <a:r>
              <a:rPr lang="en-US" sz="1600" dirty="0" smtClean="0">
                <a:solidFill>
                  <a:schemeClr val="tx2"/>
                </a:solidFill>
              </a:rPr>
              <a:t> (7K </a:t>
            </a:r>
            <a:r>
              <a:rPr lang="en-US" sz="1600" dirty="0" err="1" smtClean="0">
                <a:solidFill>
                  <a:schemeClr val="tx2"/>
                </a:solidFill>
              </a:rPr>
              <a:t>glns</a:t>
            </a:r>
            <a:r>
              <a:rPr lang="en-US" sz="1600" dirty="0" smtClean="0">
                <a:solidFill>
                  <a:schemeClr val="tx2"/>
                </a:solidFill>
              </a:rPr>
              <a:t> diesel)</a:t>
            </a:r>
            <a:endParaRPr lang="es-SV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2"/>
                </a:solidFill>
              </a:rPr>
              <a:t>Generadores</a:t>
            </a:r>
            <a:r>
              <a:rPr lang="en-US" sz="1600" dirty="0" smtClean="0">
                <a:solidFill>
                  <a:schemeClr val="tx2"/>
                </a:solidFill>
              </a:rPr>
              <a:t> de </a:t>
            </a:r>
            <a:r>
              <a:rPr lang="en-US" sz="1600" dirty="0" err="1" smtClean="0">
                <a:solidFill>
                  <a:schemeClr val="tx2"/>
                </a:solidFill>
              </a:rPr>
              <a:t>trafico</a:t>
            </a:r>
            <a:r>
              <a:rPr lang="en-US" sz="1600" dirty="0" smtClean="0">
                <a:solidFill>
                  <a:schemeClr val="tx2"/>
                </a:solidFill>
              </a:rPr>
              <a:t> (locales comer)</a:t>
            </a:r>
            <a:endParaRPr lang="es-SV" sz="1600" dirty="0">
              <a:solidFill>
                <a:schemeClr val="tx2"/>
              </a:solidFill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4794"/>
            <a:ext cx="3419872" cy="267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r="10422" b="2964"/>
          <a:stretch/>
        </p:blipFill>
        <p:spPr bwMode="auto">
          <a:xfrm>
            <a:off x="3923928" y="1420000"/>
            <a:ext cx="4998318" cy="157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23928" y="1015042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Contrato</a:t>
            </a:r>
            <a:r>
              <a:rPr lang="en-US" sz="1600" dirty="0" smtClean="0"/>
              <a:t> </a:t>
            </a:r>
            <a:r>
              <a:rPr lang="en-US" sz="1600" dirty="0" err="1" smtClean="0"/>
              <a:t>Vence:Noviembre</a:t>
            </a:r>
            <a:r>
              <a:rPr lang="en-US" sz="1600" dirty="0" smtClean="0"/>
              <a:t>/2021</a:t>
            </a:r>
            <a:endParaRPr lang="es-SV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21131" y="5446965"/>
            <a:ext cx="436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Periodo de recuperación de inversión: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0.7  </a:t>
            </a:r>
            <a:r>
              <a:rPr lang="en-US" dirty="0" err="1" smtClean="0"/>
              <a:t>años</a:t>
            </a: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37204"/>
              </p:ext>
            </p:extLst>
          </p:nvPr>
        </p:nvGraphicFramePr>
        <p:xfrm>
          <a:off x="0" y="3189883"/>
          <a:ext cx="5130800" cy="383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221"/>
                <a:gridCol w="1970456"/>
                <a:gridCol w="824989"/>
                <a:gridCol w="951911"/>
                <a:gridCol w="609223"/>
              </a:tblGrid>
              <a:tr h="383133"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93,258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 dirty="0">
                          <a:effectLst/>
                        </a:rPr>
                        <a:t>High </a:t>
                      </a:r>
                      <a:r>
                        <a:rPr lang="es-SV" sz="1100" u="none" strike="noStrike" dirty="0" err="1">
                          <a:effectLst/>
                        </a:rPr>
                        <a:t>Potential</a:t>
                      </a:r>
                      <a:r>
                        <a:rPr lang="es-SV" sz="1100" u="none" strike="noStrike" dirty="0">
                          <a:effectLst/>
                        </a:rPr>
                        <a:t>, </a:t>
                      </a:r>
                      <a:r>
                        <a:rPr lang="es-SV" sz="1100" u="none" strike="noStrike" dirty="0" err="1">
                          <a:effectLst/>
                        </a:rPr>
                        <a:t>Low</a:t>
                      </a:r>
                      <a:r>
                        <a:rPr lang="es-SV" sz="1100" u="none" strike="noStrike" dirty="0">
                          <a:effectLst/>
                        </a:rPr>
                        <a:t> Performance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-18,398</a:t>
                      </a:r>
                      <a:endParaRPr lang="es-SV" sz="11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80,280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-12,978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3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 err="1" smtClean="0"/>
              <a:t>Estaciones</a:t>
            </a:r>
            <a:r>
              <a:rPr lang="en-US" sz="4800" dirty="0" smtClean="0"/>
              <a:t> </a:t>
            </a:r>
          </a:p>
          <a:p>
            <a:r>
              <a:rPr lang="en-US" sz="4800" dirty="0" smtClean="0"/>
              <a:t>Alto </a:t>
            </a:r>
            <a:r>
              <a:rPr lang="en-US" sz="4800" dirty="0" err="1" smtClean="0"/>
              <a:t>Desempeño</a:t>
            </a:r>
            <a:r>
              <a:rPr lang="en-US" sz="4800" dirty="0" smtClean="0"/>
              <a:t> – </a:t>
            </a:r>
            <a:br>
              <a:rPr lang="en-US" sz="4800" dirty="0" smtClean="0"/>
            </a:br>
            <a:r>
              <a:rPr lang="en-US" sz="4800" dirty="0" smtClean="0"/>
              <a:t>Alto </a:t>
            </a:r>
            <a:r>
              <a:rPr lang="en-US" sz="4800" dirty="0" err="1" smtClean="0"/>
              <a:t>Potencial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23495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42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Puma El </a:t>
            </a:r>
            <a:r>
              <a:rPr lang="en-US" dirty="0" err="1" smtClean="0"/>
              <a:t>Coyolito</a:t>
            </a:r>
            <a:endParaRPr lang="es-SV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4"/>
          <a:stretch/>
        </p:blipFill>
        <p:spPr bwMode="auto">
          <a:xfrm>
            <a:off x="144421" y="971298"/>
            <a:ext cx="4072671" cy="241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378904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/>
              <a:t>Plan de </a:t>
            </a:r>
            <a:r>
              <a:rPr lang="es-SV" sz="1600" b="1" dirty="0" smtClean="0"/>
              <a:t>Acción:</a:t>
            </a:r>
            <a:endParaRPr lang="es-SV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dirty="0" smtClean="0"/>
              <a:t>Reemplazar dispensadora actual solo de </a:t>
            </a:r>
            <a:r>
              <a:rPr lang="es-SV" sz="1600" dirty="0" err="1" smtClean="0"/>
              <a:t>Diesel</a:t>
            </a:r>
            <a:r>
              <a:rPr lang="es-SV" sz="1600" dirty="0" smtClean="0"/>
              <a:t> por dispensadora de 3 productos      $8K</a:t>
            </a:r>
            <a:r>
              <a:rPr lang="es-SV" sz="16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( + 6 K </a:t>
            </a:r>
            <a:r>
              <a:rPr lang="en-US" sz="1600" dirty="0" err="1" smtClean="0">
                <a:solidFill>
                  <a:schemeClr val="tx2"/>
                </a:solidFill>
              </a:rPr>
              <a:t>glns</a:t>
            </a:r>
            <a:r>
              <a:rPr lang="en-US" sz="1600" dirty="0" smtClean="0">
                <a:solidFill>
                  <a:schemeClr val="tx2"/>
                </a:solidFill>
              </a:rPr>
              <a:t> de </a:t>
            </a:r>
            <a:r>
              <a:rPr lang="en-US" sz="1600" dirty="0" err="1" smtClean="0">
                <a:solidFill>
                  <a:schemeClr val="tx2"/>
                </a:solidFill>
              </a:rPr>
              <a:t>mogas</a:t>
            </a:r>
            <a:r>
              <a:rPr lang="en-US" sz="1600" dirty="0" smtClean="0">
                <a:solidFill>
                  <a:schemeClr val="tx2"/>
                </a:solidFill>
              </a:rPr>
              <a:t>/die)</a:t>
            </a:r>
            <a:endParaRPr lang="es-SV" sz="1600" dirty="0">
              <a:solidFill>
                <a:schemeClr val="tx2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1" y="3645024"/>
            <a:ext cx="3851920" cy="274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32571"/>
            <a:ext cx="4572000" cy="89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39556"/>
            <a:ext cx="2427583" cy="303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98454" y="4766589"/>
            <a:ext cx="4366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/>
              <a:t>R</a:t>
            </a:r>
            <a:r>
              <a:rPr lang="es-SV" sz="1600" b="1" dirty="0" smtClean="0"/>
              <a:t>ecuperación de inversión: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5,000 </a:t>
            </a:r>
            <a:r>
              <a:rPr lang="en-US" sz="1600" dirty="0" err="1" smtClean="0"/>
              <a:t>galones</a:t>
            </a:r>
            <a:r>
              <a:rPr lang="en-US" sz="1600" dirty="0" smtClean="0"/>
              <a:t> </a:t>
            </a:r>
            <a:r>
              <a:rPr lang="en-US" sz="1600" dirty="0" err="1" smtClean="0"/>
              <a:t>adicionales</a:t>
            </a:r>
            <a:r>
              <a:rPr lang="en-US" sz="1600" dirty="0" smtClean="0"/>
              <a:t> 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1  </a:t>
            </a:r>
            <a:r>
              <a:rPr lang="en-US" sz="1600" dirty="0" err="1" smtClean="0"/>
              <a:t>año</a:t>
            </a:r>
            <a:r>
              <a:rPr lang="en-US" sz="1600" dirty="0" smtClean="0"/>
              <a:t> de </a:t>
            </a:r>
            <a:r>
              <a:rPr lang="en-US" sz="1600" dirty="0" err="1" smtClean="0"/>
              <a:t>recuperación</a:t>
            </a:r>
            <a:r>
              <a:rPr lang="en-US" sz="1600" dirty="0" smtClean="0"/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14356"/>
              </p:ext>
            </p:extLst>
          </p:nvPr>
        </p:nvGraphicFramePr>
        <p:xfrm>
          <a:off x="107504" y="3212976"/>
          <a:ext cx="5130800" cy="357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221"/>
                <a:gridCol w="1970456"/>
                <a:gridCol w="824989"/>
                <a:gridCol w="951911"/>
                <a:gridCol w="609223"/>
              </a:tblGrid>
              <a:tr h="357380"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72,451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High Potential, High Performance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-1,931</a:t>
                      </a:r>
                      <a:endParaRPr lang="es-SV" sz="11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91000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18549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0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TM: Mario Serrano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689456" cy="438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33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29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Puma Mar</a:t>
            </a:r>
            <a:endParaRPr lang="es-SV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9" y="620688"/>
            <a:ext cx="3707904" cy="256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92657" y="335699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/>
              <a:t>Plan de </a:t>
            </a:r>
            <a:r>
              <a:rPr lang="es-SV" b="1" dirty="0" smtClean="0"/>
              <a:t>Acción: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err="1" smtClean="0"/>
              <a:t>Instalacion</a:t>
            </a:r>
            <a:r>
              <a:rPr lang="es-SV" dirty="0" smtClean="0"/>
              <a:t> de nueva dispensadora de </a:t>
            </a:r>
            <a:r>
              <a:rPr lang="es-SV" dirty="0" err="1" smtClean="0"/>
              <a:t>Diesel</a:t>
            </a:r>
            <a:r>
              <a:rPr lang="es-SV" dirty="0" smtClean="0"/>
              <a:t> 	$12K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(+6K </a:t>
            </a:r>
            <a:r>
              <a:rPr lang="en-US" dirty="0" err="1" smtClean="0">
                <a:solidFill>
                  <a:schemeClr val="tx2"/>
                </a:solidFill>
              </a:rPr>
              <a:t>glns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mogas</a:t>
            </a:r>
            <a:r>
              <a:rPr lang="en-US" dirty="0" smtClean="0">
                <a:solidFill>
                  <a:schemeClr val="tx2"/>
                </a:solidFill>
              </a:rPr>
              <a:t>/die)</a:t>
            </a:r>
            <a:endParaRPr lang="es-SV" dirty="0">
              <a:solidFill>
                <a:schemeClr val="tx2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09"/>
          <a:stretch/>
        </p:blipFill>
        <p:spPr bwMode="auto">
          <a:xfrm>
            <a:off x="4067944" y="5412488"/>
            <a:ext cx="5016950" cy="57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/>
          <a:stretch/>
        </p:blipFill>
        <p:spPr bwMode="auto">
          <a:xfrm>
            <a:off x="4036924" y="620688"/>
            <a:ext cx="504797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" y="4128872"/>
            <a:ext cx="3960743" cy="268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92657" y="4541775"/>
            <a:ext cx="4366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/>
              <a:t>R</a:t>
            </a:r>
            <a:r>
              <a:rPr lang="es-SV" sz="1600" b="1" dirty="0" smtClean="0"/>
              <a:t>ecuperación de inversión: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5,000 </a:t>
            </a:r>
            <a:r>
              <a:rPr lang="en-US" sz="1600" dirty="0" err="1" smtClean="0"/>
              <a:t>galones</a:t>
            </a:r>
            <a:r>
              <a:rPr lang="en-US" sz="1600" dirty="0" smtClean="0"/>
              <a:t> </a:t>
            </a:r>
            <a:r>
              <a:rPr lang="en-US" sz="1600" dirty="0" err="1" smtClean="0"/>
              <a:t>adicionales</a:t>
            </a:r>
            <a:r>
              <a:rPr lang="en-US" sz="1600" dirty="0" smtClean="0"/>
              <a:t> 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1.4  </a:t>
            </a:r>
            <a:r>
              <a:rPr lang="en-US" sz="1600" dirty="0" err="1" smtClean="0"/>
              <a:t>años</a:t>
            </a:r>
            <a:r>
              <a:rPr lang="en-US" sz="1600" dirty="0" smtClean="0"/>
              <a:t> de </a:t>
            </a:r>
            <a:r>
              <a:rPr lang="en-US" sz="1600" dirty="0" err="1" smtClean="0"/>
              <a:t>recuperación</a:t>
            </a:r>
            <a:r>
              <a:rPr lang="en-US" sz="1600" dirty="0" smtClean="0"/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40667"/>
              </p:ext>
            </p:extLst>
          </p:nvPr>
        </p:nvGraphicFramePr>
        <p:xfrm>
          <a:off x="3954094" y="6237312"/>
          <a:ext cx="5130800" cy="288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221"/>
                <a:gridCol w="1970456"/>
                <a:gridCol w="824989"/>
                <a:gridCol w="951911"/>
                <a:gridCol w="609223"/>
              </a:tblGrid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61,269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</a:rPr>
                        <a:t>High Potential, High Performance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4,641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79540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18271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7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29" y="15615"/>
            <a:ext cx="8229600" cy="4610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Puma San Martin</a:t>
            </a:r>
            <a:endParaRPr lang="es-SV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8"/>
          <a:stretch/>
        </p:blipFill>
        <p:spPr bwMode="auto">
          <a:xfrm>
            <a:off x="107504" y="1052736"/>
            <a:ext cx="4104456" cy="248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01388" y="3501008"/>
            <a:ext cx="4819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/>
              <a:t>Plan de </a:t>
            </a:r>
            <a:r>
              <a:rPr lang="es-SV" b="1" dirty="0" smtClean="0"/>
              <a:t>Acción: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Substituir la dispensadora de alto flujo de </a:t>
            </a:r>
            <a:r>
              <a:rPr lang="es-SV" dirty="0" err="1" smtClean="0"/>
              <a:t>Diesel</a:t>
            </a:r>
            <a:r>
              <a:rPr lang="es-SV" dirty="0" smtClean="0"/>
              <a:t> (La que mas se utiliza y falla constantemente) 		$8K </a:t>
            </a:r>
            <a:endParaRPr lang="es-SV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 t="12702" r="11178"/>
          <a:stretch/>
        </p:blipFill>
        <p:spPr bwMode="auto">
          <a:xfrm>
            <a:off x="4341546" y="1133153"/>
            <a:ext cx="4694950" cy="215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104456" cy="278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66456" y="4593902"/>
            <a:ext cx="436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/>
              <a:t>R</a:t>
            </a:r>
            <a:r>
              <a:rPr lang="es-SV" b="1" dirty="0" smtClean="0"/>
              <a:t>ecuperación de inversión: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3,000 </a:t>
            </a:r>
            <a:r>
              <a:rPr lang="en-US" dirty="0" err="1" smtClean="0"/>
              <a:t>galones</a:t>
            </a:r>
            <a:r>
              <a:rPr lang="en-US" dirty="0" smtClean="0"/>
              <a:t> </a:t>
            </a:r>
            <a:r>
              <a:rPr lang="en-US" dirty="0" err="1" smtClean="0"/>
              <a:t>adicionales</a:t>
            </a:r>
            <a:r>
              <a:rPr lang="en-US" dirty="0" smtClean="0"/>
              <a:t> 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1.6  </a:t>
            </a:r>
            <a:r>
              <a:rPr lang="en-US" dirty="0" err="1" smtClean="0"/>
              <a:t>años</a:t>
            </a:r>
            <a:r>
              <a:rPr lang="en-US" dirty="0" smtClean="0"/>
              <a:t> de </a:t>
            </a:r>
            <a:r>
              <a:rPr lang="en-US" dirty="0" err="1" smtClean="0"/>
              <a:t>recuperación</a:t>
            </a:r>
            <a:r>
              <a:rPr lang="en-US" dirty="0" smtClean="0"/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79957"/>
              </p:ext>
            </p:extLst>
          </p:nvPr>
        </p:nvGraphicFramePr>
        <p:xfrm>
          <a:off x="4196003" y="5661248"/>
          <a:ext cx="4898556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175"/>
                <a:gridCol w="1881265"/>
                <a:gridCol w="787646"/>
                <a:gridCol w="908824"/>
                <a:gridCol w="581646"/>
              </a:tblGrid>
              <a:tr h="571500"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177,746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 dirty="0">
                          <a:effectLst/>
                        </a:rPr>
                        <a:t>High </a:t>
                      </a:r>
                      <a:r>
                        <a:rPr lang="es-SV" sz="1100" u="none" strike="noStrike" dirty="0" err="1">
                          <a:effectLst/>
                        </a:rPr>
                        <a:t>Potential</a:t>
                      </a:r>
                      <a:r>
                        <a:rPr lang="es-SV" sz="1100" u="none" strike="noStrike" dirty="0">
                          <a:effectLst/>
                        </a:rPr>
                        <a:t>, High Performance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65,410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>
                          <a:effectLst/>
                        </a:rPr>
                        <a:t>284,057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u="none" strike="noStrike" dirty="0">
                          <a:effectLst/>
                        </a:rPr>
                        <a:t>106,311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8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Mario Serrano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9" y="1484784"/>
            <a:ext cx="8815589" cy="446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79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984776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4800" dirty="0" err="1" smtClean="0"/>
              <a:t>Estaciones</a:t>
            </a:r>
            <a:r>
              <a:rPr lang="en-US" sz="4800" dirty="0" smtClean="0"/>
              <a:t> </a:t>
            </a:r>
          </a:p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High Potential – Low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7661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area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84048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40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area analysis - gasoline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071" y="1600200"/>
            <a:ext cx="7321321" cy="427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4" r="2693" b="3878"/>
          <a:stretch/>
        </p:blipFill>
        <p:spPr bwMode="auto">
          <a:xfrm>
            <a:off x="4839780" y="1638474"/>
            <a:ext cx="3240360" cy="198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&amp; simulation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24744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/>
              <a:t>Plan de </a:t>
            </a:r>
            <a:r>
              <a:rPr lang="es-SV" b="1" dirty="0" smtClean="0"/>
              <a:t>Acción</a:t>
            </a:r>
          </a:p>
          <a:p>
            <a:r>
              <a:rPr lang="es-SV" b="1" dirty="0" err="1" smtClean="0"/>
              <a:t>Investment</a:t>
            </a:r>
            <a:r>
              <a:rPr lang="es-SV" b="1" dirty="0" smtClean="0"/>
              <a:t>:</a:t>
            </a:r>
            <a:endParaRPr lang="es-SV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Mejorar</a:t>
            </a:r>
            <a:r>
              <a:rPr lang="en-US" dirty="0" smtClean="0"/>
              <a:t> </a:t>
            </a:r>
            <a:r>
              <a:rPr lang="en-US" dirty="0" err="1" smtClean="0"/>
              <a:t>acceso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Av</a:t>
            </a:r>
            <a:r>
              <a:rPr lang="en-US" dirty="0" smtClean="0"/>
              <a:t>. </a:t>
            </a:r>
            <a:r>
              <a:rPr lang="en-US" dirty="0" err="1" smtClean="0"/>
              <a:t>España</a:t>
            </a:r>
            <a:r>
              <a:rPr lang="en-US" dirty="0" smtClean="0"/>
              <a:t> $2 K$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Operador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Agosto</a:t>
            </a:r>
            <a:r>
              <a:rPr lang="en-US" dirty="0"/>
              <a:t> 01/15)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i="1" dirty="0" smtClean="0">
              <a:solidFill>
                <a:schemeClr val="tx2"/>
              </a:solidFill>
            </a:endParaRPr>
          </a:p>
          <a:p>
            <a:r>
              <a:rPr lang="es-SV" dirty="0" smtClean="0"/>
              <a:t> </a:t>
            </a:r>
            <a:endParaRPr lang="es-SV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84922"/>
            <a:ext cx="64784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20243"/>
              </p:ext>
            </p:extLst>
          </p:nvPr>
        </p:nvGraphicFramePr>
        <p:xfrm>
          <a:off x="107504" y="3068960"/>
          <a:ext cx="2170113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4" imgW="2562422" imgH="1647937" progId="Excel.Sheet.8">
                  <p:embed/>
                </p:oleObj>
              </mc:Choice>
              <mc:Fallback>
                <p:oleObj name="Worksheet" r:id="rId4" imgW="2562422" imgH="164793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068960"/>
                        <a:ext cx="2170113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11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effect to puma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2135"/>
            <a:ext cx="8229600" cy="210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48478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/>
              <a:t>R</a:t>
            </a:r>
            <a:r>
              <a:rPr lang="es-SV" b="1" dirty="0" smtClean="0"/>
              <a:t>ecuperación de inversión: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10k </a:t>
            </a:r>
            <a:r>
              <a:rPr lang="en-US" dirty="0" err="1" smtClean="0"/>
              <a:t>galones</a:t>
            </a:r>
            <a:r>
              <a:rPr lang="en-US" dirty="0" smtClean="0"/>
              <a:t> </a:t>
            </a:r>
            <a:r>
              <a:rPr lang="en-US" dirty="0" err="1" smtClean="0"/>
              <a:t>adicionales</a:t>
            </a:r>
            <a:r>
              <a:rPr lang="en-US" dirty="0" smtClean="0"/>
              <a:t> 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0.1  </a:t>
            </a:r>
            <a:r>
              <a:rPr lang="en-US" dirty="0" err="1" smtClean="0"/>
              <a:t>años</a:t>
            </a:r>
            <a:r>
              <a:rPr lang="en-US" dirty="0" smtClean="0"/>
              <a:t> de </a:t>
            </a:r>
            <a:r>
              <a:rPr lang="en-US" dirty="0" err="1" smtClean="0"/>
              <a:t>recuperación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43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98608"/>
            <a:ext cx="7560839" cy="546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9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d496ab6f-82d7-47fa-ba56-55fc2c510ab4">
  <element uid="88991f24-ef62-4f1e-a9ef-6d6a74d11ca9" value=""/>
</sisl>
</file>

<file path=customXml/itemProps1.xml><?xml version="1.0" encoding="utf-8"?>
<ds:datastoreItem xmlns:ds="http://schemas.openxmlformats.org/officeDocument/2006/customXml" ds:itemID="{5DB81E8B-0E54-417E-BEB4-6D30B68A00C1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BCG Octubre 2013</Template>
  <TotalTime>4563</TotalTime>
  <Words>563</Words>
  <Application>Microsoft Office PowerPoint</Application>
  <PresentationFormat>On-screen Show (4:3)</PresentationFormat>
  <Paragraphs>168</Paragraphs>
  <Slides>21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BCG STANDARD</vt:lpstr>
      <vt:lpstr>Microsoft Excel 97-2003 Worksheet</vt:lpstr>
      <vt:lpstr>Puma Energy- Network Plan</vt:lpstr>
      <vt:lpstr>TM: Mario Serrano</vt:lpstr>
      <vt:lpstr>Mario Serrano</vt:lpstr>
      <vt:lpstr>PowerPoint Presentation</vt:lpstr>
      <vt:lpstr>Trade area</vt:lpstr>
      <vt:lpstr>Trade area analysis - gasoline</vt:lpstr>
      <vt:lpstr>Action Plan &amp; simulation</vt:lpstr>
      <vt:lpstr>Net effect to puma</vt:lpstr>
      <vt:lpstr>Simulation results</vt:lpstr>
      <vt:lpstr>Puma Ejercito </vt:lpstr>
      <vt:lpstr>Puma Universidad</vt:lpstr>
      <vt:lpstr>Puma El Rosal</vt:lpstr>
      <vt:lpstr>PowerPoint Presentation</vt:lpstr>
      <vt:lpstr>Puma Presidencial</vt:lpstr>
      <vt:lpstr>Puma Escalonia</vt:lpstr>
      <vt:lpstr>Puma Roosevelt</vt:lpstr>
      <vt:lpstr>Puma Ilopango - 207</vt:lpstr>
      <vt:lpstr>PowerPoint Presentation</vt:lpstr>
      <vt:lpstr>Puma El Coyolito</vt:lpstr>
      <vt:lpstr>Puma Mar</vt:lpstr>
      <vt:lpstr>Puma San Martin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Puma Energy- Network Plan Outlet Review</dc:title>
  <dc:creator>Puma</dc:creator>
  <cp:keywords>PRIVATE AND CONFIDENTIAL</cp:keywords>
  <cp:lastModifiedBy>BCGVAIO</cp:lastModifiedBy>
  <cp:revision>120</cp:revision>
  <cp:lastPrinted>2015-06-12T17:27:43Z</cp:lastPrinted>
  <dcterms:created xsi:type="dcterms:W3CDTF">2015-06-10T16:23:27Z</dcterms:created>
  <dcterms:modified xsi:type="dcterms:W3CDTF">2017-02-08T15:54:44Z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943f943c-b62e-4d5f-96aa-1044e8f9b898</vt:lpwstr>
  </property>
  <property fmtid="{D5CDD505-2E9C-101B-9397-08002B2CF9AE}" pid="3" name="bjSaver">
    <vt:lpwstr>chnzsKEALXasNaWjClfKIizUM1cK/utV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policy="d496ab6f-82d7-47fa-ba56-55fc2c510ab4" xmlns="http://www.boldonjames.com/2008/01/sie/i</vt:lpwstr>
  </property>
  <property fmtid="{D5CDD505-2E9C-101B-9397-08002B2CF9AE}" pid="5" name="bjDocumentLabelXML-0">
    <vt:lpwstr>nternal/label"&gt;&lt;element uid="88991f24-ef62-4f1e-a9ef-6d6a74d11ca9" value="" /&gt;&lt;/sisl&gt;</vt:lpwstr>
  </property>
  <property fmtid="{D5CDD505-2E9C-101B-9397-08002B2CF9AE}" pid="6" name="bjDocumentSecurityLabel">
    <vt:lpwstr>PRIVATE &amp; CONFIDENTIAL</vt:lpwstr>
  </property>
</Properties>
</file>