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34" r:id="rId3"/>
    <p:sldId id="315" r:id="rId4"/>
    <p:sldId id="288" r:id="rId5"/>
    <p:sldId id="289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10" r:id="rId14"/>
    <p:sldId id="302" r:id="rId15"/>
    <p:sldId id="303" r:id="rId16"/>
    <p:sldId id="314" r:id="rId17"/>
    <p:sldId id="316" r:id="rId18"/>
    <p:sldId id="275" r:id="rId19"/>
    <p:sldId id="292" r:id="rId20"/>
    <p:sldId id="295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  <p:sldId id="313" r:id="rId30"/>
    <p:sldId id="329" r:id="rId31"/>
    <p:sldId id="333" r:id="rId32"/>
    <p:sldId id="332" r:id="rId33"/>
    <p:sldId id="317" r:id="rId34"/>
    <p:sldId id="290" r:id="rId35"/>
    <p:sldId id="291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8" r:id="rId44"/>
    <p:sldId id="325" r:id="rId45"/>
    <p:sldId id="326" r:id="rId46"/>
    <p:sldId id="327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3" autoAdjust="0"/>
    <p:restoredTop sz="93839" autoAdjust="0"/>
  </p:normalViewPr>
  <p:slideViewPr>
    <p:cSldViewPr>
      <p:cViewPr>
        <p:scale>
          <a:sx n="100" d="100"/>
          <a:sy n="100" d="100"/>
        </p:scale>
        <p:origin x="-103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4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87E40-CBE8-4F18-8123-B9CA99A2F8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F3F15-9306-4D96-A889-96491F403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19538" y="14541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6200" y="4603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689012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ACE9B76A-2AFC-4358-8C97-726720AD3D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BCGBravoConsultingG.jp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8308926" y="6466175"/>
            <a:ext cx="377874" cy="37787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17" name="Group 16"/>
          <p:cNvGrpSpPr/>
          <p:nvPr userDrawn="1"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https://encrypted-tbn2.gstatic.com/images?q=tbn:ANd9GcT_xD_7ViT7jMRa60vKq3BiKZRY9TjX6a5ZLJRhRWaJK1dUOOX-eQ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1" y="6487856"/>
            <a:ext cx="1978025" cy="3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Executive summary CALI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400800" cy="2438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Prepared for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PUMA ENERGY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by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Bravo Consulting Group, Inc.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October 2014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BCGBravoConsulting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0" y="1066800"/>
            <a:ext cx="1371600" cy="1371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contribution - gasoline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7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gasoline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posture - gasoline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thematic map - gasoline</a:t>
            </a:r>
            <a:endParaRPr lang="en-US" dirty="0"/>
          </a:p>
        </p:txBody>
      </p:sp>
      <p:pic>
        <p:nvPicPr>
          <p:cNvPr id="11269" name="Picture 5" descr="C:\prueb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599"/>
            <a:ext cx="4495800" cy="54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96853"/>
            <a:ext cx="30099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15400" cy="715962"/>
          </a:xfrm>
        </p:spPr>
        <p:txBody>
          <a:bodyPr/>
          <a:lstStyle/>
          <a:p>
            <a:r>
              <a:rPr lang="en-US" dirty="0" smtClean="0"/>
              <a:t>dealer (intangible) contribution - gasoline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4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performance - gasoline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gasoline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523"/>
            <a:ext cx="9067800" cy="297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diesel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shares - 2014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effectiveness - diesel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area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990600"/>
            <a:ext cx="3242924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volumes - diesel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010650" cy="449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diesel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47800"/>
            <a:ext cx="89439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effectiveness - diesel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47800"/>
            <a:ext cx="89439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 - diesel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47800"/>
            <a:ext cx="89439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consistency - diesel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47800"/>
            <a:ext cx="89439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diesel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47800"/>
            <a:ext cx="89439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score - diesel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47800"/>
            <a:ext cx="89439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thematic map - diesel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70934"/>
            <a:ext cx="2819400" cy="53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24636"/>
            <a:ext cx="30099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effectiveness - diesel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47800"/>
            <a:ext cx="89439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performance - diesel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47800"/>
            <a:ext cx="89439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gasoline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diesel</a:t>
            </a:r>
            <a:endParaRPr lang="en-US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85"/>
            <a:ext cx="9144000" cy="189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Performance analysis </a:t>
            </a:r>
            <a:br>
              <a:rPr lang="en-US" dirty="0" smtClean="0"/>
            </a:br>
            <a:r>
              <a:rPr lang="en-US" dirty="0" smtClean="0"/>
              <a:t>gasoline &amp; diesel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analysis– Gasoline &amp; Diesel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70280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GNV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GNV shares - 2014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9067800" cy="463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9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Gnv</a:t>
            </a:r>
            <a:r>
              <a:rPr lang="en-US" dirty="0" smtClean="0"/>
              <a:t> market effectiveness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volume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effectiveness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score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shares - 2014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209675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24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consistency - </a:t>
            </a:r>
            <a:r>
              <a:rPr lang="en-US" dirty="0" err="1"/>
              <a:t>gnv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GNV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posture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thematic map - </a:t>
            </a:r>
            <a:r>
              <a:rPr lang="en-US" dirty="0" err="1"/>
              <a:t>gnv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25" y="990600"/>
            <a:ext cx="343497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2057400" cy="143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effectiveness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performance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" y="1600200"/>
            <a:ext cx="904622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market effectiveness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447800"/>
            <a:ext cx="8991601" cy="444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349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average volumes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1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gasoline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effectiveness - gasoline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 - gasoline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0786"/>
            <a:ext cx="8326775" cy="411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37660"/>
            <a:ext cx="4994816" cy="153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MyPPt</Template>
  <TotalTime>18412</TotalTime>
  <Words>210</Words>
  <Application>Microsoft Office PowerPoint</Application>
  <PresentationFormat>On-screen Show (4:3)</PresentationFormat>
  <Paragraphs>55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BCG STANDARD</vt:lpstr>
      <vt:lpstr>Executive summary CALI</vt:lpstr>
      <vt:lpstr>Market area</vt:lpstr>
      <vt:lpstr>Market summary - gasoline </vt:lpstr>
      <vt:lpstr>gasoline shares - 2014</vt:lpstr>
      <vt:lpstr>Gasoline market effectiveness</vt:lpstr>
      <vt:lpstr>Gasoline average volumes</vt:lpstr>
      <vt:lpstr>Location volume - gasoline</vt:lpstr>
      <vt:lpstr>Location volume effectiveness - gasoline</vt:lpstr>
      <vt:lpstr>Facility score - gasoline</vt:lpstr>
      <vt:lpstr>Brand contribution - gasoline</vt:lpstr>
      <vt:lpstr>Merchandising score - gasoline</vt:lpstr>
      <vt:lpstr>Pricing posture - gasoline</vt:lpstr>
      <vt:lpstr>Price thematic map - gasoline</vt:lpstr>
      <vt:lpstr>dealer (intangible) contribution - gasoline</vt:lpstr>
      <vt:lpstr>Brand performance - gasoline</vt:lpstr>
      <vt:lpstr>Market summary - gasoline</vt:lpstr>
      <vt:lpstr>Market summary - diesel </vt:lpstr>
      <vt:lpstr>diesel shares - 2014</vt:lpstr>
      <vt:lpstr>market effectiveness - diesel</vt:lpstr>
      <vt:lpstr>average volumes - diesel</vt:lpstr>
      <vt:lpstr>Location volume - diesel</vt:lpstr>
      <vt:lpstr>Location effectiveness - diesel</vt:lpstr>
      <vt:lpstr>Facility score - diesel</vt:lpstr>
      <vt:lpstr>Brand consistency - diesel</vt:lpstr>
      <vt:lpstr>Merchandising score - diesel</vt:lpstr>
      <vt:lpstr>Price score - diesel</vt:lpstr>
      <vt:lpstr>Price thematic map - diesel</vt:lpstr>
      <vt:lpstr>Operational effectiveness - diesel</vt:lpstr>
      <vt:lpstr>Brand performance - diesel</vt:lpstr>
      <vt:lpstr>Market summary - diesel</vt:lpstr>
      <vt:lpstr>Performance analysis  gasoline &amp; diesel</vt:lpstr>
      <vt:lpstr>Performance analysis– Gasoline &amp; Diesel</vt:lpstr>
      <vt:lpstr>Market summary - GNV </vt:lpstr>
      <vt:lpstr>GNV shares - 2014</vt:lpstr>
      <vt:lpstr>Gnv market effectiveness</vt:lpstr>
      <vt:lpstr>Average volume - gnv</vt:lpstr>
      <vt:lpstr>Location volume - gnv</vt:lpstr>
      <vt:lpstr>Location effectiveness - gnv</vt:lpstr>
      <vt:lpstr>Facility score - gNV</vt:lpstr>
      <vt:lpstr>Brand consistency - gnv</vt:lpstr>
      <vt:lpstr>Merchandising score - GNV</vt:lpstr>
      <vt:lpstr>Price posture - gnv</vt:lpstr>
      <vt:lpstr>Price thematic map - gnv</vt:lpstr>
      <vt:lpstr>Operational effectiveness - gnv</vt:lpstr>
      <vt:lpstr>Brand performance - gnv</vt:lpstr>
      <vt:lpstr>Market summary - gnv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Barranquilla</dc:title>
  <dc:creator>Bravo</dc:creator>
  <cp:lastModifiedBy>AS</cp:lastModifiedBy>
  <cp:revision>126</cp:revision>
  <dcterms:created xsi:type="dcterms:W3CDTF">2012-12-19T19:26:37Z</dcterms:created>
  <dcterms:modified xsi:type="dcterms:W3CDTF">2014-10-24T16:39:24Z</dcterms:modified>
</cp:coreProperties>
</file>