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6" r:id="rId2"/>
    <p:sldId id="334" r:id="rId3"/>
    <p:sldId id="315" r:id="rId4"/>
    <p:sldId id="288" r:id="rId5"/>
    <p:sldId id="289" r:id="rId6"/>
    <p:sldId id="294" r:id="rId7"/>
    <p:sldId id="296" r:id="rId8"/>
    <p:sldId id="297" r:id="rId9"/>
    <p:sldId id="298" r:id="rId10"/>
    <p:sldId id="299" r:id="rId11"/>
    <p:sldId id="300" r:id="rId12"/>
    <p:sldId id="301" r:id="rId13"/>
    <p:sldId id="310" r:id="rId14"/>
    <p:sldId id="302" r:id="rId15"/>
    <p:sldId id="303" r:id="rId16"/>
    <p:sldId id="314" r:id="rId17"/>
    <p:sldId id="316" r:id="rId18"/>
    <p:sldId id="275" r:id="rId19"/>
    <p:sldId id="292" r:id="rId20"/>
    <p:sldId id="295" r:id="rId21"/>
    <p:sldId id="304" r:id="rId22"/>
    <p:sldId id="305" r:id="rId23"/>
    <p:sldId id="306" r:id="rId24"/>
    <p:sldId id="307" r:id="rId25"/>
    <p:sldId id="308" r:id="rId26"/>
    <p:sldId id="309" r:id="rId27"/>
    <p:sldId id="311" r:id="rId28"/>
    <p:sldId id="312" r:id="rId29"/>
    <p:sldId id="313" r:id="rId30"/>
    <p:sldId id="329" r:id="rId31"/>
    <p:sldId id="333" r:id="rId32"/>
    <p:sldId id="332" r:id="rId33"/>
    <p:sldId id="317" r:id="rId34"/>
    <p:sldId id="290" r:id="rId35"/>
    <p:sldId id="291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8" r:id="rId44"/>
    <p:sldId id="325" r:id="rId45"/>
    <p:sldId id="326" r:id="rId46"/>
    <p:sldId id="327" r:id="rId4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3" autoAdjust="0"/>
    <p:restoredTop sz="93839" autoAdjust="0"/>
  </p:normalViewPr>
  <p:slideViewPr>
    <p:cSldViewPr>
      <p:cViewPr>
        <p:scale>
          <a:sx n="100" d="100"/>
          <a:sy n="100" d="100"/>
        </p:scale>
        <p:origin x="-22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14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87E40-CBE8-4F18-8123-B9CA99A2F858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F3F15-9306-4D96-A889-96491F4036B5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1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6800" y="6467936"/>
            <a:ext cx="423948" cy="365125"/>
          </a:xfrm>
        </p:spPr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3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 smtClean="0"/>
          </a:p>
          <a:p>
            <a:pPr lvl="4"/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7902" y="6503322"/>
            <a:ext cx="1151298" cy="304800"/>
          </a:xfrm>
        </p:spPr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1739" y="6492875"/>
            <a:ext cx="432261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650" cy="365125"/>
          </a:xfrm>
        </p:spPr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-19538" y="14541"/>
            <a:ext cx="9144000" cy="643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6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76200" y="46038"/>
            <a:ext cx="8991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912" y="64531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48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2689012" y="6492875"/>
            <a:ext cx="415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ACE9B76A-2AFC-4358-8C97-726720AD3D4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4" name="Picture 13" descr="BCGBravoConsultingG.jp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8308926" y="6466175"/>
            <a:ext cx="377874" cy="37787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7" name="Group 16"/>
          <p:cNvGrpSpPr/>
          <p:nvPr userDrawn="1"/>
        </p:nvGrpSpPr>
        <p:grpSpPr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14400" y="990600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914400" y="1066800"/>
              <a:ext cx="8153400" cy="36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14400" y="1088136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8" name="Picture 4" descr="https://encrypted-tbn2.gstatic.com/images?q=tbn:ANd9GcT_xD_7ViT7jMRa60vKq3BiKZRY9TjX6a5ZLJRhRWaJK1dUOOX-eQ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1" y="6487856"/>
            <a:ext cx="1978025" cy="35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kern="1200" cap="all" baseline="0">
          <a:solidFill>
            <a:schemeClr val="tx2">
              <a:lumMod val="50000"/>
            </a:schemeClr>
          </a:solidFill>
          <a:latin typeface="DIN" pitchFamily="2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63775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Executive summary BUCARAMANGA	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505200"/>
            <a:ext cx="6400800" cy="24384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Prepared for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PUMA ENERGY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by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Bravo Consulting Group, Inc.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October 2014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3" descr="BCGBravoConsultingG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10000" y="1066800"/>
            <a:ext cx="1371600" cy="13716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contribution - gasoline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70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Merchandising score - gasoline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5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Pricing posture - gasoline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73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thematic map - gasoline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199" y="990600"/>
            <a:ext cx="454728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4572000"/>
            <a:ext cx="2419350" cy="169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2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6038"/>
            <a:ext cx="8915400" cy="715962"/>
          </a:xfrm>
        </p:spPr>
        <p:txBody>
          <a:bodyPr/>
          <a:lstStyle/>
          <a:p>
            <a:r>
              <a:rPr lang="en-US" dirty="0" smtClean="0"/>
              <a:t>dealer (intangible) contribution - gasoline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62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performance - gasoline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59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 - gasoline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2133600"/>
            <a:ext cx="9144000" cy="188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669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Market summary - diesel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06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diesel shares - 2014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effectiveness - diesel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7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area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1066800"/>
            <a:ext cx="4605372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60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volumes - diesel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4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- diesel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3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effectiveness - diesel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62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score - diesel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066800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029200"/>
            <a:ext cx="5953126" cy="144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40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consistency - diesel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85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Merchandising score - diesel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564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score - diesel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805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Price thematic map - diesel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990600"/>
            <a:ext cx="5210175" cy="543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4191000"/>
            <a:ext cx="2356166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106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effectiveness - diesel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6935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performance - diesel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058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Market summary - gasoline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9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 - diesel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4990"/>
            <a:ext cx="9144000" cy="168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2804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Performance analysis </a:t>
            </a:r>
            <a:br>
              <a:rPr lang="en-US" dirty="0" smtClean="0"/>
            </a:br>
            <a:r>
              <a:rPr lang="en-US" dirty="0" smtClean="0"/>
              <a:t>gasoline &amp; diesel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9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analysis– Gasoline &amp; Diesel</a:t>
            </a:r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26754"/>
            <a:ext cx="6960870" cy="5374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14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Market summary - GNV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6628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GNV shares - 2014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9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Gnv</a:t>
            </a:r>
            <a:r>
              <a:rPr lang="en-US" dirty="0" smtClean="0"/>
              <a:t> market effectiveness</a:t>
            </a:r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9913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volume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326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536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effectiveness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4608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Facility score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990600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981575"/>
            <a:ext cx="6086475" cy="145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756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gasoline shares - 2014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924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consistency - </a:t>
            </a:r>
            <a:r>
              <a:rPr lang="en-US" dirty="0" err="1"/>
              <a:t>gnv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7448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Merchandising score - GNV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0136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posture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5697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Price thematic map - </a:t>
            </a:r>
            <a:r>
              <a:rPr lang="en-US" dirty="0" err="1"/>
              <a:t>gnv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90600"/>
            <a:ext cx="571036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495800"/>
            <a:ext cx="2419350" cy="169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9930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effectiveness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3474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performance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6579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5569"/>
            <a:ext cx="9144000" cy="226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55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Gasoline market effectiveness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03496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Gasoline average volumes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2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- gasoline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3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effectiveness - gasoline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33513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79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score - gasoline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905375"/>
            <a:ext cx="5181600" cy="154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962025"/>
            <a:ext cx="8782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26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CG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MyPPt</Template>
  <TotalTime>18595</TotalTime>
  <Words>210</Words>
  <Application>Microsoft Office PowerPoint</Application>
  <PresentationFormat>Presentación en pantalla (4:3)</PresentationFormat>
  <Paragraphs>55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47" baseType="lpstr">
      <vt:lpstr>BCG STANDARD</vt:lpstr>
      <vt:lpstr>Executive summary BUCARAMANGA </vt:lpstr>
      <vt:lpstr>Market area</vt:lpstr>
      <vt:lpstr>Market summary - gasoline </vt:lpstr>
      <vt:lpstr>gasoline shares - 2014</vt:lpstr>
      <vt:lpstr>Gasoline market effectiveness</vt:lpstr>
      <vt:lpstr>Gasoline average volumes</vt:lpstr>
      <vt:lpstr>Location volume - gasoline</vt:lpstr>
      <vt:lpstr>Location volume effectiveness - gasoline</vt:lpstr>
      <vt:lpstr>Facility score - gasoline</vt:lpstr>
      <vt:lpstr>Brand contribution - gasoline</vt:lpstr>
      <vt:lpstr>Merchandising score - gasoline</vt:lpstr>
      <vt:lpstr>Pricing posture - gasoline</vt:lpstr>
      <vt:lpstr>Price thematic map - gasoline</vt:lpstr>
      <vt:lpstr>dealer (intangible) contribution - gasoline</vt:lpstr>
      <vt:lpstr>Brand performance - gasoline</vt:lpstr>
      <vt:lpstr>Market summary - gasoline</vt:lpstr>
      <vt:lpstr>Market summary - diesel </vt:lpstr>
      <vt:lpstr>diesel shares - 2014</vt:lpstr>
      <vt:lpstr>market effectiveness - diesel</vt:lpstr>
      <vt:lpstr>average volumes - diesel</vt:lpstr>
      <vt:lpstr>Location volume - diesel</vt:lpstr>
      <vt:lpstr>Location effectiveness - diesel</vt:lpstr>
      <vt:lpstr>Facility score - diesel</vt:lpstr>
      <vt:lpstr>Brand consistency - diesel</vt:lpstr>
      <vt:lpstr>Merchandising score - diesel</vt:lpstr>
      <vt:lpstr>Price score - diesel</vt:lpstr>
      <vt:lpstr>Price thematic map - diesel</vt:lpstr>
      <vt:lpstr>Operational effectiveness - diesel</vt:lpstr>
      <vt:lpstr>Brand performance - diesel</vt:lpstr>
      <vt:lpstr>Market summary - diesel</vt:lpstr>
      <vt:lpstr>Performance analysis  gasoline &amp; diesel</vt:lpstr>
      <vt:lpstr>Performance analysis– Gasoline &amp; Diesel</vt:lpstr>
      <vt:lpstr>Market summary - GNV </vt:lpstr>
      <vt:lpstr>GNV shares - 2014</vt:lpstr>
      <vt:lpstr>Gnv market effectiveness</vt:lpstr>
      <vt:lpstr>Average volume - gnv</vt:lpstr>
      <vt:lpstr>Location volume - gnv</vt:lpstr>
      <vt:lpstr>Location effectiveness - gnv</vt:lpstr>
      <vt:lpstr>Facility score - gNV</vt:lpstr>
      <vt:lpstr>Brand consistency - gnv</vt:lpstr>
      <vt:lpstr>Merchandising score - GNV</vt:lpstr>
      <vt:lpstr>Price posture - gnv</vt:lpstr>
      <vt:lpstr>Price thematic map - gnv</vt:lpstr>
      <vt:lpstr>Operational effectiveness - gnv</vt:lpstr>
      <vt:lpstr>Brand performance - gnv</vt:lpstr>
      <vt:lpstr>Market summary - gnv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Barranquilla</dc:title>
  <dc:creator>Bravo</dc:creator>
  <cp:lastModifiedBy>TopTech1</cp:lastModifiedBy>
  <cp:revision>142</cp:revision>
  <dcterms:created xsi:type="dcterms:W3CDTF">2012-12-19T19:26:37Z</dcterms:created>
  <dcterms:modified xsi:type="dcterms:W3CDTF">2014-10-24T18:38:26Z</dcterms:modified>
</cp:coreProperties>
</file>