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334" r:id="rId3"/>
    <p:sldId id="315" r:id="rId4"/>
    <p:sldId id="288" r:id="rId5"/>
    <p:sldId id="289" r:id="rId6"/>
    <p:sldId id="294" r:id="rId7"/>
    <p:sldId id="296" r:id="rId8"/>
    <p:sldId id="297" r:id="rId9"/>
    <p:sldId id="298" r:id="rId10"/>
    <p:sldId id="299" r:id="rId11"/>
    <p:sldId id="300" r:id="rId12"/>
    <p:sldId id="301" r:id="rId13"/>
    <p:sldId id="310" r:id="rId14"/>
    <p:sldId id="302" r:id="rId15"/>
    <p:sldId id="303" r:id="rId16"/>
    <p:sldId id="314" r:id="rId17"/>
    <p:sldId id="316" r:id="rId18"/>
    <p:sldId id="275" r:id="rId19"/>
    <p:sldId id="292" r:id="rId20"/>
    <p:sldId id="295" r:id="rId21"/>
    <p:sldId id="304" r:id="rId22"/>
    <p:sldId id="305" r:id="rId23"/>
    <p:sldId id="306" r:id="rId24"/>
    <p:sldId id="307" r:id="rId25"/>
    <p:sldId id="308" r:id="rId26"/>
    <p:sldId id="309" r:id="rId27"/>
    <p:sldId id="311" r:id="rId28"/>
    <p:sldId id="312" r:id="rId29"/>
    <p:sldId id="313" r:id="rId30"/>
    <p:sldId id="329" r:id="rId31"/>
    <p:sldId id="333" r:id="rId32"/>
    <p:sldId id="332" r:id="rId33"/>
    <p:sldId id="317" r:id="rId34"/>
    <p:sldId id="290" r:id="rId35"/>
    <p:sldId id="291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8" r:id="rId44"/>
    <p:sldId id="325" r:id="rId45"/>
    <p:sldId id="326" r:id="rId46"/>
    <p:sldId id="327" r:id="rId4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3" autoAdjust="0"/>
    <p:restoredTop sz="93839" autoAdjust="0"/>
  </p:normalViewPr>
  <p:slideViewPr>
    <p:cSldViewPr>
      <p:cViewPr>
        <p:scale>
          <a:sx n="114" d="100"/>
          <a:sy n="114" d="100"/>
        </p:scale>
        <p:origin x="-1470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144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87E40-CBE8-4F18-8123-B9CA99A2F85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F3F15-9306-4D96-A889-96491F403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1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86800" y="6467936"/>
            <a:ext cx="423948" cy="365125"/>
          </a:xfrm>
        </p:spPr>
        <p:txBody>
          <a:bodyPr/>
          <a:lstStyle/>
          <a:p>
            <a:fld id="{ACE9B76A-2AFC-4358-8C97-726720AD3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E3F9-541C-48C9-AEB4-6C759B58E23E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76A-2AFC-4358-8C97-726720AD3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E3F9-541C-48C9-AEB4-6C759B58E23E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76A-2AFC-4358-8C97-726720AD3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0013"/>
            <a:ext cx="8610600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5433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304800" y="12954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/>
            </a:lvl2pPr>
            <a:lvl3pPr>
              <a:buClr>
                <a:schemeClr val="bg2">
                  <a:lumMod val="25000"/>
                </a:schemeClr>
              </a:buClr>
              <a:defRPr/>
            </a:lvl3pPr>
            <a:lvl4pPr>
              <a:buClr>
                <a:schemeClr val="bg2">
                  <a:lumMod val="25000"/>
                </a:schemeClr>
              </a:buClr>
              <a:defRPr/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 smtClean="0"/>
          </a:p>
          <a:p>
            <a:pPr lvl="4"/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77902" y="6503322"/>
            <a:ext cx="1151298" cy="304800"/>
          </a:xfrm>
        </p:spPr>
        <p:txBody>
          <a:bodyPr/>
          <a:lstStyle/>
          <a:p>
            <a:fld id="{3D3AE3F9-541C-48C9-AEB4-6C759B58E23E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006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11739" y="6492875"/>
            <a:ext cx="432261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ACE9B76A-2AFC-4358-8C97-726720AD3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E3F9-541C-48C9-AEB4-6C759B58E23E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76A-2AFC-4358-8C97-726720AD3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E3F9-541C-48C9-AEB4-6C759B58E23E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76A-2AFC-4358-8C97-726720AD3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E3F9-541C-48C9-AEB4-6C759B58E23E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76A-2AFC-4358-8C97-726720AD3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E3F9-541C-48C9-AEB4-6C759B58E23E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76A-2AFC-4358-8C97-726720AD3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E3F9-541C-48C9-AEB4-6C759B58E23E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76A-2AFC-4358-8C97-726720AD3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E3F9-541C-48C9-AEB4-6C759B58E23E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5"/>
            <a:ext cx="415650" cy="365125"/>
          </a:xfrm>
        </p:spPr>
        <p:txBody>
          <a:bodyPr/>
          <a:lstStyle/>
          <a:p>
            <a:fld id="{ACE9B76A-2AFC-4358-8C97-726720AD3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E3F9-541C-48C9-AEB4-6C759B58E23E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76A-2AFC-4358-8C97-726720AD3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-19538" y="14541"/>
            <a:ext cx="9144000" cy="6430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 dirty="0">
              <a:solidFill>
                <a:schemeClr val="tx2">
                  <a:lumMod val="75000"/>
                </a:schemeClr>
              </a:solidFill>
              <a:latin typeface="DIN" pitchFamily="2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76200" y="46038"/>
            <a:ext cx="8991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981912" y="64531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DIN" pitchFamily="2" charset="0"/>
              </a:defRPr>
            </a:lvl1pPr>
          </a:lstStyle>
          <a:p>
            <a:fld id="{3D3AE3F9-541C-48C9-AEB4-6C759B58E23E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448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" pitchFamily="2" charset="0"/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2689012" y="6492875"/>
            <a:ext cx="41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  <a:latin typeface="DIN" pitchFamily="2" charset="0"/>
              </a:defRPr>
            </a:lvl1pPr>
          </a:lstStyle>
          <a:p>
            <a:fld id="{ACE9B76A-2AFC-4358-8C97-726720AD3D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BCGBravoConsultingG.jpg"/>
          <p:cNvPicPr>
            <a:picLocks noChangeAspect="1"/>
          </p:cNvPicPr>
          <p:nvPr userDrawn="1"/>
        </p:nvPicPr>
        <p:blipFill>
          <a:blip r:embed="rId14" cstate="screen"/>
          <a:stretch>
            <a:fillRect/>
          </a:stretch>
        </p:blipFill>
        <p:spPr>
          <a:xfrm>
            <a:off x="8308926" y="6466175"/>
            <a:ext cx="377874" cy="37787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grpSp>
        <p:nvGrpSpPr>
          <p:cNvPr id="17" name="Group 16"/>
          <p:cNvGrpSpPr/>
          <p:nvPr userDrawn="1"/>
        </p:nvGrpSpPr>
        <p:grpSpPr>
          <a:xfrm>
            <a:off x="76200" y="838200"/>
            <a:ext cx="89916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14400" y="990600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14400" y="1066800"/>
              <a:ext cx="8153400" cy="365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400" y="1088136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https://encrypted-tbn2.gstatic.com/images?q=tbn:ANd9GcT_xD_7ViT7jMRa60vKq3BiKZRY9TjX6a5ZLJRhRWaJK1dUOOX-eQ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1" y="6487856"/>
            <a:ext cx="1978025" cy="35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 cap="all" baseline="0">
          <a:solidFill>
            <a:schemeClr val="tx2">
              <a:lumMod val="50000"/>
            </a:schemeClr>
          </a:solidFill>
          <a:latin typeface="DIN" pitchFamily="2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Arial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DIN" pitchFamily="2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–"/>
        <a:defRPr sz="2800" kern="1200">
          <a:solidFill>
            <a:srgbClr val="A9A684"/>
          </a:solidFill>
          <a:latin typeface="DIN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»"/>
        <a:defRPr sz="2400" kern="1200">
          <a:solidFill>
            <a:srgbClr val="A9A684"/>
          </a:solidFill>
          <a:latin typeface="DIN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Wingdings" pitchFamily="2" charset="2"/>
        <a:buChar char="Ø"/>
        <a:defRPr sz="2000" kern="1200">
          <a:solidFill>
            <a:srgbClr val="A9A684"/>
          </a:solidFill>
          <a:latin typeface="DIN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A9A684"/>
          </a:solidFill>
          <a:latin typeface="DI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6377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Executive summary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BogotA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05200"/>
            <a:ext cx="6400800" cy="2438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Prepared for</a:t>
            </a: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PUMA ENERGY</a:t>
            </a: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by</a:t>
            </a: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Bravo Consulting Group, Inc.</a:t>
            </a: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October 2014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 descr="BCGBravoConsultingG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10000" y="1066800"/>
            <a:ext cx="1371600" cy="13716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 contribution - gasoline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15" y="1447800"/>
            <a:ext cx="9007085" cy="44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0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Merchandising score - gasoline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488296"/>
            <a:ext cx="8925062" cy="44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0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Pricing posture - gasoline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488296"/>
            <a:ext cx="8925062" cy="44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thematic map - gasoline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969065"/>
            <a:ext cx="7924800" cy="5507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8000"/>
            <a:ext cx="2465122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0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8915400" cy="715962"/>
          </a:xfrm>
        </p:spPr>
        <p:txBody>
          <a:bodyPr/>
          <a:lstStyle/>
          <a:p>
            <a:r>
              <a:rPr lang="en-US" dirty="0" smtClean="0"/>
              <a:t>dealer (intangible) contribution - gasoline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491150"/>
            <a:ext cx="8919282" cy="440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performance - gasoline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371600"/>
            <a:ext cx="8991600" cy="44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summary - gasoline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28" y="1676400"/>
            <a:ext cx="9120943" cy="315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9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828925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Market summary - diesel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2308225"/>
            <a:ext cx="7772400" cy="520700"/>
          </a:xfrm>
        </p:spPr>
        <p:txBody>
          <a:bodyPr/>
          <a:lstStyle/>
          <a:p>
            <a:r>
              <a:rPr lang="en-US" dirty="0" smtClean="0"/>
              <a:t>Bravo Consulting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diesel shares - 2014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06111" cy="4495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effectiveness - diesel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15" y="1447800"/>
            <a:ext cx="9007085" cy="44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8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area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046171"/>
            <a:ext cx="6373069" cy="53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volumes - diesel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600201"/>
            <a:ext cx="8991600" cy="44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volume - diesel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488296"/>
            <a:ext cx="8925062" cy="44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3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effectiveness - diesel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15" y="1447800"/>
            <a:ext cx="9007085" cy="44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score - diesel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18" y="1066800"/>
            <a:ext cx="8852744" cy="437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0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 consistency - diesel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47800"/>
            <a:ext cx="9079403" cy="44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5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Merchandising score - diesel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31654"/>
            <a:ext cx="8229600" cy="40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64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score - diesel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95" y="1447800"/>
            <a:ext cx="9001305" cy="44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05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thematic map - </a:t>
            </a:r>
            <a:r>
              <a:rPr lang="en-US" dirty="0" smtClean="0"/>
              <a:t>diesel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066800"/>
            <a:ext cx="7294570" cy="5069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124201"/>
            <a:ext cx="2667000" cy="186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06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effectiveness - diesel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455446"/>
            <a:ext cx="8991600" cy="443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93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 performance - diesel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15" y="1447800"/>
            <a:ext cx="9007085" cy="44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58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828925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Market summary - gasoline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2308225"/>
            <a:ext cx="7772400" cy="520700"/>
          </a:xfrm>
        </p:spPr>
        <p:txBody>
          <a:bodyPr/>
          <a:lstStyle/>
          <a:p>
            <a:r>
              <a:rPr lang="en-US" dirty="0" smtClean="0"/>
              <a:t>Bravo Consulting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summary - diesel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041871" cy="275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80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828925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Performance analysis </a:t>
            </a:r>
            <a:br>
              <a:rPr lang="en-US" dirty="0" smtClean="0"/>
            </a:br>
            <a:r>
              <a:rPr lang="en-US" dirty="0" smtClean="0"/>
              <a:t>gasoline &amp; diesel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2308225"/>
            <a:ext cx="7772400" cy="520700"/>
          </a:xfrm>
        </p:spPr>
        <p:txBody>
          <a:bodyPr/>
          <a:lstStyle/>
          <a:p>
            <a:r>
              <a:rPr lang="en-US" dirty="0" smtClean="0"/>
              <a:t>Bravo Consulting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analysis– Gasoline &amp; Diesel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392" y="1066800"/>
            <a:ext cx="689994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4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828925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Market summary - GNV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2308225"/>
            <a:ext cx="7772400" cy="520700"/>
          </a:xfrm>
        </p:spPr>
        <p:txBody>
          <a:bodyPr/>
          <a:lstStyle/>
          <a:p>
            <a:r>
              <a:rPr lang="en-US" dirty="0" smtClean="0"/>
              <a:t>Bravo Consulting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62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GNV shares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37891" y="1295400"/>
            <a:ext cx="9029909" cy="445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Gnv</a:t>
            </a:r>
            <a:r>
              <a:rPr lang="en-US" dirty="0" smtClean="0"/>
              <a:t> market effectiveness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15" y="1371600"/>
            <a:ext cx="9007085" cy="44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91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volume - </a:t>
            </a:r>
            <a:r>
              <a:rPr lang="en-US" dirty="0" err="1" smtClean="0"/>
              <a:t>gnv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31654"/>
            <a:ext cx="8229600" cy="40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26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volume - </a:t>
            </a:r>
            <a:r>
              <a:rPr lang="en-US" dirty="0" err="1" smtClean="0"/>
              <a:t>gnv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7826"/>
            <a:ext cx="9067800" cy="44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36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effectiveness - </a:t>
            </a:r>
            <a:r>
              <a:rPr lang="en-US" dirty="0" err="1" smtClean="0"/>
              <a:t>gnv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488296"/>
            <a:ext cx="8925062" cy="44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60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603" y="1412096"/>
            <a:ext cx="9079403" cy="44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6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gasoline shares - 2014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68436" y="1371600"/>
            <a:ext cx="895177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24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consistency - </a:t>
            </a:r>
            <a:r>
              <a:rPr lang="en-US" dirty="0" err="1"/>
              <a:t>gnv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18" y="1524000"/>
            <a:ext cx="8852744" cy="437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44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Merchandising score - GNV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488296"/>
            <a:ext cx="8925062" cy="44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13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posture - </a:t>
            </a:r>
            <a:r>
              <a:rPr lang="en-US" dirty="0" err="1" smtClean="0"/>
              <a:t>gnv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488296"/>
            <a:ext cx="8925062" cy="44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697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thematic map - </a:t>
            </a:r>
            <a:r>
              <a:rPr lang="en-US" dirty="0" err="1" smtClean="0"/>
              <a:t>gnv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003292"/>
            <a:ext cx="7765915" cy="5397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76600"/>
            <a:ext cx="1905000" cy="13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93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effectiveness - </a:t>
            </a:r>
            <a:r>
              <a:rPr lang="en-US" dirty="0" err="1" smtClean="0"/>
              <a:t>gnv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31654"/>
            <a:ext cx="8229600" cy="40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47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 performance - </a:t>
            </a:r>
            <a:r>
              <a:rPr lang="en-US" dirty="0" err="1" smtClean="0"/>
              <a:t>gnv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738" y="1525916"/>
            <a:ext cx="8848862" cy="436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79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summary - </a:t>
            </a:r>
            <a:r>
              <a:rPr lang="en-US" dirty="0" err="1" smtClean="0"/>
              <a:t>gnv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990600"/>
            <a:ext cx="8458200" cy="54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5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Gasoline market effectiveness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603" y="1371600"/>
            <a:ext cx="9079403" cy="44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3496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Gasoline average volumes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15" y="1447800"/>
            <a:ext cx="9007085" cy="44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volume - gasoline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488296"/>
            <a:ext cx="8925062" cy="44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4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volume effectiveness - gasoline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31654"/>
            <a:ext cx="8229600" cy="40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953000"/>
            <a:ext cx="5944162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score - gasoline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441" y="990600"/>
            <a:ext cx="8720959" cy="43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6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CG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MyPPt</Template>
  <TotalTime>18016</TotalTime>
  <Words>206</Words>
  <Application>Microsoft Office PowerPoint</Application>
  <PresentationFormat>On-screen Show (4:3)</PresentationFormat>
  <Paragraphs>54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BCG STANDARD</vt:lpstr>
      <vt:lpstr>Executive summary BogotA</vt:lpstr>
      <vt:lpstr>Market area</vt:lpstr>
      <vt:lpstr>Market summary - gasoline </vt:lpstr>
      <vt:lpstr>gasoline shares - 2014</vt:lpstr>
      <vt:lpstr>Gasoline market effectiveness</vt:lpstr>
      <vt:lpstr>Gasoline average volumes</vt:lpstr>
      <vt:lpstr>Location volume - gasoline</vt:lpstr>
      <vt:lpstr>Location volume effectiveness - gasoline</vt:lpstr>
      <vt:lpstr>Facility score - gasoline</vt:lpstr>
      <vt:lpstr>Brand contribution - gasoline</vt:lpstr>
      <vt:lpstr>Merchandising score - gasoline</vt:lpstr>
      <vt:lpstr>Pricing posture - gasoline</vt:lpstr>
      <vt:lpstr>Price thematic map - gasoline</vt:lpstr>
      <vt:lpstr>dealer (intangible) contribution - gasoline</vt:lpstr>
      <vt:lpstr>Brand performance - gasoline</vt:lpstr>
      <vt:lpstr>Market summary - gasoline</vt:lpstr>
      <vt:lpstr>Market summary - diesel </vt:lpstr>
      <vt:lpstr>diesel shares - 2014</vt:lpstr>
      <vt:lpstr>market effectiveness - diesel</vt:lpstr>
      <vt:lpstr>average volumes - diesel</vt:lpstr>
      <vt:lpstr>Location volume - diesel</vt:lpstr>
      <vt:lpstr>Location effectiveness - diesel</vt:lpstr>
      <vt:lpstr>Facility score - diesel</vt:lpstr>
      <vt:lpstr>Brand consistency - diesel</vt:lpstr>
      <vt:lpstr>Merchandising score - diesel</vt:lpstr>
      <vt:lpstr>Price score - diesel</vt:lpstr>
      <vt:lpstr>Price thematic map - diesel</vt:lpstr>
      <vt:lpstr>Operational effectiveness - diesel</vt:lpstr>
      <vt:lpstr>Brand performance - diesel</vt:lpstr>
      <vt:lpstr>Market summary - diesel</vt:lpstr>
      <vt:lpstr>Performance analysis  gasoline &amp; diesel</vt:lpstr>
      <vt:lpstr>Performance analysis– Gasoline &amp; Diesel</vt:lpstr>
      <vt:lpstr>Market summary - GNV </vt:lpstr>
      <vt:lpstr>GNV shares - 2014</vt:lpstr>
      <vt:lpstr>Gnv market effectiveness</vt:lpstr>
      <vt:lpstr>Average volume - gnv</vt:lpstr>
      <vt:lpstr>Location volume - gnv</vt:lpstr>
      <vt:lpstr>Location effectiveness - gnv</vt:lpstr>
      <vt:lpstr>PowerPoint Presentation</vt:lpstr>
      <vt:lpstr>Brand consistency - gnv</vt:lpstr>
      <vt:lpstr>Merchandising score - GNV</vt:lpstr>
      <vt:lpstr>Price posture - gnv</vt:lpstr>
      <vt:lpstr>Price thematic map - gnv</vt:lpstr>
      <vt:lpstr>Operational effectiveness - gnv</vt:lpstr>
      <vt:lpstr>Brand performance - gnv</vt:lpstr>
      <vt:lpstr>Market summary - gnv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Barranquilla</dc:title>
  <dc:creator>Bravo</dc:creator>
  <cp:lastModifiedBy>AS</cp:lastModifiedBy>
  <cp:revision>97</cp:revision>
  <dcterms:created xsi:type="dcterms:W3CDTF">2012-12-19T19:26:37Z</dcterms:created>
  <dcterms:modified xsi:type="dcterms:W3CDTF">2014-10-10T19:46:41Z</dcterms:modified>
</cp:coreProperties>
</file>