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72" r:id="rId3"/>
    <p:sldId id="283" r:id="rId4"/>
    <p:sldId id="271" r:id="rId5"/>
    <p:sldId id="273" r:id="rId6"/>
    <p:sldId id="285" r:id="rId7"/>
    <p:sldId id="286" r:id="rId8"/>
    <p:sldId id="287" r:id="rId9"/>
    <p:sldId id="290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B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34" autoAdjust="0"/>
    <p:restoredTop sz="93232" autoAdjust="0"/>
  </p:normalViewPr>
  <p:slideViewPr>
    <p:cSldViewPr>
      <p:cViewPr>
        <p:scale>
          <a:sx n="100" d="100"/>
          <a:sy n="100" d="100"/>
        </p:scale>
        <p:origin x="57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7A3AAE-D19F-4ACC-B918-35C28D50814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B79C3-B178-4829-966C-09400DD00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04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how the consumer perceives the market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B79C3-B178-4829-966C-09400DD003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80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how the consumer perceives the market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B79C3-B178-4829-966C-09400DD003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732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52400" y="6553200"/>
            <a:ext cx="3048000" cy="237665"/>
          </a:xfrm>
        </p:spPr>
        <p:txBody>
          <a:bodyPr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February 2014</a:t>
            </a:r>
          </a:p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86800" y="6467936"/>
            <a:ext cx="423948" cy="365125"/>
          </a:xfrm>
        </p:spPr>
        <p:txBody>
          <a:bodyPr/>
          <a:lstStyle/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118EC-C7D0-4E7C-949B-0CB085F86AC9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118EC-C7D0-4E7C-949B-0CB085F86AC9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0013"/>
            <a:ext cx="86106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35433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304800" y="12954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 smtClean="0"/>
          </a:p>
          <a:p>
            <a:pPr lvl="4"/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877902" y="6503322"/>
            <a:ext cx="1151298" cy="304800"/>
          </a:xfrm>
        </p:spPr>
        <p:txBody>
          <a:bodyPr/>
          <a:lstStyle/>
          <a:p>
            <a:fld id="{355118EC-C7D0-4E7C-949B-0CB085F86AC9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800600" y="6492875"/>
            <a:ext cx="28956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11739" y="6492875"/>
            <a:ext cx="432261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118EC-C7D0-4E7C-949B-0CB085F86AC9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118EC-C7D0-4E7C-949B-0CB085F86AC9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118EC-C7D0-4E7C-949B-0CB085F86AC9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118EC-C7D0-4E7C-949B-0CB085F86AC9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118EC-C7D0-4E7C-949B-0CB085F86AC9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118EC-C7D0-4E7C-949B-0CB085F86AC9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52400" y="6492875"/>
            <a:ext cx="415650" cy="365125"/>
          </a:xfrm>
        </p:spPr>
        <p:txBody>
          <a:bodyPr/>
          <a:lstStyle/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118EC-C7D0-4E7C-949B-0CB085F86AC9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-65" y="0"/>
            <a:ext cx="9144000" cy="6430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914400" y="46038"/>
            <a:ext cx="8153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</a:t>
            </a:r>
            <a:r>
              <a:rPr lang="es-ES" noProof="0" dirty="0" smtClean="0"/>
              <a:t>clic</a:t>
            </a:r>
            <a:r>
              <a:rPr lang="es-ES" dirty="0" smtClean="0"/>
              <a:t> para modificar el estilo de título del patrón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981912" y="64531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355118EC-C7D0-4E7C-949B-0CB085F86AC9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448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381000" y="6477000"/>
            <a:ext cx="415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6B8893EB-38E8-44FA-B812-D3998983CE7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0963" name="Picture 3" descr="https://encrypted-tbn2.gstatic.com/images?q=tbn:ANd9GcSCm2eHtEKgtriwfmMUelJvxZlJ4AmxTzH84m6228-7OiNBk9oZsA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76201" y="57954"/>
            <a:ext cx="685800" cy="763074"/>
          </a:xfrm>
          <a:prstGeom prst="rect">
            <a:avLst/>
          </a:prstGeom>
          <a:noFill/>
        </p:spPr>
      </p:pic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8656320" y="6446520"/>
            <a:ext cx="411480" cy="41148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8" name="Group 16"/>
          <p:cNvGrpSpPr/>
          <p:nvPr/>
        </p:nvGrpSpPr>
        <p:grpSpPr>
          <a:xfrm>
            <a:off x="76200" y="838200"/>
            <a:ext cx="89916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914400" y="990600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914400" y="1066800"/>
              <a:ext cx="8153400" cy="3657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914400" y="1088136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800" kern="1200" cap="all" baseline="0">
          <a:solidFill>
            <a:schemeClr val="tx2">
              <a:lumMod val="50000"/>
            </a:schemeClr>
          </a:solidFill>
          <a:latin typeface="DIN" pitchFamily="2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Arial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HP Project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cali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&amp; Barranquilla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Organización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Terpel</a:t>
            </a: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Terpel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outlet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density -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cali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2514600" y="990600"/>
            <a:ext cx="1676400" cy="639762"/>
          </a:xfrm>
        </p:spPr>
        <p:txBody>
          <a:bodyPr/>
          <a:lstStyle/>
          <a:p>
            <a:pPr algn="ctr"/>
            <a:r>
              <a:rPr lang="en-US" dirty="0" smtClean="0"/>
              <a:t>March 2012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"/>
          </p:nvPr>
        </p:nvSpPr>
        <p:spPr>
          <a:xfrm>
            <a:off x="6629400" y="990600"/>
            <a:ext cx="2286000" cy="639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After Acquisition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1063823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DIN" pitchFamily="2" charset="0"/>
              </a:rPr>
              <a:t>Blue:   TERPEL COCO’s Network</a:t>
            </a:r>
            <a:endParaRPr lang="en-US" sz="14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1295400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  <a:latin typeface="DIN" pitchFamily="2" charset="0"/>
              </a:rPr>
              <a:t>Green: TERPEL DODO’s Network </a:t>
            </a:r>
            <a:endParaRPr lang="en-US" sz="1400" dirty="0">
              <a:solidFill>
                <a:schemeClr val="accent3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8200" y="1219200"/>
            <a:ext cx="20574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B4B818"/>
                </a:solidFill>
                <a:latin typeface="DIN" pitchFamily="2" charset="0"/>
              </a:rPr>
              <a:t>Yellow: Carrefour </a:t>
            </a:r>
            <a:endParaRPr lang="en-US" sz="1400" dirty="0">
              <a:solidFill>
                <a:srgbClr val="B4B818"/>
              </a:solidFill>
              <a:latin typeface="DIN" pitchFamily="2" charset="0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91068" y="1932185"/>
            <a:ext cx="4133275" cy="4193978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18862" y="1945313"/>
            <a:ext cx="4120337" cy="418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 Market </a:t>
            </a:r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12192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Gasoline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200" y="3770291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Diesel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59366" y="4098312"/>
            <a:ext cx="7853677" cy="2223069"/>
          </a:xfrm>
          <a:prstGeom prst="rect">
            <a:avLst/>
          </a:prstGeom>
        </p:spPr>
      </p:pic>
      <p:pic>
        <p:nvPicPr>
          <p:cNvPr id="11" name="Content Placeholder 3"/>
          <p:cNvPicPr>
            <a:picLocks noGrp="1" noChangeAspect="1"/>
          </p:cNvPicPr>
          <p:nvPr>
            <p:ph sz="half" idx="10"/>
          </p:nvPr>
        </p:nvPicPr>
        <p:blipFill>
          <a:blip r:embed="rId4"/>
          <a:stretch>
            <a:fillRect/>
          </a:stretch>
        </p:blipFill>
        <p:spPr>
          <a:xfrm>
            <a:off x="856545" y="1598921"/>
            <a:ext cx="7856498" cy="222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346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Merger simulation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Using the 2012 </a:t>
            </a:r>
            <a:r>
              <a:rPr lang="en-US" dirty="0" smtClean="0"/>
              <a:t>Cali’s </a:t>
            </a:r>
            <a:r>
              <a:rPr lang="en-US" dirty="0" smtClean="0"/>
              <a:t>Planner Model, BCG simulated the brand acquisition of the Carrefour </a:t>
            </a:r>
            <a:r>
              <a:rPr lang="en-US" dirty="0" smtClean="0"/>
              <a:t>Network.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2066514"/>
            <a:ext cx="8763258" cy="1667286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</a:rPr>
              <a:t>Case 1–brand Acquisition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2192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DIN" pitchFamily="2" charset="0"/>
              </a:rPr>
              <a:t>Gasoline &amp; Diesel</a:t>
            </a:r>
            <a:endParaRPr lang="en-US" b="1" dirty="0">
              <a:latin typeface="DIN" pitchFamily="2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385527" y="2478833"/>
            <a:ext cx="357673" cy="188167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400800" y="2469007"/>
            <a:ext cx="377851" cy="207818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696200" y="2459182"/>
            <a:ext cx="377851" cy="207818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066800" y="2496716"/>
            <a:ext cx="304800" cy="152400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798564" y="3352800"/>
            <a:ext cx="258836" cy="152927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682" y="2431566"/>
            <a:ext cx="9048598" cy="29232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 Matrix </a:t>
            </a:r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486400" y="3963063"/>
            <a:ext cx="171750" cy="172052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24400" y="3893178"/>
            <a:ext cx="171750" cy="172052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86200" y="2971800"/>
            <a:ext cx="171750" cy="172052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93958" y="3858044"/>
            <a:ext cx="171750" cy="172052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347210" y="3807152"/>
            <a:ext cx="171750" cy="172052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4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Terpel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outlet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density - Barranquilla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2514600" y="990600"/>
            <a:ext cx="1676400" cy="639762"/>
          </a:xfrm>
        </p:spPr>
        <p:txBody>
          <a:bodyPr/>
          <a:lstStyle/>
          <a:p>
            <a:pPr algn="ctr"/>
            <a:r>
              <a:rPr lang="en-US" dirty="0" smtClean="0"/>
              <a:t>March 2012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"/>
          </p:nvPr>
        </p:nvSpPr>
        <p:spPr>
          <a:xfrm>
            <a:off x="6629400" y="990600"/>
            <a:ext cx="2286000" cy="639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After Acquisition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1063823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DIN" pitchFamily="2" charset="0"/>
              </a:rPr>
              <a:t>Blue:   TERPEL COCO’s Network</a:t>
            </a:r>
            <a:endParaRPr lang="en-US" sz="14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1295400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  <a:latin typeface="DIN" pitchFamily="2" charset="0"/>
              </a:rPr>
              <a:t>Green: TERPEL DODO’s Network </a:t>
            </a:r>
            <a:endParaRPr lang="en-US" sz="1400" dirty="0">
              <a:solidFill>
                <a:schemeClr val="accent3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8200" y="1219200"/>
            <a:ext cx="20574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B4B818"/>
                </a:solidFill>
                <a:latin typeface="DIN" pitchFamily="2" charset="0"/>
              </a:rPr>
              <a:t>Yellow: Carrefour </a:t>
            </a:r>
            <a:endParaRPr lang="en-US" sz="1400" dirty="0">
              <a:solidFill>
                <a:srgbClr val="B4B818"/>
              </a:solidFill>
              <a:latin typeface="DIN" pitchFamily="2" charset="0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192250" y="1932185"/>
            <a:ext cx="4868320" cy="4193977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1957585"/>
            <a:ext cx="4838836" cy="416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2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Barranquilla Market </a:t>
            </a:r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1143000"/>
            <a:ext cx="110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Gasoline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200" y="3770291"/>
            <a:ext cx="95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Diesel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0"/>
          </p:nvPr>
        </p:nvPicPr>
        <p:blipFill>
          <a:blip r:embed="rId3"/>
          <a:stretch>
            <a:fillRect/>
          </a:stretch>
        </p:blipFill>
        <p:spPr>
          <a:xfrm>
            <a:off x="1184041" y="1219200"/>
            <a:ext cx="7807559" cy="2474891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032160" y="3848099"/>
            <a:ext cx="7959440" cy="252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762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71" y="2286000"/>
            <a:ext cx="8993629" cy="3124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BARRANQUILLA Matrix </a:t>
            </a:r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2895600" y="3963063"/>
            <a:ext cx="171750" cy="172052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286000" y="3791011"/>
            <a:ext cx="171750" cy="172052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12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CG STAND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SS TERPEL LAS LOMAS</Template>
  <TotalTime>16993</TotalTime>
  <Words>113</Words>
  <Application>Microsoft Office PowerPoint</Application>
  <PresentationFormat>On-screen Show (4:3)</PresentationFormat>
  <Paragraphs>33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DIN</vt:lpstr>
      <vt:lpstr>Wingdings</vt:lpstr>
      <vt:lpstr>BCG STANDARD</vt:lpstr>
      <vt:lpstr>HP Project cali &amp; Barranquilla</vt:lpstr>
      <vt:lpstr>Terpel outlet density - cali</vt:lpstr>
      <vt:lpstr>Cali Market summary</vt:lpstr>
      <vt:lpstr>Merger simulation</vt:lpstr>
      <vt:lpstr>Case 1–brand Acquisition</vt:lpstr>
      <vt:lpstr>Cali Matrix performance</vt:lpstr>
      <vt:lpstr>Terpel outlet density - Barranquilla</vt:lpstr>
      <vt:lpstr>Barranquilla Market summary</vt:lpstr>
      <vt:lpstr>BARRANQUILLA Matrix performance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Bravo</dc:creator>
  <cp:lastModifiedBy>Simon Bravo</cp:lastModifiedBy>
  <cp:revision>72</cp:revision>
  <dcterms:created xsi:type="dcterms:W3CDTF">2013-05-20T12:40:47Z</dcterms:created>
  <dcterms:modified xsi:type="dcterms:W3CDTF">2014-03-05T19:03:31Z</dcterms:modified>
</cp:coreProperties>
</file>