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33046" y="2130426"/>
            <a:ext cx="7174523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266092" y="3886200"/>
            <a:ext cx="5908431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89617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2031" y="1600201"/>
            <a:ext cx="7596554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994409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119446" y="274639"/>
            <a:ext cx="1899138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2031" y="274639"/>
            <a:ext cx="555673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332587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22031" y="274639"/>
            <a:ext cx="7596554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569760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2031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290646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22031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290646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875952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2031" y="1600201"/>
            <a:ext cx="372793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290646" y="1600200"/>
            <a:ext cx="3727938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290646" y="3938589"/>
            <a:ext cx="3727938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1652098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2031" y="1600201"/>
            <a:ext cx="759655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3490776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6751" y="4406901"/>
            <a:ext cx="7174523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66751" y="2906713"/>
            <a:ext cx="7174523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079452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2031" y="1600201"/>
            <a:ext cx="372793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90646" y="1600201"/>
            <a:ext cx="372793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890423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22031" y="1535113"/>
            <a:ext cx="372940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2031" y="2174875"/>
            <a:ext cx="3729404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287716" y="1535113"/>
            <a:ext cx="3730869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287716" y="2174875"/>
            <a:ext cx="3730869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887666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4638"/>
            <a:ext cx="759655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598074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920793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2031" y="273050"/>
            <a:ext cx="277690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300046" y="273051"/>
            <a:ext cx="47185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22031" y="1435101"/>
            <a:ext cx="277690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4157786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54420" y="4800600"/>
            <a:ext cx="5064369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654420" y="612775"/>
            <a:ext cx="5064369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54420" y="5367338"/>
            <a:ext cx="5064369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  <p:extLst>
      <p:ext uri="{BB962C8B-B14F-4D97-AF65-F5344CB8AC3E}">
        <p14:creationId xmlns:p14="http://schemas.microsoft.com/office/powerpoint/2010/main" val="2530294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466" y="444500"/>
            <a:ext cx="7738696" cy="6985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shade val="34902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34902"/>
                  <a:invGamma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es-CL"/>
          </a:p>
        </p:txBody>
      </p:sp>
      <p:pic>
        <p:nvPicPr>
          <p:cNvPr id="1027" name="Picture 9" descr="logo Terpel sin slogan horizontal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274" y="203201"/>
            <a:ext cx="1204546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78777" y="44451"/>
            <a:ext cx="82296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lvl1pPr>
          </a:lstStyle>
          <a:p>
            <a:fld id="{772CCB61-F714-4D43-AE5B-404E39F7DBF8}" type="slidenum">
              <a:rPr lang="es-BO" smtClean="0"/>
              <a:t>‹#›</a:t>
            </a:fld>
            <a:endParaRPr lang="es-B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+mj-lt"/>
          <a:ea typeface="MS PGothic" pitchFamily="34" charset="-128"/>
          <a:cs typeface="Arial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600" b="1">
          <a:solidFill>
            <a:schemeClr val="tx2"/>
          </a:solidFill>
          <a:latin typeface="Arial" charset="0"/>
          <a:ea typeface="MS PGothic" pitchFamily="34" charset="-128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906 / CARREFOUR CALLE 190 - CRA 7 - BOGOTA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513959"/>
              </p:ext>
            </p:extLst>
          </p:nvPr>
        </p:nvGraphicFramePr>
        <p:xfrm>
          <a:off x="4572000" y="1143000"/>
          <a:ext cx="4381500" cy="1447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49,700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20,300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44.44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49.13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25,815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2,732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28,547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124,351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130,680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255,031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438,866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460,712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899,578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200446"/>
              </p:ext>
            </p:extLst>
          </p:nvPr>
        </p:nvGraphicFramePr>
        <p:xfrm>
          <a:off x="4572000" y="3695700"/>
          <a:ext cx="4559300" cy="22707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Roca Mar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Tercer Puente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25,815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Antonio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Verbenal 187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Socombustibles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4,367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47,622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47,622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Calle 190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49,700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Abuelos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119,984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729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522 / CIUDAD DE CALI - AV CIUDAD CALI - BERGEL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209019"/>
              </p:ext>
            </p:extLst>
          </p:nvPr>
        </p:nvGraphicFramePr>
        <p:xfrm>
          <a:off x="4572000" y="1143000"/>
          <a:ext cx="4381500" cy="2209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127,600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143,068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270,668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31,783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6,276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38,059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105,657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177,148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282,805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470,780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464,866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935,646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1,166,820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1,370,358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2,537,178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948430"/>
              </p:ext>
            </p:extLst>
          </p:nvPr>
        </p:nvGraphicFramePr>
        <p:xfrm>
          <a:off x="4572000" y="5181600"/>
          <a:ext cx="4559300" cy="58826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Montevideo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Occidente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Magra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 Gas Fontibon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CLL 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17,447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81,332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81,332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Vergel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32,584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32,584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de Cali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97,053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Insetransa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62,562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385,925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385,925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Alsacia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Alsacia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124,314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Industrial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Ferrocarril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FONTIBON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TERMINAL TRANSPORTE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Terminla Transporte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Amezquita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148,513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544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515 / TINTALITO - AV CIUDAD DE CALI - PATIO BONITO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880334"/>
              </p:ext>
            </p:extLst>
          </p:nvPr>
        </p:nvGraphicFramePr>
        <p:xfrm>
          <a:off x="4572000" y="1143000"/>
          <a:ext cx="4381500" cy="2209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BLANCA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116,055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45,628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161,683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101,094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63,886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164,980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542,369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195,317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737,686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21.74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1,308,518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711,831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2,020,349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253546"/>
              </p:ext>
            </p:extLst>
          </p:nvPr>
        </p:nvGraphicFramePr>
        <p:xfrm>
          <a:off x="4572000" y="5181600"/>
          <a:ext cx="4559300" cy="53644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Timiza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Bernardino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BLANCA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Bosa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Taxi Express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Betania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145,667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Combustible La Independencia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BLANCA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Patio Bonito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Abastos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85,283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85,283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Herradura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María Paz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Flores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Carabastos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148,513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737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smtClean="0">
                <a:solidFill>
                  <a:srgbClr val="000000"/>
                </a:solidFill>
                <a:latin typeface="ARIAL"/>
              </a:rPr>
              <a:t>304 / CARREFOUR 170 - INTERNA - CARREFOUR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153065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44,043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48,568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92,611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4.60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41,521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32,233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73,754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254,265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100,937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355,202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508,359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93,808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602,167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1,384,188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630,546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2,014,734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803130"/>
              </p:ext>
            </p:extLst>
          </p:nvPr>
        </p:nvGraphicFramePr>
        <p:xfrm>
          <a:off x="4572000" y="4813300"/>
          <a:ext cx="4559300" cy="39776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Compostella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232,285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12,222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12,222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Portal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Llano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134,281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17,879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17,879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170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48,568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48,568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Tercer Puente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229,010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53,735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53,735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Orion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Acapulco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47,064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Conejera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NORTE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25,815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Colina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15,706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29,501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29,501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Antonio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Los Abuelos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119,984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063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270 / MARRUECOS - AV CARACAS - SAN CARLOS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731960"/>
              </p:ext>
            </p:extLst>
          </p:nvPr>
        </p:nvGraphicFramePr>
        <p:xfrm>
          <a:off x="4572000" y="1143000"/>
          <a:ext cx="4381500" cy="1638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91,245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27,094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118,339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17.98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198,618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289,313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487,931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530,863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553,407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1,084,270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801219"/>
              </p:ext>
            </p:extLst>
          </p:nvPr>
        </p:nvGraphicFramePr>
        <p:xfrm>
          <a:off x="4572000" y="4064000"/>
          <a:ext cx="4559300" cy="31851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Lucía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27,676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María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Ganadero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70,702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66,293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66,293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Imporgas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Petrocom Tunjuelito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Super  Usme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Martha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43,500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Marruecos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Yomasa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102,755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102,755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Sofia de Usme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 Caracas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053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smtClean="0">
                <a:solidFill>
                  <a:srgbClr val="000000"/>
                </a:solidFill>
                <a:latin typeface="ARIAL"/>
              </a:rPr>
              <a:t>266 / CARREFOUR AUTOPISTA SUR - AUTOPISTA SUR - OLARTE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459177"/>
              </p:ext>
            </p:extLst>
          </p:nvPr>
        </p:nvGraphicFramePr>
        <p:xfrm>
          <a:off x="4572000" y="1143000"/>
          <a:ext cx="4381500" cy="1828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163,817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85,076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248,893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13.99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41.82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50,724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56,940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107,664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206,046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174,342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380,388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944,587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834,358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1,778,945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707297"/>
              </p:ext>
            </p:extLst>
          </p:nvPr>
        </p:nvGraphicFramePr>
        <p:xfrm>
          <a:off x="4572000" y="4445000"/>
          <a:ext cx="4559300" cy="45567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Expreso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Colmotores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Cootranspensilvania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32,279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32,279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Blancos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Sevillana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Delicias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Autopista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Estancia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Bolvar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Ucolbus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Automotriz Cazuca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475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263 / SEVILLANA - AUTOPISTA SUR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770197"/>
              </p:ext>
            </p:extLst>
          </p:nvPr>
        </p:nvGraphicFramePr>
        <p:xfrm>
          <a:off x="4572000" y="1143000"/>
          <a:ext cx="4381500" cy="2400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72,636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37,570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110,206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108,691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52,640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161,331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175,739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145,114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320,853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PUNTO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586,981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214,968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801,949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6.84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1,654,047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976,292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2,630,339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755129"/>
              </p:ext>
            </p:extLst>
          </p:nvPr>
        </p:nvGraphicFramePr>
        <p:xfrm>
          <a:off x="4572000" y="5549900"/>
          <a:ext cx="4559300" cy="79552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EDS La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INVERSISTRANS-E.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Venecia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60,989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Expreso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Colmotores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Cootranspensilvania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Vegas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32,279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32,279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Muzú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49,636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67,921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Argelia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Buenaventura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PUNTO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Timiza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Sevillana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Delicias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Autopista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Estancia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Darien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Servicentro Claret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Tunal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Bolvar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Ucolbus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Fundadores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Techo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PRIMERA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93,698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94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256 / CARREFOUR BOSA - CRA 91 - BOSA EL RECREO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392811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BLANCA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116,055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45,628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161,683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18,757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4,969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23,726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42,319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86,319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284,917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124,516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409,433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34.49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648,729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538,432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1,187,161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04030"/>
              </p:ext>
            </p:extLst>
          </p:nvPr>
        </p:nvGraphicFramePr>
        <p:xfrm>
          <a:off x="4572000" y="4813300"/>
          <a:ext cx="4559300" cy="4572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Blancos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Laureles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Esperanza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Primavera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Comnalmicos Bosa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Bernardino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BLANCA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Recreo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Bosa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Porvenir del Recuerdo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BLANCA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Taxi Express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Betania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145,667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Combustible La Independencia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BLANCA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Patio Bonito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42,319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Abastos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85,283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85,283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Herradura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Sharito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232 / ALQUERIA - AV CALLE 68 - ALQUERIA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731046"/>
              </p:ext>
            </p:extLst>
          </p:nvPr>
        </p:nvGraphicFramePr>
        <p:xfrm>
          <a:off x="4572000" y="1143000"/>
          <a:ext cx="4381500" cy="2209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72,636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37,570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110,206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63,265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40,128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103,393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967,000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205,059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173,712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378,771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PUNTO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816,183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165,303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981,486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2,012,143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1,038,713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3,050,856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154834"/>
              </p:ext>
            </p:extLst>
          </p:nvPr>
        </p:nvGraphicFramePr>
        <p:xfrm>
          <a:off x="4572000" y="5181600"/>
          <a:ext cx="4559300" cy="92659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EDS La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INVERSISTRANS-E.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Venecia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60,989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9,948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Expreso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Colmotores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Samore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Transportes Panamericanos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Andalucia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102,188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45,803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45,803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Muzú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49,636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67,921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Argelia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Buenaventura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PUNTO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 1 Mayo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Timiza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Sevillana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Delicias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Darien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Servicentro Claret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Tunal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Claudia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100,792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Fundadores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Techo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Trinidad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123,329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Compadicom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PRIMERA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93,698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480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150 / SANTANA - CALLE 72 -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366193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175,663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39,234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214,897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6.85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306,862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60,880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367,742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687,142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203,587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890,729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28.41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12.98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2,233,667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901,701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3,135,368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129606"/>
              </p:ext>
            </p:extLst>
          </p:nvPr>
        </p:nvGraphicFramePr>
        <p:xfrm>
          <a:off x="4572000" y="4813300"/>
          <a:ext cx="4559300" cy="62941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Cayetano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84,274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Engativa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23,177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23,177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Portal de Alamos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161,353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Aereo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Europa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Pontevedra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Lagartos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Servycom Av Boyacá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Boyacá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172,878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Española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Verdes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Continental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de Cali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 Servicio 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183,220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Juan Amarillo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145,862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20,880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20,880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Altamar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46,579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Chile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91,389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Isabela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ST. MARIA DEL LAGO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GRANJA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BACHUE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OXXO Primavera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271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121 / CARREFOUR CALLE 80 - CALLE 80 -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578378"/>
              </p:ext>
            </p:extLst>
          </p:nvPr>
        </p:nvGraphicFramePr>
        <p:xfrm>
          <a:off x="4572000" y="1143000"/>
          <a:ext cx="4381500" cy="2209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15.79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15.95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91,994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91,994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228,400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18,953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247,353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6.41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1,261,798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224,537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1,486,335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28.95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38.49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2,999,192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862,490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3,861,682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542340"/>
              </p:ext>
            </p:extLst>
          </p:nvPr>
        </p:nvGraphicFramePr>
        <p:xfrm>
          <a:off x="4572000" y="5181600"/>
          <a:ext cx="4559300" cy="90830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Europa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Pontevedra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Lagartos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Boyacá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172,878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Fundación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Cruz Roja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65,439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16,821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16,821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91,994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Española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 Servicio 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183,220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48,075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Servi Ruedas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131,086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5,802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5,802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Suba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Altamar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46,579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FERIAS 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ST. MARIA DEL LAGO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GRANJA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198,946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28,270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28,270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Pasadena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Calazan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62,976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4,484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4,484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Floresta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Navarra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158,041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8,812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8,812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Suba 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Ilarco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Fernando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En Const.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José de Quito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94,301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 Calle 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GAITAN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Polo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Metropolis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OXXO Primavera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Nicolas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Topacio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46,241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5,860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5,860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63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902 / CARREFOUR TERREROS - CARRERA 2  - BOGOTA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572502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9.89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92,942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48,127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141,069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38,757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43,969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82,726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8.02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69,940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74,796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144,736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75,391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88,340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163,731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6.25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495,030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536,232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1,031,262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2678"/>
              </p:ext>
            </p:extLst>
          </p:nvPr>
        </p:nvGraphicFramePr>
        <p:xfrm>
          <a:off x="4572000" y="4813300"/>
          <a:ext cx="4559300" cy="3657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Blancos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Laureles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Esperanza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Primavera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Estancia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Camber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 SANCHEZ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Soacha - Gas Virtual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Soacha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Buenaventura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Mateo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26,370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30,844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30,844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Automotriz Cazuca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Terreros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37,816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15,691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15,691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Potrero Grande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43,952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43,952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793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104 / SAN CAYETANO - CALLE 26 - SAN CAYETANO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547612"/>
              </p:ext>
            </p:extLst>
          </p:nvPr>
        </p:nvGraphicFramePr>
        <p:xfrm>
          <a:off x="4572000" y="1143000"/>
          <a:ext cx="4381500" cy="2209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14.81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12.85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272,716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67,788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340,504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14.81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7.41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253,574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116,255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369,829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13.35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524,628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143,976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668,604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1,871,918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899,019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2,770,937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354836"/>
              </p:ext>
            </p:extLst>
          </p:nvPr>
        </p:nvGraphicFramePr>
        <p:xfrm>
          <a:off x="4572000" y="5181600"/>
          <a:ext cx="4559300" cy="69037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 centro Internal Dorado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Cayetano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84,274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Engativa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23,177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23,177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Portal de Alamos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161,353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51,245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Aereo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SUMIGAS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36,833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Europa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Servycom Av Boyacá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Fundación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de Cali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Florencia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46,579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27,895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Chile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91,389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Isabela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ST. MARIA DEL LAGO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 Gas Fontibon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97,053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Industrial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Ferrocarril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TERMINAL TRANSPORTE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Terminla Transporte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Versalles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Amezquita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936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738 / CRA 24 - CRA 24 - EL PROGRESO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083819"/>
              </p:ext>
            </p:extLst>
          </p:nvPr>
        </p:nvGraphicFramePr>
        <p:xfrm>
          <a:off x="4572000" y="1143000"/>
          <a:ext cx="4381500" cy="2400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267,929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24,315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292,244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721,000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26.23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GCS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70,954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51,301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122,255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343,809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104,477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448,286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915,355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429,322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1,344,677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2,878,047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1,136,415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4,014,462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67715"/>
              </p:ext>
            </p:extLst>
          </p:nvPr>
        </p:nvGraphicFramePr>
        <p:xfrm>
          <a:off x="4572000" y="5549900"/>
          <a:ext cx="4559300" cy="137464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 1 Mayo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Gas Central de la Sabana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GCS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Quiroga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Diego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Rafael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Codeco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105,557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34,899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Wilfer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Bochica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Cundinamarca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 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41,634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162,372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ISabel - Kr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VYM Services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11,406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Garrollantas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72,015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Cra 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Comúneros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Sexta Autos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35,179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Roxi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Real Transportadora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Tequendama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 del Restrepe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11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Gran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Nacional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Bernardo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TOROGAS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Lievano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Dual 2 Caracas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Bella Vista J 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Proveedor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88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727 / AV 3 - AV 3 -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698930"/>
              </p:ext>
            </p:extLst>
          </p:nvPr>
        </p:nvGraphicFramePr>
        <p:xfrm>
          <a:off x="4572000" y="1143000"/>
          <a:ext cx="4381500" cy="2590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267,929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24,315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292,244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23.08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22.17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GCS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3.08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339,035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141,578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480,613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9.75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991,194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233,653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1,224,847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24.84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810,355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392,322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1,202,677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21.54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3,590,513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1,339,868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4,930,381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108770"/>
              </p:ext>
            </p:extLst>
          </p:nvPr>
        </p:nvGraphicFramePr>
        <p:xfrm>
          <a:off x="4572000" y="5918200"/>
          <a:ext cx="4559300" cy="14859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EDS La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Centenario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Samore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Matatigres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134,849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 1 Mayo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29,320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Gas Central de la Sabana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GCS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Claudia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100,792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Aranda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Aranda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119,305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GAZEL Colon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78,236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Americana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92,268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20,583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20,583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46,446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Rafael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Codeco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105,557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34,899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Wilfer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Cundinamarca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 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41,634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162,372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Trinidad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123,329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Compadicom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ISabel - Kr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VYM Services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Carmen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11,406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23,572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Garrollantas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72,015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Cra 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Comúneros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Sexta Autos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35,179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Roxi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Real Transportadora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Tequendama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 del Restrepe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26,207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21,777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Gran Tax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Nacional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Bernardo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TOROGAS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Lievano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Bella Vista J 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Proveedor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93,698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609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715 / CARRERA 30 - AV CRA 30 -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1"/>
            <a:ext cx="45085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110210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4.31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1.72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267,929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24,315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292,244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6.37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303,000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1,131,000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24.65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505,000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369,746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117,588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487,334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10.34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10.62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582,100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130,664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712,764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18.97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882,148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310,545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1,192,693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25.99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3,500,923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1,088,112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4,589,035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762857"/>
              </p:ext>
            </p:extLst>
          </p:nvPr>
        </p:nvGraphicFramePr>
        <p:xfrm>
          <a:off x="4572000" y="4813300"/>
          <a:ext cx="4559300" cy="131521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Diego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Teusaquillo N 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Teusaquillo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Javeriana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150,977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Soledad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Aranda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Aranda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119,305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GAZEL Colon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78,236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5,417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Americana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 II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92,268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20,583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20,583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46,446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39,253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Rafael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Codeco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Carrera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105,557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34,899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Avenida 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Americas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57,641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Wilfer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Bochica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Paloquemao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Cundinamarca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NQS 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41,634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22,703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162,372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Brasilia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ISabel - Kr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Garrollantas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72,015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6,199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Cra 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139,148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Comúneros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Sexta Autos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35,179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14,889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Roxi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Calle 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Real Transportadora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Tequendama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Bernardo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47,146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6,875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TOROGAS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Lievano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4,600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Dual 2 Caracas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Proveedor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492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678 / AUTOSUR - AUTOPISTA SUR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377246"/>
              </p:ext>
            </p:extLst>
          </p:nvPr>
        </p:nvGraphicFramePr>
        <p:xfrm>
          <a:off x="4572000" y="1143000"/>
          <a:ext cx="4381500" cy="2019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3.21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BLANCA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138,368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60,639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199,007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15.19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22.22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38,757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43,969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82,726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6.32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120,664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131,736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252,400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16.67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19.27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145,566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135,058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280,624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646,355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663,402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1,309,757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660567"/>
              </p:ext>
            </p:extLst>
          </p:nvPr>
        </p:nvGraphicFramePr>
        <p:xfrm>
          <a:off x="4572000" y="4813300"/>
          <a:ext cx="4559300" cy="41605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Roma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46,718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Andes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Buses Blancos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Laureles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18,757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4,969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Esperanza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Primavera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Combustible La Independencia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BLANCA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Autopista 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45,426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12,512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Estancia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88,340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Ucolbus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Buenaventura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Mateo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26,370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30,844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30,844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Automotriz Cazuca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Autosur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55,126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 Terreros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37,816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15,691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15,691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Potrero Grande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43,952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43,952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44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655 / MOSQUERA - VÍA A MOSQUERA CALLE 20 - MOSQUERA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414408"/>
              </p:ext>
            </p:extLst>
          </p:nvPr>
        </p:nvGraphicFramePr>
        <p:xfrm>
          <a:off x="4572000" y="1143000"/>
          <a:ext cx="4381500" cy="1638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5.95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76,000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54,173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114,200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168,373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16.70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18.18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25,705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61,582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87,287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148,088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325,303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473,391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36.36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46.96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340,966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667,085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1,008,051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288654"/>
              </p:ext>
            </p:extLst>
          </p:nvPr>
        </p:nvGraphicFramePr>
        <p:xfrm>
          <a:off x="4572000" y="4064000"/>
          <a:ext cx="4559300" cy="2667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Arizona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31,862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24,341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El Porvenir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28,428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3,500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3,500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Mosquera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Mosquera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54,173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114,200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114,200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Torre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42,037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272,232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272,232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Silma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45,761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25,230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Punto Toledo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Quito 2000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25,705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61,582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61,582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Puerto Vallarta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Danubio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42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535 / 1ERO DE MAYO - 1 DE MAYO - 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994335"/>
              </p:ext>
            </p:extLst>
          </p:nvPr>
        </p:nvGraphicFramePr>
        <p:xfrm>
          <a:off x="4572000" y="1143000"/>
          <a:ext cx="4381500" cy="24003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BIOMAX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107,636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47,570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155,206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6.10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140,776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61,533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202,309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7.52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743,000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25.71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27.63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PDSA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109,000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175,739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145,114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320,853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11.93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PUNTO GAS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666,670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116,473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783,143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29.12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148,000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212,000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1,789,821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899,690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2,689,511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000104"/>
              </p:ext>
            </p:extLst>
          </p:nvPr>
        </p:nvGraphicFramePr>
        <p:xfrm>
          <a:off x="4572000" y="5549900"/>
          <a:ext cx="4559300" cy="78486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EDS La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INVERSISTRANS-E. Bogotano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Alqueria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49,636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25,570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67,921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66,607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Argelia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Carvajal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10,300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Buenaventura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PUNTO GAS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Timiza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Estrellita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38,764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7,005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Pastranita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PDSA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Sevillana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40,128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Delicias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Icocentro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50,724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56,940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Darien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21,405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Herradura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24,000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María Paz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Tintalito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Claudia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100,792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10,130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68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Fundadores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Techo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57,094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21,567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Kennedy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Las Flores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Carabastos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Mariana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148,513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17,078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Trinidad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123,329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Compadicom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PRIMERA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BIOMAX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Primero de Mayo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93,698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25,198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CAL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544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BO" sz="2400" smtClean="0">
                <a:solidFill>
                  <a:srgbClr val="000000"/>
                </a:solidFill>
                <a:latin typeface="ARIAL"/>
              </a:rPr>
              <a:t>523 / HAYUELOS - AV CIUDAD DE CALI - HAY VILOS</a:t>
            </a:r>
            <a:endParaRPr lang="es-BO" sz="24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43001"/>
            <a:ext cx="4445000" cy="227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228320"/>
              </p:ext>
            </p:extLst>
          </p:nvPr>
        </p:nvGraphicFramePr>
        <p:xfrm>
          <a:off x="4572000" y="1143000"/>
          <a:ext cx="4381500" cy="2209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0"/>
                <a:gridCol w="444500"/>
                <a:gridCol w="736600"/>
                <a:gridCol w="736600"/>
                <a:gridCol w="762000"/>
                <a:gridCol w="469900"/>
                <a:gridCol w="4699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700" smtClean="0"/>
                        <a:t>Marca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# E/S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GAS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DSL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Vol Total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EDS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700" smtClean="0"/>
                        <a:t>P Mcdo</a:t>
                      </a:r>
                      <a:endParaRPr lang="es-BO" sz="7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BRIO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167,000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94,000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261,000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8.76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CARREFOUR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211,874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158,050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369,924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12.42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ESSO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477,000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687,000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23.07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EXITO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31,783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6,276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38,059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3.57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1.28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MOBIL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40,000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133,000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7.14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4.47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PETROBRAS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105,657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177,148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282,805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9.50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TERPEL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5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434,442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456,546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890,988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17.86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29.92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TEXACO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218,000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97,000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315,000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10.71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10.58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MARKET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28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1,471,756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1,506,020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2,977,776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600" smtClean="0">
                          <a:latin typeface="ARIAL"/>
                        </a:rPr>
                        <a:t>100.00</a:t>
                      </a:r>
                      <a:endParaRPr lang="es-BO" sz="6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376732"/>
              </p:ext>
            </p:extLst>
          </p:nvPr>
        </p:nvGraphicFramePr>
        <p:xfrm>
          <a:off x="4572000" y="5181600"/>
          <a:ext cx="4559300" cy="68884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44500"/>
                <a:gridCol w="952500"/>
                <a:gridCol w="749300"/>
                <a:gridCol w="482600"/>
                <a:gridCol w="482600"/>
                <a:gridCol w="482600"/>
                <a:gridCol w="482600"/>
                <a:gridCol w="482600"/>
              </a:tblGrid>
              <a:tr h="228600">
                <a:tc>
                  <a:txBody>
                    <a:bodyPr/>
                    <a:lstStyle/>
                    <a:p>
                      <a:r>
                        <a:rPr lang="es-BO" sz="600" smtClean="0"/>
                        <a:t>ID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Nombre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Marca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T Oper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VAR INVER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GAS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DSL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BO" sz="600" smtClean="0"/>
                        <a:t>Vol GNV</a:t>
                      </a:r>
                      <a:endParaRPr lang="es-BO" sz="600" b="1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La 49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112,175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8,758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Auto centro Internal Dorado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 Cayetano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84,274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14,982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Puente Aereo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Montevideo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Occidente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MOBIL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 35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Santa Fe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41,000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Magra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POT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25,000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46,000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 Gas Fontibon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CLL 13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17,447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81,332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81,332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209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89,000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Vergel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32,469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32,584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32,584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TEXACO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36,000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Ciudad de Cali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30,547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114,514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Hayuelos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CARREFOUR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97,053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28,554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Insetransa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62,562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385,925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385,925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Alsacia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BRIO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Villa Alsacia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124,314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28,962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528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Industrial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189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177,000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529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Ferrocarril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PETROBRAS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164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55,741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63,232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530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Av Boyaca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147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19,000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78,000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 FONTIBON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EXITO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POD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90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31,783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6,276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542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TERMINAL TRANSPORTE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543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Terminla Transporte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CERRADA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544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Versalles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ESSO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119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28,000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546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 Amezquita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TERPEL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Afiliada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145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135,391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BO" sz="700" smtClean="0">
                          <a:latin typeface="ARIAL"/>
                        </a:rPr>
                        <a:t>32,901</a:t>
                      </a:r>
                      <a:endParaRPr lang="es-BO" sz="700">
                        <a:latin typeface="ARIAL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432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NOVA Project</Template>
  <TotalTime>52</TotalTime>
  <Words>7081</Words>
  <Application>Microsoft Office PowerPoint</Application>
  <PresentationFormat>On-screen Show (4:3)</PresentationFormat>
  <Paragraphs>6249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Blank Presentation</vt:lpstr>
      <vt:lpstr>906 / CARREFOUR CALLE 190 - CRA 7 - BOGOTA</vt:lpstr>
      <vt:lpstr>902 / CARREFOUR TERREROS - CARRERA 2  - BOGOTA</vt:lpstr>
      <vt:lpstr>738 / CRA 24 - CRA 24 - EL PROGRESO</vt:lpstr>
      <vt:lpstr>727 / AV 3 - AV 3 - </vt:lpstr>
      <vt:lpstr>715 / CARRERA 30 - AV CRA 30 - </vt:lpstr>
      <vt:lpstr>678 / AUTOSUR - AUTOPISTA SUR - </vt:lpstr>
      <vt:lpstr>655 / MOSQUERA - VÍA A MOSQUERA CALLE 20 - MOSQUERA</vt:lpstr>
      <vt:lpstr>535 / 1ERO DE MAYO - 1 DE MAYO - </vt:lpstr>
      <vt:lpstr>523 / HAYUELOS - AV CIUDAD DE CALI - HAY VILOS</vt:lpstr>
      <vt:lpstr>522 / CIUDAD DE CALI - AV CIUDAD CALI - BERGEL</vt:lpstr>
      <vt:lpstr>515 / TINTALITO - AV CIUDAD DE CALI - PATIO BONITO</vt:lpstr>
      <vt:lpstr>304 / CARREFOUR 170 - INTERNA - CARREFOUR - </vt:lpstr>
      <vt:lpstr>270 / MARRUECOS - AV CARACAS - SAN CARLOS</vt:lpstr>
      <vt:lpstr>266 / CARREFOUR AUTOPISTA SUR - AUTOPISTA SUR - OLARTE</vt:lpstr>
      <vt:lpstr>263 / SEVILLANA - AUTOPISTA SUR - </vt:lpstr>
      <vt:lpstr>256 / CARREFOUR BOSA - CRA 91 - BOSA EL RECREO</vt:lpstr>
      <vt:lpstr>232 / ALQUERIA - AV CALLE 68 - ALQUERIA</vt:lpstr>
      <vt:lpstr>150 / SANTANA - CALLE 72 - </vt:lpstr>
      <vt:lpstr>121 / CARREFOUR CALLE 80 - CALLE 80 - </vt:lpstr>
      <vt:lpstr>104 / SAN CAYETANO - CALLE 26 - SAN CAYETANO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906 / CARREFOUR CALLE 190 - CRA 7 - BOGOTA</dc:title>
  <dc:creator>computer</dc:creator>
  <cp:lastModifiedBy>computer</cp:lastModifiedBy>
  <cp:revision>5</cp:revision>
  <dcterms:created xsi:type="dcterms:W3CDTF">2014-02-27T13:52:53Z</dcterms:created>
  <dcterms:modified xsi:type="dcterms:W3CDTF">2014-02-27T14:45:51Z</dcterms:modified>
</cp:coreProperties>
</file>